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3" r:id="rId4"/>
    <p:sldId id="264" r:id="rId5"/>
    <p:sldId id="344" r:id="rId6"/>
    <p:sldId id="287" r:id="rId7"/>
    <p:sldId id="288" r:id="rId8"/>
    <p:sldId id="343" r:id="rId9"/>
    <p:sldId id="334" r:id="rId10"/>
    <p:sldId id="279" r:id="rId11"/>
    <p:sldId id="337" r:id="rId12"/>
    <p:sldId id="342" r:id="rId13"/>
    <p:sldId id="335" r:id="rId14"/>
    <p:sldId id="33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9D4"/>
    <a:srgbClr val="FECCB3"/>
    <a:srgbClr val="EBE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820" autoAdjust="0"/>
  </p:normalViewPr>
  <p:slideViewPr>
    <p:cSldViewPr snapToGrid="0">
      <p:cViewPr varScale="1">
        <p:scale>
          <a:sx n="99" d="100"/>
          <a:sy n="99" d="100"/>
        </p:scale>
        <p:origin x="15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C5A5-FB7C-4404-8A54-1ABAD078A835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DFDED-2E9F-41DA-A9FA-780DFF419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https://www.pycodemates.com/2023/08/recurrent-neural-networks-explained.html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10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https://machinelearningmastery.com/understanding-simple-recurrent-neural-networks-in-keras/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223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&lt;!doctype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&lt;meta charset="utf-8"&gt;</a:t>
            </a:r>
          </a:p>
          <a:p>
            <a:r>
              <a:rPr lang="en-US" altLang="ko-KR" dirty="0"/>
              <a:t>&lt;title&gt;Fluid Grid Layout&lt;/title&gt;</a:t>
            </a:r>
          </a:p>
          <a:p>
            <a:r>
              <a:rPr lang="en-US" altLang="ko-KR" dirty="0"/>
              <a:t>&lt;meta name="viewport" content="width=device-width, initial-scale=1"&gt;</a:t>
            </a:r>
          </a:p>
          <a:p>
            <a:r>
              <a:rPr lang="en-US" altLang="ko-KR" dirty="0"/>
              <a:t>&lt;style&gt;</a:t>
            </a:r>
          </a:p>
          <a:p>
            <a:r>
              <a:rPr lang="en-US" altLang="ko-KR" dirty="0"/>
              <a:t>	#wrapper {</a:t>
            </a:r>
          </a:p>
          <a:p>
            <a:r>
              <a:rPr lang="en-US" altLang="ko-KR" dirty="0"/>
              <a:t>		width:96%;</a:t>
            </a:r>
          </a:p>
          <a:p>
            <a:r>
              <a:rPr lang="en-US" altLang="ko-KR" dirty="0"/>
              <a:t>		margin:0 auto;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header {  /* </a:t>
            </a:r>
            <a:r>
              <a:rPr lang="ko-KR" altLang="en-US" dirty="0"/>
              <a:t>헤더 *</a:t>
            </a:r>
            <a:r>
              <a:rPr lang="en-US" altLang="ko-KR" dirty="0"/>
              <a:t>/</a:t>
            </a:r>
          </a:p>
          <a:p>
            <a:r>
              <a:rPr lang="en-US" altLang="ko-KR" dirty="0"/>
              <a:t>		width: 100%;</a:t>
            </a:r>
          </a:p>
          <a:p>
            <a:r>
              <a:rPr lang="en-US" altLang="ko-KR" dirty="0"/>
              <a:t>		height: 120px;</a:t>
            </a:r>
          </a:p>
          <a:p>
            <a:r>
              <a:rPr lang="en-US" altLang="ko-KR" dirty="0"/>
              <a:t>		background-color: #066cfa;</a:t>
            </a:r>
          </a:p>
          <a:p>
            <a:r>
              <a:rPr lang="en-US" altLang="ko-KR" dirty="0"/>
              <a:t>		border-bottom: 1px solid black;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.header-text{</a:t>
            </a:r>
          </a:p>
          <a:p>
            <a:r>
              <a:rPr lang="en-US" altLang="ko-KR" dirty="0"/>
              <a:t>		font-size:32px;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color:white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text-align:center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line-height:120px;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.content {  /* </a:t>
            </a:r>
            <a:r>
              <a:rPr lang="ko-KR" altLang="en-US" dirty="0"/>
              <a:t>본문 *</a:t>
            </a:r>
            <a:r>
              <a:rPr lang="en-US" altLang="ko-KR" dirty="0"/>
              <a:t>/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float:left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width:62.5%;</a:t>
            </a:r>
          </a:p>
          <a:p>
            <a:r>
              <a:rPr lang="en-US" altLang="ko-KR" dirty="0"/>
              <a:t>		height:400px;	</a:t>
            </a:r>
          </a:p>
          <a:p>
            <a:r>
              <a:rPr lang="en-US" altLang="ko-KR" dirty="0"/>
              <a:t>		padding:1.5625%;</a:t>
            </a:r>
          </a:p>
          <a:p>
            <a:r>
              <a:rPr lang="en-US" altLang="ko-KR" dirty="0"/>
              <a:t>		background-color:#ffd800;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.right-side {  /* </a:t>
            </a:r>
            <a:r>
              <a:rPr lang="ko-KR" altLang="en-US" dirty="0"/>
              <a:t>사이드 바 *</a:t>
            </a:r>
            <a:r>
              <a:rPr lang="en-US" altLang="ko-KR" dirty="0"/>
              <a:t>/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float:right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width:31.25%;</a:t>
            </a:r>
          </a:p>
          <a:p>
            <a:r>
              <a:rPr lang="en-US" altLang="ko-KR" dirty="0"/>
              <a:t>		height:400px;</a:t>
            </a:r>
          </a:p>
          <a:p>
            <a:r>
              <a:rPr lang="en-US" altLang="ko-KR" dirty="0"/>
              <a:t>		padding:1.5625%;</a:t>
            </a:r>
          </a:p>
          <a:p>
            <a:r>
              <a:rPr lang="en-US" altLang="ko-KR" dirty="0"/>
              <a:t>		background-color:#00ff90;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footer {  /* </a:t>
            </a:r>
            <a:r>
              <a:rPr lang="ko-KR" altLang="en-US" dirty="0" err="1"/>
              <a:t>푸터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clear:both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width:100%;</a:t>
            </a:r>
          </a:p>
          <a:p>
            <a:r>
              <a:rPr lang="en-US" altLang="ko-KR" dirty="0"/>
              <a:t>		height:120px;</a:t>
            </a:r>
          </a:p>
          <a:p>
            <a:r>
              <a:rPr lang="en-US" altLang="ko-KR" dirty="0"/>
              <a:t>		background-color:#c3590a;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&lt;/style&gt;</a:t>
            </a:r>
          </a:p>
          <a:p>
            <a:r>
              <a:rPr lang="en-US" altLang="ko-KR" dirty="0"/>
              <a:t>&lt;/head&gt;</a:t>
            </a:r>
          </a:p>
          <a:p>
            <a:endParaRPr lang="en-US" altLang="ko-KR" dirty="0"/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	&lt;div id="wrapper"&gt;</a:t>
            </a:r>
          </a:p>
          <a:p>
            <a:r>
              <a:rPr lang="en-US" altLang="ko-KR" dirty="0"/>
              <a:t>		&lt;header&gt;</a:t>
            </a:r>
          </a:p>
          <a:p>
            <a:r>
              <a:rPr lang="en-US" altLang="ko-KR" dirty="0"/>
              <a:t>			&lt;h1 class="header-text"&gt;</a:t>
            </a:r>
            <a:r>
              <a:rPr lang="ko-KR" altLang="en-US" dirty="0"/>
              <a:t>가변 그리드 레이아웃</a:t>
            </a:r>
            <a:r>
              <a:rPr lang="en-US" altLang="ko-KR" dirty="0"/>
              <a:t>&lt;/h1&gt;</a:t>
            </a:r>
          </a:p>
          <a:p>
            <a:r>
              <a:rPr lang="en-US" altLang="ko-KR" dirty="0"/>
              <a:t>		&lt;/header&gt;</a:t>
            </a:r>
          </a:p>
          <a:p>
            <a:r>
              <a:rPr lang="en-US" altLang="ko-KR" dirty="0"/>
              <a:t>		&lt;section class="content"&gt;</a:t>
            </a:r>
          </a:p>
          <a:p>
            <a:r>
              <a:rPr lang="en-US" altLang="ko-KR" dirty="0"/>
              <a:t>			&lt;h4&gt;</a:t>
            </a:r>
            <a:r>
              <a:rPr lang="ko-KR" altLang="en-US" dirty="0"/>
              <a:t>본문</a:t>
            </a:r>
            <a:r>
              <a:rPr lang="en-US" altLang="ko-KR" dirty="0"/>
              <a:t>&lt;/h4&gt;</a:t>
            </a:r>
          </a:p>
          <a:p>
            <a:r>
              <a:rPr lang="en-US" altLang="ko-KR" dirty="0"/>
              <a:t>		&lt;/section&gt;</a:t>
            </a:r>
          </a:p>
          <a:p>
            <a:r>
              <a:rPr lang="en-US" altLang="ko-KR" dirty="0"/>
              <a:t>		&lt;aside class="right-side"&gt;</a:t>
            </a:r>
          </a:p>
          <a:p>
            <a:r>
              <a:rPr lang="en-US" altLang="ko-KR" dirty="0"/>
              <a:t>			&lt;h4&gt;</a:t>
            </a:r>
            <a:r>
              <a:rPr lang="ko-KR" altLang="en-US" dirty="0"/>
              <a:t>사이드바</a:t>
            </a:r>
            <a:r>
              <a:rPr lang="en-US" altLang="ko-KR" dirty="0"/>
              <a:t>&lt;/h4&gt;</a:t>
            </a:r>
          </a:p>
          <a:p>
            <a:r>
              <a:rPr lang="en-US" altLang="ko-KR" dirty="0"/>
              <a:t>		&lt;/aside&gt;</a:t>
            </a:r>
          </a:p>
          <a:p>
            <a:r>
              <a:rPr lang="en-US" altLang="ko-KR" dirty="0"/>
              <a:t>		&lt;footer&gt;</a:t>
            </a:r>
          </a:p>
          <a:p>
            <a:r>
              <a:rPr lang="en-US" altLang="ko-KR" dirty="0"/>
              <a:t>			&lt;h4&gt;</a:t>
            </a:r>
            <a:r>
              <a:rPr lang="ko-KR" altLang="en-US" dirty="0" err="1"/>
              <a:t>푸터</a:t>
            </a:r>
            <a:r>
              <a:rPr lang="en-US" altLang="ko-KR" dirty="0"/>
              <a:t>&lt;/h4&gt;</a:t>
            </a:r>
          </a:p>
          <a:p>
            <a:r>
              <a:rPr lang="en-US" altLang="ko-KR" dirty="0"/>
              <a:t>		&lt;/footer&gt;</a:t>
            </a:r>
          </a:p>
          <a:p>
            <a:r>
              <a:rPr lang="en-US" altLang="ko-KR" dirty="0"/>
              <a:t>	&lt;/div&gt;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792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080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&lt;!doctype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&lt;meta charset="utf-8"&gt;</a:t>
            </a:r>
          </a:p>
          <a:p>
            <a:r>
              <a:rPr lang="en-US" altLang="ko-KR" dirty="0"/>
              <a:t>&lt;title&gt;Media Queries&lt;/title&gt;</a:t>
            </a:r>
          </a:p>
          <a:p>
            <a:r>
              <a:rPr lang="en-US" altLang="ko-KR" dirty="0"/>
              <a:t>&lt;meta name="viewport" content="width=device-width, initial-scale=1"&gt;</a:t>
            </a:r>
          </a:p>
          <a:p>
            <a:r>
              <a:rPr lang="en-US" altLang="ko-KR" dirty="0"/>
              <a:t>&lt;style&gt;</a:t>
            </a:r>
          </a:p>
          <a:p>
            <a:r>
              <a:rPr lang="en-US" altLang="ko-KR" dirty="0"/>
              <a:t>	body {</a:t>
            </a:r>
          </a:p>
          <a:p>
            <a:r>
              <a:rPr lang="en-US" altLang="ko-KR" dirty="0"/>
              <a:t>		background: </a:t>
            </a:r>
            <a:r>
              <a:rPr lang="en-US" altLang="ko-KR" dirty="0" err="1"/>
              <a:t>url</a:t>
            </a:r>
            <a:r>
              <a:rPr lang="en-US" altLang="ko-KR" dirty="0"/>
              <a:t>(images/bg0.jpg) no-repeat fixed;</a:t>
            </a:r>
          </a:p>
          <a:p>
            <a:r>
              <a:rPr lang="en-US" altLang="ko-KR" dirty="0"/>
              <a:t>		background-size: cover;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@media screen and (max-width:1024px) {</a:t>
            </a:r>
          </a:p>
          <a:p>
            <a:r>
              <a:rPr lang="en-US" altLang="ko-KR" dirty="0"/>
              <a:t>		body {</a:t>
            </a:r>
          </a:p>
          <a:p>
            <a:r>
              <a:rPr lang="en-US" altLang="ko-KR" dirty="0"/>
              <a:t>			background: </a:t>
            </a:r>
            <a:r>
              <a:rPr lang="en-US" altLang="ko-KR" dirty="0" err="1"/>
              <a:t>url</a:t>
            </a:r>
            <a:r>
              <a:rPr lang="en-US" altLang="ko-KR" dirty="0"/>
              <a:t>(images/bg1.jpg) no-repeat fixed;</a:t>
            </a:r>
          </a:p>
          <a:p>
            <a:r>
              <a:rPr lang="en-US" altLang="ko-KR" dirty="0"/>
              <a:t>			background-size: cover;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@media screen and (max-width:768px) {</a:t>
            </a:r>
          </a:p>
          <a:p>
            <a:r>
              <a:rPr lang="en-US" altLang="ko-KR" dirty="0"/>
              <a:t>		body {</a:t>
            </a:r>
          </a:p>
          <a:p>
            <a:r>
              <a:rPr lang="en-US" altLang="ko-KR" dirty="0"/>
              <a:t>			background: </a:t>
            </a:r>
            <a:r>
              <a:rPr lang="en-US" altLang="ko-KR" dirty="0" err="1"/>
              <a:t>url</a:t>
            </a:r>
            <a:r>
              <a:rPr lang="en-US" altLang="ko-KR" dirty="0"/>
              <a:t>(images/bg2.jpg) no-repeat fixed;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background-size:cover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@media screen and (max-width:320px) {</a:t>
            </a:r>
          </a:p>
          <a:p>
            <a:r>
              <a:rPr lang="en-US" altLang="ko-KR" dirty="0"/>
              <a:t>		body {</a:t>
            </a:r>
          </a:p>
          <a:p>
            <a:r>
              <a:rPr lang="en-US" altLang="ko-KR" dirty="0"/>
              <a:t>			background: </a:t>
            </a:r>
            <a:r>
              <a:rPr lang="en-US" altLang="ko-KR" dirty="0" err="1"/>
              <a:t>url</a:t>
            </a:r>
            <a:r>
              <a:rPr lang="en-US" altLang="ko-KR" dirty="0"/>
              <a:t>(images/bg3.jpg) no-repeat fixed;</a:t>
            </a:r>
          </a:p>
          <a:p>
            <a:r>
              <a:rPr lang="en-US" altLang="ko-KR" dirty="0"/>
              <a:t>			background-size: cover;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&lt;/style&gt;</a:t>
            </a:r>
          </a:p>
          <a:p>
            <a:r>
              <a:rPr lang="en-US" altLang="ko-KR" dirty="0"/>
              <a:t>&lt;/head&gt;</a:t>
            </a:r>
          </a:p>
          <a:p>
            <a:endParaRPr lang="en-US" altLang="ko-KR" dirty="0"/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		</a:t>
            </a:r>
          </a:p>
          <a:p>
            <a:endParaRPr lang="en-US" altLang="ko-KR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74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https://ybworld.tistory.com/42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563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https://studiomeal.com/archives/197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27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/>
          </p:nvPr>
        </p:nvSpPr>
        <p:spPr>
          <a:xfrm>
            <a:off x="838200" y="2041525"/>
            <a:ext cx="105156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830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500325" y="302895"/>
            <a:ext cx="10515600" cy="7194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797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8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9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e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7" name="직선 연결선 66"/>
          <p:cNvCxnSpPr/>
          <p:nvPr/>
        </p:nvCxnSpPr>
        <p:spPr>
          <a:xfrm>
            <a:off x="1282007" y="3297382"/>
            <a:ext cx="530352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제목 1"/>
          <p:cNvSpPr>
            <a:spLocks noGrp="1"/>
          </p:cNvSpPr>
          <p:nvPr>
            <p:ph type="title"/>
          </p:nvPr>
        </p:nvSpPr>
        <p:spPr>
          <a:xfrm>
            <a:off x="536419" y="1845645"/>
            <a:ext cx="6794696" cy="1309584"/>
          </a:xfrm>
        </p:spPr>
        <p:txBody>
          <a:bodyPr/>
          <a:lstStyle/>
          <a:p>
            <a:pPr algn="ctr"/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너를 위한 선형회귀</a:t>
            </a:r>
            <a:b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(Linear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Regression)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1" name="텍스트 개체 틀 70"/>
          <p:cNvSpPr>
            <a:spLocks noGrp="1"/>
          </p:cNvSpPr>
          <p:nvPr>
            <p:ph type="body" sz="quarter" idx="10"/>
          </p:nvPr>
        </p:nvSpPr>
        <p:spPr>
          <a:xfrm>
            <a:off x="1155007" y="3581689"/>
            <a:ext cx="5430520" cy="462914"/>
          </a:xfrm>
        </p:spPr>
        <p:txBody>
          <a:bodyPr/>
          <a:lstStyle/>
          <a:p>
            <a:pPr algn="ctr"/>
            <a:r>
              <a:rPr lang="ko-KR" altLang="en-US" sz="1800" dirty="0">
                <a:latin typeface="+mn-ea"/>
              </a:rPr>
              <a:t>강사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 err="1">
                <a:latin typeface="+mn-ea"/>
              </a:rPr>
              <a:t>쿵스보이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얼짱 뮤지션</a:t>
            </a:r>
            <a:r>
              <a:rPr lang="en-US" altLang="ko-KR" sz="1800" dirty="0">
                <a:latin typeface="+mn-ea"/>
              </a:rPr>
              <a:t>)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420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960838" y="2493533"/>
            <a:ext cx="10550977" cy="120256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2348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미디어 쿼리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77959" y="2361453"/>
            <a:ext cx="10550973" cy="120256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1400" dirty="0">
                <a:solidFill>
                  <a:schemeClr val="tx1"/>
                </a:solidFill>
              </a:rPr>
              <a:t>예</a:t>
            </a:r>
            <a:r>
              <a:rPr lang="en-US" altLang="ko-KR" sz="1400" dirty="0">
                <a:solidFill>
                  <a:schemeClr val="tx1"/>
                </a:solidFill>
              </a:rPr>
              <a:t>) colly.com</a:t>
            </a:r>
          </a:p>
          <a:p>
            <a:pPr lvl="0"/>
            <a:endParaRPr lang="en-US" altLang="ko-KR" sz="1400" dirty="0">
              <a:solidFill>
                <a:schemeClr val="tx1"/>
              </a:solidFill>
            </a:endParaRPr>
          </a:p>
          <a:p>
            <a:pPr lvl="0"/>
            <a:r>
              <a:rPr lang="ko-KR" altLang="en-US" sz="1400" dirty="0">
                <a:solidFill>
                  <a:schemeClr val="tx1"/>
                </a:solidFill>
              </a:rPr>
              <a:t>브라우저 창의 너비를 조절할 때마다 화면에 표시되는 칼럼 개수가 달라짐</a:t>
            </a:r>
          </a:p>
          <a:p>
            <a:pPr lvl="0"/>
            <a:r>
              <a:rPr lang="en-US" altLang="ko-KR" sz="1400" dirty="0">
                <a:solidFill>
                  <a:schemeClr val="tx1"/>
                </a:solidFill>
              </a:rPr>
              <a:t>PC</a:t>
            </a:r>
            <a:r>
              <a:rPr lang="ko-KR" altLang="en-US" sz="1400" dirty="0">
                <a:solidFill>
                  <a:schemeClr val="tx1"/>
                </a:solidFill>
              </a:rPr>
              <a:t>나 태블릿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스마트폰의 웹 브라우저 화면 크기에 따라 사이트 레이아웃이 바뀜</a:t>
            </a:r>
            <a:br>
              <a:rPr lang="ko-KR" altLang="en-US" sz="1400" dirty="0">
                <a:solidFill>
                  <a:schemeClr val="tx1"/>
                </a:solidFill>
              </a:rPr>
            </a:b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98197" y="1631744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0112" y="1643134"/>
            <a:ext cx="936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latin typeface="+mn-ea"/>
              </a:rPr>
              <a:t>접속하는 장치</a:t>
            </a:r>
            <a:r>
              <a:rPr lang="en-US" altLang="ko-KR" sz="2400" dirty="0">
                <a:latin typeface="+mn-ea"/>
              </a:rPr>
              <a:t>(</a:t>
            </a:r>
            <a:r>
              <a:rPr lang="ko-KR" altLang="en-US" sz="2400" dirty="0">
                <a:latin typeface="+mn-ea"/>
              </a:rPr>
              <a:t>미디어</a:t>
            </a:r>
            <a:r>
              <a:rPr lang="en-US" altLang="ko-KR" sz="2400" dirty="0">
                <a:latin typeface="+mn-ea"/>
              </a:rPr>
              <a:t>)</a:t>
            </a:r>
            <a:r>
              <a:rPr lang="ko-KR" altLang="en-US" sz="2400" dirty="0">
                <a:latin typeface="+mn-ea"/>
              </a:rPr>
              <a:t>에 따라 특정한 </a:t>
            </a:r>
            <a:r>
              <a:rPr lang="en-US" altLang="ko-KR" sz="2400" dirty="0">
                <a:latin typeface="+mn-ea"/>
              </a:rPr>
              <a:t>CSS </a:t>
            </a:r>
            <a:r>
              <a:rPr lang="ko-KR" altLang="en-US" sz="2400" dirty="0">
                <a:latin typeface="+mn-ea"/>
              </a:rPr>
              <a:t>스타일을 사용하도록 함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D746FFA-E0F7-19FC-67CF-F555A1899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926" y="3743253"/>
            <a:ext cx="88106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42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2892369" y="2667000"/>
            <a:ext cx="6773024" cy="361950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3688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미디어 쿼리 사용법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709488" y="2534920"/>
            <a:ext cx="6773024" cy="361950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/* </a:t>
            </a:r>
            <a:r>
              <a:rPr lang="ko-KR" altLang="en-US" sz="1800" dirty="0">
                <a:solidFill>
                  <a:srgbClr val="005F00"/>
                </a:solidFill>
                <a:latin typeface="TDc_SSiGothic_120_OTF"/>
              </a:rPr>
              <a:t>스마트폰 세로 *</a:t>
            </a:r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</a:t>
            </a:r>
          </a:p>
          <a:p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only screen and (</a:t>
            </a:r>
            <a:r>
              <a:rPr lang="en-US" altLang="ko-KR" sz="20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320px) 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…… }</a:t>
            </a:r>
          </a:p>
          <a:p>
            <a:endParaRPr lang="en-US" altLang="ko-KR" sz="20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/* </a:t>
            </a:r>
            <a:r>
              <a:rPr lang="ko-KR" altLang="en-US" sz="1800" dirty="0">
                <a:solidFill>
                  <a:srgbClr val="005F00"/>
                </a:solidFill>
                <a:latin typeface="TDc_SSiGothic_120_OTF"/>
              </a:rPr>
              <a:t>스마트폰 가로 *</a:t>
            </a:r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</a:t>
            </a:r>
          </a:p>
          <a:p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only screen and (</a:t>
            </a:r>
            <a:r>
              <a:rPr lang="en-US" altLang="ko-KR" sz="20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480px) 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…… }</a:t>
            </a:r>
          </a:p>
          <a:p>
            <a:endParaRPr lang="en-US" altLang="ko-KR" sz="20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/* </a:t>
            </a:r>
            <a:r>
              <a:rPr lang="ko-KR" altLang="en-US" sz="1800" dirty="0">
                <a:solidFill>
                  <a:srgbClr val="005F00"/>
                </a:solidFill>
                <a:latin typeface="TDc_SSiGothic_120_OTF"/>
              </a:rPr>
              <a:t>태블릿 세로 *</a:t>
            </a:r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</a:t>
            </a:r>
          </a:p>
          <a:p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only screen and (</a:t>
            </a:r>
            <a:r>
              <a:rPr lang="en-US" altLang="ko-KR" sz="20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768px) 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…… }</a:t>
            </a:r>
          </a:p>
          <a:p>
            <a:endParaRPr lang="en-US" altLang="ko-KR" sz="20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/* </a:t>
            </a:r>
            <a:r>
              <a:rPr lang="ko-KR" altLang="en-US" sz="1800" dirty="0">
                <a:solidFill>
                  <a:srgbClr val="005F00"/>
                </a:solidFill>
                <a:latin typeface="TDc_SSiGothic_120_OTF"/>
              </a:rPr>
              <a:t>태블릿 가로 </a:t>
            </a:r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 </a:t>
            </a:r>
            <a:r>
              <a:rPr lang="ko-KR" altLang="en-US" sz="1800" dirty="0">
                <a:solidFill>
                  <a:srgbClr val="005F00"/>
                </a:solidFill>
                <a:latin typeface="TDc_SSiGothic_120_OTF"/>
              </a:rPr>
              <a:t>데스크톱 *</a:t>
            </a:r>
            <a:r>
              <a:rPr lang="en-US" altLang="ko-KR" sz="1800" dirty="0">
                <a:solidFill>
                  <a:srgbClr val="005F00"/>
                </a:solidFill>
                <a:latin typeface="TDc_SSiGothic_120_OTF"/>
              </a:rPr>
              <a:t>/</a:t>
            </a:r>
          </a:p>
          <a:p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@media only screen and (</a:t>
            </a:r>
            <a:r>
              <a:rPr lang="en-US" altLang="ko-KR" sz="20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min-width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2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1024px) </a:t>
            </a:r>
            <a:r>
              <a:rPr lang="en-US" altLang="ko-KR" sz="2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…… }</a:t>
            </a:r>
            <a:endParaRPr lang="en-US" altLang="ko-KR" sz="2000" b="0" i="0" dirty="0">
              <a:solidFill>
                <a:srgbClr val="666666"/>
              </a:solidFill>
              <a:effectLst/>
              <a:latin typeface="Noto Sans KR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D687D31A-52C1-4012-AB29-36A99370FD93}"/>
              </a:ext>
            </a:extLst>
          </p:cNvPr>
          <p:cNvSpPr/>
          <p:nvPr/>
        </p:nvSpPr>
        <p:spPr>
          <a:xfrm>
            <a:off x="3702434" y="1622445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70BA39-5632-46E1-891C-AC24464F1ED9}"/>
              </a:ext>
            </a:extLst>
          </p:cNvPr>
          <p:cNvSpPr txBox="1"/>
          <p:nvPr/>
        </p:nvSpPr>
        <p:spPr>
          <a:xfrm>
            <a:off x="4234349" y="1633835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400" b="1" dirty="0">
                <a:latin typeface="+mn-ea"/>
              </a:rPr>
              <a:t>미디어 쿼리 중단점 만들기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732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1477" y="166226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528763" y="3625272"/>
            <a:ext cx="593120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01232" y="2805410"/>
            <a:ext cx="4386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3.  flex(</a:t>
            </a:r>
            <a:r>
              <a:rPr lang="ko-KR" altLang="en-US" sz="3200" b="1" dirty="0" err="1"/>
              <a:t>플렉스</a:t>
            </a:r>
            <a:r>
              <a:rPr lang="en-US" altLang="ko-KR" sz="3200" b="1" dirty="0"/>
              <a:t>)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05023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7384733" y="2701295"/>
            <a:ext cx="3954780" cy="3540761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02625" y="2696382"/>
            <a:ext cx="4693375" cy="3413737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4355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Flex 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나오게 된 배경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9745" y="2564302"/>
            <a:ext cx="4693375" cy="341373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- </a:t>
            </a:r>
            <a:r>
              <a:rPr kumimoji="0" lang="ko-KR" altLang="en-US" sz="2000" b="0" i="0" u="none" strike="noStrike" kern="120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레이아웃을 위한 전용 태그들이 마땅하지 않아 </a:t>
            </a:r>
            <a:endParaRPr kumimoji="0" lang="en-US" altLang="ko-KR" sz="2000" b="0" i="0" u="none" strike="noStrike" kern="1200" cap="none" spc="0" normalizeH="0" baseline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noProof="0" dirty="0">
              <a:solidFill>
                <a:srgbClr val="FF0000"/>
              </a:solidFill>
              <a:latin typeface="나눔바른고딕 Light"/>
              <a:ea typeface="맑은 고딕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noProof="0" dirty="0">
                <a:solidFill>
                  <a:schemeClr val="tx1"/>
                </a:solidFill>
                <a:latin typeface="나눔바른고딕 Light"/>
                <a:ea typeface="맑은 고딕"/>
              </a:rPr>
              <a:t>화면 배치를 위하여</a:t>
            </a:r>
            <a:r>
              <a:rPr lang="en-US" altLang="ko-KR" sz="2000" noProof="0" dirty="0">
                <a:solidFill>
                  <a:schemeClr val="tx1"/>
                </a:solidFill>
                <a:latin typeface="나눔바른고딕 Light"/>
                <a:ea typeface="맑은 고딕"/>
              </a:rPr>
              <a:t>, float </a:t>
            </a:r>
            <a:r>
              <a:rPr lang="ko-KR" altLang="en-US" sz="2000" noProof="0" dirty="0">
                <a:solidFill>
                  <a:schemeClr val="tx1"/>
                </a:solidFill>
                <a:latin typeface="나눔바른고딕 Light"/>
                <a:ea typeface="맑은 고딕"/>
              </a:rPr>
              <a:t>이나 </a:t>
            </a:r>
            <a:r>
              <a:rPr lang="en-US" altLang="ko-KR" sz="2000" noProof="0" dirty="0">
                <a:solidFill>
                  <a:schemeClr val="tx1"/>
                </a:solidFill>
                <a:latin typeface="나눔바른고딕 Light"/>
                <a:ea typeface="맑은 고딕"/>
              </a:rPr>
              <a:t>inline-block</a:t>
            </a:r>
            <a:r>
              <a:rPr lang="ko-KR" altLang="en-US" sz="2000" noProof="0" dirty="0">
                <a:solidFill>
                  <a:schemeClr val="tx1"/>
                </a:solidFill>
                <a:latin typeface="나눔바른고딕 Light"/>
                <a:ea typeface="맑은 고딕"/>
              </a:rPr>
              <a:t>을 이용 </a:t>
            </a:r>
            <a:r>
              <a:rPr lang="ko-KR" altLang="en-US" sz="2000" noProof="0" dirty="0" err="1">
                <a:solidFill>
                  <a:schemeClr val="tx1"/>
                </a:solidFill>
                <a:latin typeface="나눔바른고딕 Light"/>
                <a:ea typeface="맑은 고딕"/>
              </a:rPr>
              <a:t>했었음</a:t>
            </a:r>
            <a:endParaRPr lang="en-US" altLang="ko-KR" sz="2000" noProof="0" dirty="0">
              <a:solidFill>
                <a:schemeClr val="tx1"/>
              </a:solidFill>
              <a:latin typeface="나눔바른고딕 Light"/>
              <a:ea typeface="맑은 고딕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noProof="0" dirty="0">
              <a:solidFill>
                <a:srgbClr val="FF0000"/>
              </a:solidFill>
              <a:latin typeface="나눔바른고딕 Light"/>
              <a:ea typeface="맑은 고딕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201853" y="2564302"/>
            <a:ext cx="3954779" cy="354581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레이아웃 배치 전용 기능으로 지원하기 시작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단점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ko-KR" altLang="en-US" dirty="0">
                <a:solidFill>
                  <a:schemeClr val="tx1"/>
                </a:solidFill>
              </a:rPr>
              <a:t>옛날 </a:t>
            </a:r>
            <a:r>
              <a:rPr lang="ko-KR" altLang="en-US" dirty="0" err="1">
                <a:solidFill>
                  <a:schemeClr val="tx1"/>
                </a:solidFill>
              </a:rPr>
              <a:t>웹브라우저</a:t>
            </a:r>
            <a:r>
              <a:rPr lang="en-US" altLang="ko-KR" dirty="0">
                <a:solidFill>
                  <a:schemeClr val="tx1"/>
                </a:solidFill>
              </a:rPr>
              <a:t>(IE 8)</a:t>
            </a:r>
            <a:r>
              <a:rPr lang="ko-KR" altLang="en-US" dirty="0">
                <a:solidFill>
                  <a:schemeClr val="tx1"/>
                </a:solidFill>
              </a:rPr>
              <a:t>는 지원하지 않음</a:t>
            </a:r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974529" y="1672951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6444" y="168434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기존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70516953-A20E-449A-914C-D26D26D2E333}"/>
              </a:ext>
            </a:extLst>
          </p:cNvPr>
          <p:cNvSpPr/>
          <p:nvPr/>
        </p:nvSpPr>
        <p:spPr>
          <a:xfrm>
            <a:off x="7556054" y="1724009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1180C-83D3-4AD8-BEF7-8B14EE56D84D}"/>
              </a:ext>
            </a:extLst>
          </p:cNvPr>
          <p:cNvSpPr txBox="1"/>
          <p:nvPr/>
        </p:nvSpPr>
        <p:spPr>
          <a:xfrm>
            <a:off x="8087969" y="1735399"/>
            <a:ext cx="754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Flex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612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525778" y="2357438"/>
            <a:ext cx="11150443" cy="4237164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200" y="375920"/>
            <a:ext cx="342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Flex </a:t>
            </a:r>
            <a:r>
              <a:rPr lang="ko-KR" altLang="en-US" sz="36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기본 요소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25780" y="2244916"/>
            <a:ext cx="11150441" cy="4237164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br>
              <a:rPr lang="ko-KR" altLang="en-US" dirty="0">
                <a:solidFill>
                  <a:schemeClr val="tx1"/>
                </a:solidFill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맑은 고딕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91EB43F2-27A2-440B-B1A2-225D5CD255F6}"/>
              </a:ext>
            </a:extLst>
          </p:cNvPr>
          <p:cNvSpPr/>
          <p:nvPr/>
        </p:nvSpPr>
        <p:spPr>
          <a:xfrm>
            <a:off x="4801697" y="1466392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2532E-534E-4A58-B231-E600031615B4}"/>
              </a:ext>
            </a:extLst>
          </p:cNvPr>
          <p:cNvSpPr txBox="1"/>
          <p:nvPr/>
        </p:nvSpPr>
        <p:spPr>
          <a:xfrm>
            <a:off x="5333612" y="1477782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기본 구조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5EB1A0-06A9-937B-3373-AF86C6241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525" y="2408625"/>
            <a:ext cx="9072561" cy="350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16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27838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5172" y="317083"/>
            <a:ext cx="145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4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0820" y="1148080"/>
            <a:ext cx="2362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83840" y="2030"/>
            <a:ext cx="94081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80122" y="150586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001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0119" y="265478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002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0118" y="380928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003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6990" y="268920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530105" y="3282811"/>
            <a:ext cx="1002625" cy="1002625"/>
            <a:chOff x="7843891" y="896970"/>
            <a:chExt cx="1002625" cy="100262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7910432" y="972344"/>
              <a:ext cx="861703" cy="861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43891" y="896970"/>
              <a:ext cx="1002625" cy="1002625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9119238" y="1331958"/>
            <a:ext cx="1126436" cy="1161619"/>
            <a:chOff x="9235480" y="796119"/>
            <a:chExt cx="1126436" cy="1161619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9235480" y="796119"/>
              <a:ext cx="1126436" cy="11616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6476">
              <a:off x="9330610" y="874558"/>
              <a:ext cx="903180" cy="90318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0532730" y="2216387"/>
            <a:ext cx="945641" cy="945641"/>
            <a:chOff x="10598624" y="1250741"/>
            <a:chExt cx="1554480" cy="155448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0598624" y="1250741"/>
              <a:ext cx="1554480" cy="15544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6085" flipH="1">
              <a:off x="10659225" y="1313972"/>
              <a:ext cx="1428019" cy="1428019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 rot="20306595">
            <a:off x="10624080" y="4282562"/>
            <a:ext cx="759741" cy="759741"/>
            <a:chOff x="7234606" y="2818164"/>
            <a:chExt cx="1299384" cy="1299384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7234606" y="2818164"/>
              <a:ext cx="1299384" cy="12993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8018">
              <a:off x="7348859" y="2906585"/>
              <a:ext cx="1028390" cy="102839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0452677" y="43225"/>
            <a:ext cx="1384615" cy="1421211"/>
            <a:chOff x="6525279" y="4005131"/>
            <a:chExt cx="1384615" cy="142121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71" name="타원 70"/>
            <p:cNvSpPr/>
            <p:nvPr/>
          </p:nvSpPr>
          <p:spPr>
            <a:xfrm rot="20906056">
              <a:off x="6536395" y="4005131"/>
              <a:ext cx="1373499" cy="142121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 rot="21039598">
              <a:off x="6525279" y="4253758"/>
              <a:ext cx="1271708" cy="937561"/>
              <a:chOff x="8426887" y="595056"/>
              <a:chExt cx="1484025" cy="1094091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6887" y="595056"/>
                <a:ext cx="965288" cy="965288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7929" y="644056"/>
                <a:ext cx="702983" cy="702983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85081" y="1318496"/>
                <a:ext cx="370651" cy="370651"/>
              </a:xfrm>
              <a:prstGeom prst="rect">
                <a:avLst/>
              </a:prstGeom>
            </p:spPr>
          </p:pic>
        </p:grpSp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6"/>
          <a:stretch/>
        </p:blipFill>
        <p:spPr>
          <a:xfrm>
            <a:off x="9530105" y="5088077"/>
            <a:ext cx="2307788" cy="1780083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>
            <a:off x="3367206" y="189641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377366" y="3048733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367206" y="421046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57D04D-67E5-41EA-95DA-C4B2AA7A093E}"/>
              </a:ext>
            </a:extLst>
          </p:cNvPr>
          <p:cNvSpPr txBox="1"/>
          <p:nvPr/>
        </p:nvSpPr>
        <p:spPr>
          <a:xfrm>
            <a:off x="4167752" y="1505866"/>
            <a:ext cx="2268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선형회귀란 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2844E-A223-9E6D-07B8-AF073ED0EF15}"/>
              </a:ext>
            </a:extLst>
          </p:cNvPr>
          <p:cNvSpPr txBox="1"/>
          <p:nvPr/>
        </p:nvSpPr>
        <p:spPr>
          <a:xfrm>
            <a:off x="4272699" y="2638808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미디어 쿼리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856018-449C-4E71-84CC-C27882134A28}"/>
              </a:ext>
            </a:extLst>
          </p:cNvPr>
          <p:cNvSpPr txBox="1"/>
          <p:nvPr/>
        </p:nvSpPr>
        <p:spPr>
          <a:xfrm>
            <a:off x="4321721" y="3747728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Flex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246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22640" y="0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5488" y="3897920"/>
            <a:ext cx="419608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3195642" y="4087765"/>
            <a:ext cx="505577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05648" y="313661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선형회귀</a:t>
            </a:r>
          </a:p>
        </p:txBody>
      </p:sp>
    </p:spTree>
    <p:extLst>
      <p:ext uri="{BB962C8B-B14F-4D97-AF65-F5344CB8AC3E}">
        <p14:creationId xmlns:p14="http://schemas.microsoft.com/office/powerpoint/2010/main" val="65181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3486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회귀분석 이란</a:t>
            </a:r>
            <a:r>
              <a:rPr lang="en-US" altLang="ko-KR" sz="3600" b="1" dirty="0">
                <a:solidFill>
                  <a:schemeClr val="bg1"/>
                </a:solidFill>
              </a:rPr>
              <a:t>? 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모서리가 둥근 직사각형 15">
            <a:extLst>
              <a:ext uri="{FF2B5EF4-FFF2-40B4-BE49-F238E27FC236}">
                <a16:creationId xmlns:a16="http://schemas.microsoft.com/office/drawing/2014/main" id="{A0550FD8-1EF8-431D-8CE6-84F9DAA936CE}"/>
              </a:ext>
            </a:extLst>
          </p:cNvPr>
          <p:cNvSpPr/>
          <p:nvPr/>
        </p:nvSpPr>
        <p:spPr>
          <a:xfrm>
            <a:off x="993774" y="2630672"/>
            <a:ext cx="10591768" cy="2337254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6">
            <a:extLst>
              <a:ext uri="{FF2B5EF4-FFF2-40B4-BE49-F238E27FC236}">
                <a16:creationId xmlns:a16="http://schemas.microsoft.com/office/drawing/2014/main" id="{150B345A-C405-471A-BE1D-B458D232BACA}"/>
              </a:ext>
            </a:extLst>
          </p:cNvPr>
          <p:cNvSpPr/>
          <p:nvPr/>
        </p:nvSpPr>
        <p:spPr>
          <a:xfrm>
            <a:off x="810894" y="2620512"/>
            <a:ext cx="10591768" cy="2215334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71476" marR="0" lvl="2" indent="-135728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225"/>
              </a:spcAft>
              <a:buClr>
                <a:srgbClr val="E8456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8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데이터를 가장 잘 설명하는 모델을 찾아 </a:t>
            </a:r>
            <a:r>
              <a:rPr lang="ko-KR" altLang="en-US" sz="28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입력값에</a:t>
            </a:r>
            <a:r>
              <a:rPr lang="ko-KR" altLang="en-US" sz="28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따른 미래 결과값을 예측하는 알고리즘</a:t>
            </a:r>
            <a:endParaRPr lang="ko-KR" altLang="en-US" sz="28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9E75367-7D89-4C13-9956-25AA27ED4740}"/>
              </a:ext>
            </a:extLst>
          </p:cNvPr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8CBA21-C559-4DE1-ADE3-2505CB431215}"/>
              </a:ext>
            </a:extLst>
          </p:cNvPr>
          <p:cNvSpPr txBox="1"/>
          <p:nvPr/>
        </p:nvSpPr>
        <p:spPr>
          <a:xfrm>
            <a:off x="1334554" y="1798875"/>
            <a:ext cx="360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dirty="0"/>
              <a:t>회귀분석 이란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034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6346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RNN</a:t>
            </a:r>
            <a:r>
              <a:rPr lang="ko-KR" altLang="en-US" sz="3600" b="1" dirty="0">
                <a:solidFill>
                  <a:schemeClr val="bg1"/>
                </a:solidFill>
              </a:rPr>
              <a:t> 설명을 위한 그림들 </a:t>
            </a:r>
            <a:r>
              <a:rPr lang="en-US" altLang="ko-KR" sz="3600" b="1" dirty="0">
                <a:solidFill>
                  <a:schemeClr val="bg1"/>
                </a:solidFill>
              </a:rPr>
              <a:t>- 2 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22349" y="2367281"/>
            <a:ext cx="10513061" cy="3941786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39469" y="2235201"/>
            <a:ext cx="10513061" cy="4073866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ea"/>
                <a:sym typeface="Wingdings" panose="05000000000000000000" pitchFamily="2" charset="2"/>
              </a:rPr>
              <a:t>요소들을 자동으로 바꾸어 사이트를 구현하는 것이 바로 반응형 웹 디자인</a:t>
            </a:r>
            <a:endParaRPr lang="ko-KR" altLang="en-US" sz="1800" dirty="0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75244" y="1429713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61439" y="1428096"/>
            <a:ext cx="3179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RNN</a:t>
            </a:r>
            <a:r>
              <a:rPr lang="ko-KR" altLang="en-US" sz="2400" dirty="0"/>
              <a:t> </a:t>
            </a:r>
            <a:r>
              <a:rPr lang="en-US" altLang="ko-KR" sz="2400" dirty="0"/>
              <a:t>Time steps </a:t>
            </a:r>
            <a:r>
              <a:rPr lang="ko-KR" altLang="en-US" sz="2400" dirty="0"/>
              <a:t>설명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549645-107B-46A6-AD23-15A217FE8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49" y="2507578"/>
            <a:ext cx="10147302" cy="352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41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5211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모바일 기기와 웹 디자인 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993774" y="2630672"/>
            <a:ext cx="10570212" cy="2091557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10894" y="2498592"/>
            <a:ext cx="10570212" cy="209155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5748" marR="0" lvl="2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225"/>
              </a:spcAft>
              <a:buClr>
                <a:srgbClr val="E84560"/>
              </a:buClr>
              <a:buSzTx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E845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71476" marR="0" lvl="2" indent="-135728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225"/>
              </a:spcAft>
              <a:buClr>
                <a:srgbClr val="E8456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뷰포트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실제 내용이 표시되는 영역</a:t>
            </a:r>
          </a:p>
          <a:p>
            <a:pPr marL="471476" marR="0" lvl="2" indent="-135728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225"/>
              </a:spcAft>
              <a:buClr>
                <a:srgbClr val="E8456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PC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화면과 모바일 화면의 픽셀 표시 방법이 다르기 때문에 모바일 화면에서 의도한대로 표시되지 않음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471476" marR="0" lvl="2" indent="-135728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ts val="225"/>
              </a:spcAft>
              <a:buClr>
                <a:srgbClr val="E8456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뷰포트를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지정하면 기기 화면에 맞춰 확대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축소해서 내용 표시</a:t>
            </a:r>
            <a:endParaRPr lang="en-US" altLang="ko-KR" dirty="0">
              <a:solidFill>
                <a:srgbClr val="333333"/>
              </a:solidFill>
              <a:latin typeface="Lato"/>
            </a:endParaRPr>
          </a:p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21" name="타원 20"/>
          <p:cNvSpPr/>
          <p:nvPr/>
        </p:nvSpPr>
        <p:spPr>
          <a:xfrm>
            <a:off x="848359" y="5011767"/>
            <a:ext cx="479605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34554" y="1798875"/>
            <a:ext cx="360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dirty="0" err="1"/>
              <a:t>뷰포트란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7CC79-C53B-B73B-F048-F616518F06AA}"/>
              </a:ext>
            </a:extLst>
          </p:cNvPr>
          <p:cNvSpPr txBox="1"/>
          <p:nvPr/>
        </p:nvSpPr>
        <p:spPr>
          <a:xfrm>
            <a:off x="1724413" y="5036636"/>
            <a:ext cx="3119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Viewport </a:t>
            </a:r>
            <a:r>
              <a:rPr lang="ko-KR" altLang="en-US" sz="2400" dirty="0"/>
              <a:t>지정하기</a:t>
            </a:r>
          </a:p>
        </p:txBody>
      </p:sp>
      <p:sp>
        <p:nvSpPr>
          <p:cNvPr id="6" name="모서리가 둥근 직사각형 15">
            <a:extLst>
              <a:ext uri="{FF2B5EF4-FFF2-40B4-BE49-F238E27FC236}">
                <a16:creationId xmlns:a16="http://schemas.microsoft.com/office/drawing/2014/main" id="{C9BB338C-E3C9-D9F2-86B2-ABCF2875D9BE}"/>
              </a:ext>
            </a:extLst>
          </p:cNvPr>
          <p:cNvSpPr/>
          <p:nvPr/>
        </p:nvSpPr>
        <p:spPr>
          <a:xfrm>
            <a:off x="993774" y="5832728"/>
            <a:ext cx="10387332" cy="825248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16">
            <a:extLst>
              <a:ext uri="{FF2B5EF4-FFF2-40B4-BE49-F238E27FC236}">
                <a16:creationId xmlns:a16="http://schemas.microsoft.com/office/drawing/2014/main" id="{DF90C037-473A-545F-8600-6EBFB86DF7F0}"/>
              </a:ext>
            </a:extLst>
          </p:cNvPr>
          <p:cNvSpPr/>
          <p:nvPr/>
        </p:nvSpPr>
        <p:spPr>
          <a:xfrm>
            <a:off x="810894" y="5700648"/>
            <a:ext cx="10387332" cy="82524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dirty="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en-US" altLang="ko-KR" sz="18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8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 </a:t>
            </a:r>
            <a:r>
              <a:rPr lang="en-US" altLang="ko-KR" sz="18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8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=”viewport” </a:t>
            </a:r>
            <a:r>
              <a:rPr lang="en-US" altLang="ko-KR" sz="18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</a:t>
            </a:r>
            <a:r>
              <a:rPr lang="en-US" altLang="ko-KR" sz="18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=”width=device-width, initial-scale=1”&gt;</a:t>
            </a:r>
            <a:endParaRPr lang="en-US" altLang="ko-KR" dirty="0">
              <a:latin typeface="+mn-ea"/>
            </a:endParaRPr>
          </a:p>
          <a:p>
            <a:pPr algn="ctr"/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일반적인 사용법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뷰포트의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너비를 스마트폰 화면 너비에 맞추고 초기 화면 배율을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 지정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44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가변 그리드 레이아웃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31239" y="2846972"/>
            <a:ext cx="10789973" cy="1292995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359" y="2714892"/>
            <a:ext cx="10789973" cy="1292995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33333"/>
                </a:solidFill>
                <a:latin typeface="Lato"/>
              </a:rPr>
              <a:t>- </a:t>
            </a:r>
            <a:r>
              <a:rPr lang="ko-KR" altLang="en-US" dirty="0">
                <a:solidFill>
                  <a:srgbClr val="333333"/>
                </a:solidFill>
                <a:latin typeface="Lato"/>
              </a:rPr>
              <a:t>전체를 감싸는 요소의 너비를 </a:t>
            </a:r>
            <a:r>
              <a:rPr lang="en-US" altLang="ko-KR" dirty="0">
                <a:solidFill>
                  <a:srgbClr val="333333"/>
                </a:solidFill>
                <a:latin typeface="Lato"/>
              </a:rPr>
              <a:t>%</a:t>
            </a:r>
            <a:r>
              <a:rPr lang="ko-KR" altLang="en-US" dirty="0">
                <a:solidFill>
                  <a:srgbClr val="333333"/>
                </a:solidFill>
                <a:latin typeface="Lato"/>
              </a:rPr>
              <a:t>로 변환 </a:t>
            </a:r>
            <a:r>
              <a:rPr lang="en-US" altLang="ko-KR" dirty="0">
                <a:solidFill>
                  <a:srgbClr val="333333"/>
                </a:solidFill>
                <a:latin typeface="Lato"/>
              </a:rPr>
              <a:t>(</a:t>
            </a:r>
            <a:r>
              <a:rPr lang="ko-KR" altLang="en-US" dirty="0">
                <a:solidFill>
                  <a:srgbClr val="333333"/>
                </a:solidFill>
                <a:latin typeface="Lato"/>
              </a:rPr>
              <a:t>화면에 꽉 차게 하고 싶다면 </a:t>
            </a:r>
            <a:r>
              <a:rPr lang="en-US" altLang="ko-KR" dirty="0">
                <a:solidFill>
                  <a:srgbClr val="333333"/>
                </a:solidFill>
                <a:latin typeface="Lato"/>
              </a:rPr>
              <a:t>100%, </a:t>
            </a:r>
            <a:r>
              <a:rPr lang="ko-KR" altLang="en-US" dirty="0">
                <a:solidFill>
                  <a:srgbClr val="333333"/>
                </a:solidFill>
                <a:latin typeface="Lato"/>
              </a:rPr>
              <a:t>여유를 두려면 적당히</a:t>
            </a:r>
            <a:r>
              <a:rPr lang="en-US" altLang="ko-KR" dirty="0">
                <a:solidFill>
                  <a:srgbClr val="333333"/>
                </a:solidFill>
                <a:latin typeface="Lato"/>
              </a:rPr>
              <a:t>)</a:t>
            </a:r>
          </a:p>
          <a:p>
            <a:pPr algn="ctr"/>
            <a:endParaRPr lang="en-US" altLang="ko-KR" dirty="0">
              <a:solidFill>
                <a:srgbClr val="333333"/>
              </a:solidFill>
              <a:latin typeface="Lato"/>
            </a:endParaRPr>
          </a:p>
          <a:p>
            <a:pPr algn="ctr"/>
            <a:r>
              <a:rPr lang="en-US" altLang="ko-KR" dirty="0">
                <a:solidFill>
                  <a:srgbClr val="333333"/>
                </a:solidFill>
                <a:latin typeface="Lato"/>
              </a:rPr>
              <a:t>- </a:t>
            </a:r>
            <a:r>
              <a:rPr lang="ko-KR" altLang="en-US" dirty="0">
                <a:solidFill>
                  <a:srgbClr val="333333"/>
                </a:solidFill>
                <a:latin typeface="Lato"/>
              </a:rPr>
              <a:t>전체를 감싸는 요소의 너비를 기준으로 각 요소의 너비를 계산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34554" y="1798875"/>
            <a:ext cx="519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가변 그리드 레이아웃 만들기</a:t>
            </a:r>
            <a:endParaRPr lang="ko-KR" altLang="en-US" sz="2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0F19837-5166-36A8-577A-7052822C94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028" y="4391004"/>
            <a:ext cx="8176528" cy="246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2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569"/>
            <a:ext cx="12192000" cy="1472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73200" y="375920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가변 요소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71530" y="345440"/>
            <a:ext cx="1332231" cy="863600"/>
            <a:chOff x="10971530" y="345440"/>
            <a:chExt cx="1332231" cy="86360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361" y="345440"/>
              <a:ext cx="1295400" cy="86360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10971530" y="375919"/>
              <a:ext cx="1181100" cy="646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031240" y="2846973"/>
            <a:ext cx="2352984" cy="95203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8360" y="2714893"/>
            <a:ext cx="2352984" cy="95203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333333"/>
                </a:solidFill>
                <a:latin typeface="Lato"/>
              </a:rPr>
              <a:t>- </a:t>
            </a:r>
            <a:r>
              <a:rPr lang="en-US" altLang="ko-KR" sz="2800" dirty="0" err="1">
                <a:solidFill>
                  <a:srgbClr val="333333"/>
                </a:solidFill>
                <a:latin typeface="Lato"/>
              </a:rPr>
              <a:t>em</a:t>
            </a:r>
            <a:r>
              <a:rPr lang="en-US" altLang="ko-KR" sz="2800" dirty="0">
                <a:solidFill>
                  <a:srgbClr val="333333"/>
                </a:solidFill>
                <a:latin typeface="Lato"/>
              </a:rPr>
              <a:t> </a:t>
            </a:r>
            <a:r>
              <a:rPr lang="ko-KR" altLang="en-US" sz="2800" dirty="0">
                <a:solidFill>
                  <a:srgbClr val="333333"/>
                </a:solidFill>
                <a:latin typeface="Lato"/>
              </a:rPr>
              <a:t>과 </a:t>
            </a:r>
            <a:r>
              <a:rPr lang="en-US" altLang="ko-KR" sz="2800" dirty="0">
                <a:solidFill>
                  <a:srgbClr val="333333"/>
                </a:solidFill>
                <a:latin typeface="Lato"/>
              </a:rPr>
              <a:t>rem</a:t>
            </a:r>
            <a:endParaRPr lang="ko-KR" altLang="en-US" sz="2800" dirty="0"/>
          </a:p>
        </p:txBody>
      </p:sp>
      <p:sp>
        <p:nvSpPr>
          <p:cNvPr id="20" name="타원 19"/>
          <p:cNvSpPr/>
          <p:nvPr/>
        </p:nvSpPr>
        <p:spPr>
          <a:xfrm>
            <a:off x="848359" y="180049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34554" y="1798875"/>
            <a:ext cx="2049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가변 요소</a:t>
            </a:r>
            <a:endParaRPr lang="ko-KR" altLang="en-US" sz="2400" dirty="0"/>
          </a:p>
        </p:txBody>
      </p:sp>
      <p:sp>
        <p:nvSpPr>
          <p:cNvPr id="6" name="모서리가 둥근 직사각형 15">
            <a:extLst>
              <a:ext uri="{FF2B5EF4-FFF2-40B4-BE49-F238E27FC236}">
                <a16:creationId xmlns:a16="http://schemas.microsoft.com/office/drawing/2014/main" id="{28D1E478-BD50-FCBE-7FD0-B43817E2E02A}"/>
              </a:ext>
            </a:extLst>
          </p:cNvPr>
          <p:cNvSpPr/>
          <p:nvPr/>
        </p:nvSpPr>
        <p:spPr>
          <a:xfrm>
            <a:off x="5076909" y="2878592"/>
            <a:ext cx="6470925" cy="1132213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16">
            <a:extLst>
              <a:ext uri="{FF2B5EF4-FFF2-40B4-BE49-F238E27FC236}">
                <a16:creationId xmlns:a16="http://schemas.microsoft.com/office/drawing/2014/main" id="{0F544088-7E74-5BCA-763F-0FEC7197ACBD}"/>
              </a:ext>
            </a:extLst>
          </p:cNvPr>
          <p:cNvSpPr/>
          <p:nvPr/>
        </p:nvSpPr>
        <p:spPr>
          <a:xfrm>
            <a:off x="4894029" y="2746512"/>
            <a:ext cx="6470925" cy="1132213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333333"/>
                </a:solidFill>
                <a:latin typeface="Lato"/>
              </a:rPr>
              <a:t>-</a:t>
            </a:r>
            <a:r>
              <a:rPr lang="ko-KR" altLang="en-US" sz="1200" dirty="0">
                <a:solidFill>
                  <a:srgbClr val="333333"/>
                </a:solidFill>
                <a:latin typeface="Lato"/>
              </a:rPr>
              <a:t>브라우저 창의 너비가 변하더라도 이미지 너비 값은 변하지 않음 </a:t>
            </a:r>
            <a:r>
              <a:rPr lang="en-US" altLang="ko-KR" sz="1200" dirty="0">
                <a:solidFill>
                  <a:srgbClr val="333333"/>
                </a:solidFill>
                <a:latin typeface="Lato"/>
              </a:rPr>
              <a:t>.</a:t>
            </a:r>
            <a:r>
              <a:rPr lang="ko-KR" altLang="en-US" sz="1200" dirty="0">
                <a:solidFill>
                  <a:srgbClr val="333333"/>
                </a:solidFill>
                <a:latin typeface="Lato"/>
              </a:rPr>
              <a:t> 브라우저 화면 너비를 줄일 경우 이미지 일부가 가려짐</a:t>
            </a:r>
            <a:endParaRPr lang="en-US" altLang="ko-KR" sz="1200" dirty="0">
              <a:solidFill>
                <a:srgbClr val="333333"/>
              </a:solidFill>
              <a:latin typeface="Lato"/>
            </a:endParaRPr>
          </a:p>
          <a:p>
            <a:endParaRPr lang="en-US" altLang="ko-KR" sz="1200" dirty="0">
              <a:solidFill>
                <a:srgbClr val="333333"/>
              </a:solidFill>
              <a:latin typeface="Lato"/>
            </a:endParaRPr>
          </a:p>
          <a:p>
            <a:r>
              <a:rPr lang="en-US" altLang="ko-KR" sz="1200" dirty="0">
                <a:solidFill>
                  <a:srgbClr val="333333"/>
                </a:solidFill>
                <a:latin typeface="Lato"/>
              </a:rPr>
              <a:t>-</a:t>
            </a:r>
            <a:r>
              <a:rPr lang="ko-KR" altLang="en-US" sz="1200" dirty="0">
                <a:solidFill>
                  <a:srgbClr val="333333"/>
                </a:solidFill>
                <a:latin typeface="Lato"/>
              </a:rPr>
              <a:t>가변 이미지</a:t>
            </a:r>
            <a:r>
              <a:rPr lang="en-US" altLang="ko-KR" sz="1200" dirty="0">
                <a:solidFill>
                  <a:srgbClr val="333333"/>
                </a:solidFill>
                <a:latin typeface="Lato"/>
              </a:rPr>
              <a:t>(fluid image)</a:t>
            </a:r>
            <a:r>
              <a:rPr lang="ko-KR" altLang="en-US" sz="1200" dirty="0">
                <a:solidFill>
                  <a:srgbClr val="333333"/>
                </a:solidFill>
                <a:latin typeface="Lato"/>
              </a:rPr>
              <a:t>로 만들면 창의 너비에 따라 이미지 너비도 조절됨</a:t>
            </a:r>
          </a:p>
          <a:p>
            <a:pPr algn="ctr"/>
            <a:endParaRPr lang="ko-KR" altLang="en-US" sz="12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88543C9-8B36-7FCB-917A-085655C7A973}"/>
              </a:ext>
            </a:extLst>
          </p:cNvPr>
          <p:cNvSpPr/>
          <p:nvPr/>
        </p:nvSpPr>
        <p:spPr>
          <a:xfrm>
            <a:off x="4894029" y="1832112"/>
            <a:ext cx="50900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13FCB0-5DBA-E461-57B6-B958E8B90E22}"/>
              </a:ext>
            </a:extLst>
          </p:cNvPr>
          <p:cNvSpPr txBox="1"/>
          <p:nvPr/>
        </p:nvSpPr>
        <p:spPr>
          <a:xfrm>
            <a:off x="5380224" y="1830495"/>
            <a:ext cx="2049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b="1" dirty="0"/>
              <a:t>가변 이미지</a:t>
            </a:r>
            <a:endParaRPr lang="ko-KR" altLang="en-US" sz="2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737F910-02C5-D477-B55F-5080CDAB3528}"/>
              </a:ext>
            </a:extLst>
          </p:cNvPr>
          <p:cNvSpPr/>
          <p:nvPr/>
        </p:nvSpPr>
        <p:spPr>
          <a:xfrm>
            <a:off x="4786251" y="4789173"/>
            <a:ext cx="22370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.content </a:t>
            </a:r>
            <a:r>
              <a:rPr lang="en-US" altLang="ko-KR" sz="1200" dirty="0" err="1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max-width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100%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 err="1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height</a:t>
            </a:r>
            <a:r>
              <a:rPr lang="en-US" altLang="ko-KR" sz="12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 err="1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B13055B-FA4A-CB50-096C-6364848171B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92" r="2070"/>
          <a:stretch/>
        </p:blipFill>
        <p:spPr>
          <a:xfrm>
            <a:off x="7090427" y="4665963"/>
            <a:ext cx="4060271" cy="159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2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1477" y="166226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1528763" y="3625272"/>
            <a:ext cx="5931202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8763" y="2805411"/>
            <a:ext cx="605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2.  </a:t>
            </a:r>
            <a:r>
              <a:rPr lang="ko-KR" altLang="en-US" sz="3200" b="1" dirty="0"/>
              <a:t>미디어 쿼리</a:t>
            </a:r>
          </a:p>
        </p:txBody>
      </p:sp>
    </p:spTree>
    <p:extLst>
      <p:ext uri="{BB962C8B-B14F-4D97-AF65-F5344CB8AC3E}">
        <p14:creationId xmlns:p14="http://schemas.microsoft.com/office/powerpoint/2010/main" val="114682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탬플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A9AE"/>
      </a:accent1>
      <a:accent2>
        <a:srgbClr val="93C9D4"/>
      </a:accent2>
      <a:accent3>
        <a:srgbClr val="EBE2D9"/>
      </a:accent3>
      <a:accent4>
        <a:srgbClr val="FFC000"/>
      </a:accent4>
      <a:accent5>
        <a:srgbClr val="FECCB3"/>
      </a:accent5>
      <a:accent6>
        <a:srgbClr val="FF9763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고딕 ExtraBold"/>
        <a:ea typeface="맑은 고딕"/>
        <a:cs typeface=""/>
      </a:majorFont>
      <a:minorFont>
        <a:latin typeface="나눔바른고딕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</TotalTime>
  <Words>1064</Words>
  <Application>Microsoft Office PowerPoint</Application>
  <PresentationFormat>와이드스크린</PresentationFormat>
  <Paragraphs>204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D2Coding</vt:lpstr>
      <vt:lpstr>HY견고딕</vt:lpstr>
      <vt:lpstr>Noto Sans KR</vt:lpstr>
      <vt:lpstr>TDc_SSiGothic_120_OTF</vt:lpstr>
      <vt:lpstr>나눔고딕 ExtraBold</vt:lpstr>
      <vt:lpstr>나눔바른고딕</vt:lpstr>
      <vt:lpstr>나눔바른고딕 Light</vt:lpstr>
      <vt:lpstr>맑은 고딕</vt:lpstr>
      <vt:lpstr>Arial</vt:lpstr>
      <vt:lpstr>Lato</vt:lpstr>
      <vt:lpstr>Office 테마</vt:lpstr>
      <vt:lpstr>너를 위한 선형회귀 (Linear Regression)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최웅비</dc:creator>
  <cp:lastModifiedBy>USER</cp:lastModifiedBy>
  <cp:revision>261</cp:revision>
  <dcterms:created xsi:type="dcterms:W3CDTF">2017-06-16T14:09:50Z</dcterms:created>
  <dcterms:modified xsi:type="dcterms:W3CDTF">2023-09-07T08:03:10Z</dcterms:modified>
</cp:coreProperties>
</file>