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334" r:id="rId4"/>
    <p:sldId id="355" r:id="rId5"/>
    <p:sldId id="356" r:id="rId6"/>
    <p:sldId id="263" r:id="rId7"/>
    <p:sldId id="264" r:id="rId8"/>
    <p:sldId id="344" r:id="rId9"/>
    <p:sldId id="345" r:id="rId10"/>
    <p:sldId id="347" r:id="rId11"/>
    <p:sldId id="349" r:id="rId12"/>
    <p:sldId id="348" r:id="rId13"/>
    <p:sldId id="350" r:id="rId14"/>
    <p:sldId id="351" r:id="rId15"/>
    <p:sldId id="352" r:id="rId16"/>
    <p:sldId id="354" r:id="rId17"/>
    <p:sldId id="358" r:id="rId18"/>
    <p:sldId id="360" r:id="rId19"/>
    <p:sldId id="357" r:id="rId20"/>
    <p:sldId id="363" r:id="rId21"/>
    <p:sldId id="364" r:id="rId22"/>
    <p:sldId id="359" r:id="rId23"/>
    <p:sldId id="3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20" autoAdjust="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https://brunch.co.kr/@morningb/3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4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https://gomguard.tistory.com/188?category=712467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https://gomguard.tistory.com/188?category=712467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2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https://gomguard.tistory.com/188?category=712467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3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https://wikidocs.net/64066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61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https://david-kim2028.tistory.com/entry/%ED%95%A9%EC%84%B1%EA%B3%B1-%EC%8B%A0%EA%B2%BD%EB%A7%9D-CNN-%EC%9D%B4%EB%9E%80-%EB%AC%B4%EC%97%87%EC%9D%BC%EA%B9%8C-1%ED%8E%B8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0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7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0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71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9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https://brunch.co.kr/@morningb/3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2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https://woochan-autobiography.tistory.com/884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3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https://wikidocs.net/64066 </a:t>
            </a:r>
            <a:r>
              <a:rPr lang="ko-KR" altLang="en-US" dirty="0"/>
              <a:t>가장 좋은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0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https://m.blog.naver.com/jerrypoiu/221383578999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https://m.blog.naver.com/jerrypoiu/221383578999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6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https://blog.naver.com/jerrypoiu/221169439594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https://gomguard.tistory.com/188?category=712467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https://gomguard.tistory.com/188?category=712467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9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gif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CNN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합성곱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신경망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)(</a:t>
            </a:r>
            <a:r>
              <a:rPr lang="ko-KR" altLang="en-US" sz="1800" dirty="0">
                <a:latin typeface="+mn-ea"/>
              </a:rPr>
              <a:t>가산일타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Features(</a:t>
            </a:r>
            <a:r>
              <a:rPr lang="ko-KR" altLang="en-US" sz="3600" b="1" dirty="0">
                <a:solidFill>
                  <a:schemeClr val="bg1"/>
                </a:solidFill>
              </a:rPr>
              <a:t>특징을 잡아 내는 방법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배경과 물체의 색이나 명암이 다른 부분을 이용하여 물체의 외곽선을 찾아야 함</a:t>
            </a:r>
            <a:r>
              <a:rPr lang="en-US" altLang="ko-KR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명암이 바뀌는 픽셀을 찾기 위해서는 주변 픽셀을 모두 살펴보야 함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컨벌루션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이란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현재 픽셀을 중심으로 해서 그 주위에 있는 픽셀 마다 가중치를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곱한뒤</a:t>
            </a:r>
            <a:r>
              <a:rPr lang="ko-KR" altLang="en-US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모두 더한 값으로 픽셀 값을 변경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하는것</a:t>
            </a:r>
            <a:endParaRPr lang="en-US" altLang="ko-KR" sz="1800" dirty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39335" y="156519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25530" y="1563578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컨볼루션이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뭐며</a:t>
            </a:r>
            <a:r>
              <a:rPr lang="ko-KR" altLang="en-US" sz="2400" dirty="0"/>
              <a:t> 과연 </a:t>
            </a:r>
            <a:r>
              <a:rPr lang="ko-KR" altLang="en-US" sz="2400" dirty="0" err="1"/>
              <a:t>무었인가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448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Features(</a:t>
            </a:r>
            <a:r>
              <a:rPr lang="ko-KR" altLang="en-US" sz="3600" b="1" dirty="0">
                <a:solidFill>
                  <a:schemeClr val="bg1"/>
                </a:solidFill>
              </a:rPr>
              <a:t>가로 특징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51851" y="155336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38046" y="155174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가로 특징 잡아 </a:t>
            </a:r>
            <a:r>
              <a:rPr lang="ko-KR" altLang="en-US" sz="2400" dirty="0" err="1"/>
              <a:t>내는법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1CB779-3DF3-49B7-A9A3-099D35B1D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2648945"/>
            <a:ext cx="9610090" cy="3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3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Features(</a:t>
            </a:r>
            <a:r>
              <a:rPr lang="ko-KR" altLang="en-US" sz="3600" b="1" dirty="0">
                <a:solidFill>
                  <a:schemeClr val="bg1"/>
                </a:solidFill>
              </a:rPr>
              <a:t>세로 특징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8971" y="150996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5166" y="150834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세로 특징 잡아 </a:t>
            </a:r>
            <a:r>
              <a:rPr lang="ko-KR" altLang="en-US" sz="2400" dirty="0" err="1"/>
              <a:t>내는법</a:t>
            </a:r>
            <a:endParaRPr lang="ko-KR" alt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F4CF41-7EFB-47F0-8EC1-32FA860C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07322"/>
            <a:ext cx="8579596" cy="36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8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Features(</a:t>
            </a:r>
            <a:r>
              <a:rPr lang="ko-KR" altLang="en-US" sz="3600" b="1" dirty="0">
                <a:solidFill>
                  <a:schemeClr val="bg1"/>
                </a:solidFill>
              </a:rPr>
              <a:t>지느러미 특징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8971" y="150996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5166" y="150834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지느러미 필터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C20A28-C5FA-436E-9C1A-110CCEA3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1" y="2488769"/>
            <a:ext cx="8777298" cy="37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Features(</a:t>
            </a:r>
            <a:r>
              <a:rPr lang="ko-KR" altLang="en-US" sz="3600" b="1" dirty="0">
                <a:solidFill>
                  <a:schemeClr val="bg1"/>
                </a:solidFill>
              </a:rPr>
              <a:t>대각선 특징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8971" y="150996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5166" y="15083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대각선 필터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A772E4D-0F9D-4506-A5B6-FD85DE06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98" y="2649848"/>
            <a:ext cx="8736603" cy="37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Pooling(</a:t>
            </a:r>
            <a:r>
              <a:rPr lang="ko-KR" altLang="en-US" sz="3600" b="1" dirty="0" err="1">
                <a:solidFill>
                  <a:schemeClr val="bg1"/>
                </a:solidFill>
              </a:rPr>
              <a:t>풀링이란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52146" y="2452660"/>
            <a:ext cx="10853468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266" y="2316154"/>
            <a:ext cx="10853468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1517" y="155416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7712" y="1552552"/>
            <a:ext cx="1126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333333"/>
                </a:solidFill>
                <a:effectLst/>
                <a:latin typeface="applesdgothicneo-ultralight"/>
              </a:rPr>
              <a:t>Pooling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sdgothicneo-ultralight"/>
              </a:rPr>
              <a:t>과정은 이미지의 뒤틀림이나 크기변화에 따른 왜곡의 영향을 축소하는 과정</a:t>
            </a:r>
            <a:endParaRPr lang="ko-KR" alt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437C92-85B2-433F-A2BA-7900C46C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3" y="2528506"/>
            <a:ext cx="8700380" cy="39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3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Pooling(</a:t>
            </a:r>
            <a:r>
              <a:rPr lang="ko-KR" altLang="en-US" sz="3600" b="1" dirty="0" err="1">
                <a:solidFill>
                  <a:schemeClr val="bg1"/>
                </a:solidFill>
              </a:rPr>
              <a:t>풀링의</a:t>
            </a:r>
            <a:r>
              <a:rPr lang="ko-KR" altLang="en-US" sz="3600" b="1" dirty="0">
                <a:solidFill>
                  <a:schemeClr val="bg1"/>
                </a:solidFill>
              </a:rPr>
              <a:t> 효능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6959" y="2673422"/>
            <a:ext cx="3282605" cy="39623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4079" y="2546452"/>
            <a:ext cx="3282605" cy="409508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가로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세로 방향의 공간을 줄이는 연산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최대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풀링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(Max Pooling)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평균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풀링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(Average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KR"/>
              </a:rPr>
              <a:t>Pooning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  <a:endParaRPr lang="en-US" altLang="ko-KR" b="1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4079" y="164914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80955" y="1474262"/>
            <a:ext cx="1003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Noto Sans KR"/>
              </a:rPr>
              <a:t>합성곱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 계층의 출력 데이터를 입력으로 받아서 출력 데이터의 크기를 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줄이거나 특정 데이터를 강조하는 용도</a:t>
            </a:r>
            <a:endParaRPr lang="ko-KR" altLang="en-US" sz="24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4B96545-A8DD-4550-A720-B9A63DA809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97" y="2458401"/>
            <a:ext cx="6454970" cy="38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CNN </a:t>
            </a:r>
            <a:r>
              <a:rPr lang="ko-KR" altLang="en-US" sz="3600" b="1" dirty="0">
                <a:solidFill>
                  <a:schemeClr val="bg1"/>
                </a:solidFill>
              </a:rPr>
              <a:t>에서의 가중치 </a:t>
            </a:r>
            <a:r>
              <a:rPr lang="ko-KR" altLang="en-US" sz="3600" b="1" dirty="0" err="1">
                <a:solidFill>
                  <a:schemeClr val="bg1"/>
                </a:solidFill>
              </a:rPr>
              <a:t>갯수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6959" y="2673423"/>
            <a:ext cx="4470582" cy="370021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4079" y="2546453"/>
            <a:ext cx="4470582" cy="382420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83490" y="17114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60076" y="1709056"/>
            <a:ext cx="338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인공신경망 표현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FB53A31-4745-4B3A-9D2E-E7E635A0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20" y="3170316"/>
            <a:ext cx="2679522" cy="25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5">
            <a:extLst>
              <a:ext uri="{FF2B5EF4-FFF2-40B4-BE49-F238E27FC236}">
                <a16:creationId xmlns:a16="http://schemas.microsoft.com/office/drawing/2014/main" id="{5AAC9300-7A2B-46FE-AB99-F89EF5132EFC}"/>
              </a:ext>
            </a:extLst>
          </p:cNvPr>
          <p:cNvSpPr/>
          <p:nvPr/>
        </p:nvSpPr>
        <p:spPr>
          <a:xfrm>
            <a:off x="7046855" y="2673423"/>
            <a:ext cx="4470582" cy="35573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93397F68-0E27-4369-B82D-8ECBCE7A0D0C}"/>
              </a:ext>
            </a:extLst>
          </p:cNvPr>
          <p:cNvSpPr/>
          <p:nvPr/>
        </p:nvSpPr>
        <p:spPr>
          <a:xfrm>
            <a:off x="6863975" y="2546453"/>
            <a:ext cx="4470582" cy="367652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B2C667-648A-4901-92BD-A7BC5AD639A7}"/>
              </a:ext>
            </a:extLst>
          </p:cNvPr>
          <p:cNvSpPr/>
          <p:nvPr/>
        </p:nvSpPr>
        <p:spPr>
          <a:xfrm>
            <a:off x="6644459" y="17517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731CE-0DB0-458D-B3FB-07591FD4CDB8}"/>
              </a:ext>
            </a:extLst>
          </p:cNvPr>
          <p:cNvSpPr txBox="1"/>
          <p:nvPr/>
        </p:nvSpPr>
        <p:spPr>
          <a:xfrm>
            <a:off x="7331335" y="1749354"/>
            <a:ext cx="418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합성곱에서의</a:t>
            </a:r>
            <a:r>
              <a:rPr lang="ko-KR" altLang="en-US" sz="2400" dirty="0"/>
              <a:t> 신경망 가중치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908FF-5125-4128-88DE-49AAB538C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347" y="3223897"/>
            <a:ext cx="405788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7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CNN </a:t>
            </a:r>
            <a:r>
              <a:rPr lang="ko-KR" altLang="en-US" sz="3600" b="1" dirty="0">
                <a:solidFill>
                  <a:schemeClr val="bg1"/>
                </a:solidFill>
              </a:rPr>
              <a:t>에서의 </a:t>
            </a:r>
            <a:r>
              <a:rPr lang="ko-KR" altLang="en-US" sz="3600" b="1" dirty="0" err="1">
                <a:solidFill>
                  <a:schemeClr val="bg1"/>
                </a:solidFill>
              </a:rPr>
              <a:t>합성곱</a:t>
            </a:r>
            <a:r>
              <a:rPr lang="ko-KR" altLang="en-US" sz="3600" b="1" dirty="0">
                <a:solidFill>
                  <a:schemeClr val="bg1"/>
                </a:solidFill>
              </a:rPr>
              <a:t> 연산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55018" y="2415300"/>
            <a:ext cx="10741236" cy="425710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2138" y="2279000"/>
            <a:ext cx="10741236" cy="43997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61439" y="14543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38025" y="1451967"/>
            <a:ext cx="338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합성곱</a:t>
            </a:r>
            <a:r>
              <a:rPr lang="ko-KR" altLang="en-US" sz="2400" dirty="0"/>
              <a:t> 연산 방법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2FD021C-11D0-40F6-B994-45EA7C45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21" y="2777260"/>
            <a:ext cx="7265362" cy="334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2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CNN</a:t>
            </a:r>
            <a:r>
              <a:rPr lang="ko-KR" altLang="en-US" sz="3600" b="1" dirty="0">
                <a:solidFill>
                  <a:schemeClr val="bg1"/>
                </a:solidFill>
              </a:rPr>
              <a:t> 모델 전체 그림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6959" y="2673422"/>
            <a:ext cx="10538638" cy="396231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4079" y="2546452"/>
            <a:ext cx="10538638" cy="409508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4079" y="164914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80955" y="1474262"/>
            <a:ext cx="1003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Noto Sans KR"/>
              </a:rPr>
              <a:t>합성곱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 계층의 출력 데이터를 입력으로 받아서 출력 데이터의 크기를 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줄이거나 특정 데이터를 강조하는 용도</a:t>
            </a:r>
            <a:endParaRPr lang="ko-KR" altLang="en-US" sz="24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1A500EF-A317-42E6-B993-0719D8E0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38" y="2860477"/>
            <a:ext cx="6158871" cy="321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CNN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이란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7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케라스에서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i="0" dirty="0">
                <a:effectLst/>
                <a:latin typeface="Noto Sans KR"/>
              </a:rPr>
              <a:t>Conv2D</a:t>
            </a:r>
            <a:r>
              <a:rPr lang="ko-KR" altLang="en-US" sz="3600" b="1" i="0" dirty="0">
                <a:effectLst/>
                <a:latin typeface="Noto Sans KR"/>
              </a:rPr>
              <a:t>와 </a:t>
            </a:r>
            <a:r>
              <a:rPr lang="en-US" altLang="ko-KR" sz="3600" b="1" i="0" dirty="0">
                <a:effectLst/>
                <a:latin typeface="Noto Sans KR"/>
              </a:rPr>
              <a:t>Pooling</a:t>
            </a:r>
            <a:r>
              <a:rPr lang="ko-KR" altLang="en-US" sz="3600" b="1" i="0" dirty="0">
                <a:effectLst/>
                <a:latin typeface="Noto Sans KR"/>
              </a:rPr>
              <a:t>의 적용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94079" y="164914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33998" y="1502093"/>
            <a:ext cx="1003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373C46"/>
                </a:solidFill>
                <a:effectLst/>
                <a:latin typeface="Noto Sans KR"/>
              </a:rPr>
              <a:t>Conv2D() </a:t>
            </a:r>
            <a:r>
              <a:rPr lang="ko-KR" altLang="en-US" sz="2400" b="0" i="0" dirty="0">
                <a:solidFill>
                  <a:srgbClr val="373C46"/>
                </a:solidFill>
                <a:effectLst/>
                <a:latin typeface="Noto Sans KR"/>
              </a:rPr>
              <a:t>를 모델에 적용 시에는 반드시 입력은 배치 크기를 제외하고 </a:t>
            </a:r>
            <a:endParaRPr lang="en-US" altLang="ko-KR" sz="2400" b="0" i="0" dirty="0">
              <a:solidFill>
                <a:srgbClr val="373C46"/>
              </a:solidFill>
              <a:effectLst/>
              <a:latin typeface="Noto Sans KR"/>
            </a:endParaRPr>
          </a:p>
          <a:p>
            <a:r>
              <a:rPr lang="en-US" altLang="ko-KR" sz="2400" b="1" i="0" dirty="0">
                <a:solidFill>
                  <a:srgbClr val="373C46"/>
                </a:solidFill>
                <a:effectLst/>
                <a:latin typeface="Noto Sans KR"/>
              </a:rPr>
              <a:t>3</a:t>
            </a:r>
            <a:r>
              <a:rPr lang="ko-KR" altLang="en-US" sz="2400" b="1" i="0" dirty="0">
                <a:solidFill>
                  <a:srgbClr val="373C46"/>
                </a:solidFill>
                <a:effectLst/>
                <a:latin typeface="Noto Sans KR"/>
              </a:rPr>
              <a:t>차원</a:t>
            </a:r>
            <a:r>
              <a:rPr lang="ko-KR" altLang="en-US" sz="2400" b="0" i="0" dirty="0">
                <a:solidFill>
                  <a:srgbClr val="373C46"/>
                </a:solidFill>
                <a:effectLst/>
                <a:latin typeface="Noto Sans KR"/>
              </a:rPr>
              <a:t>이 되어야 한다</a:t>
            </a:r>
            <a:r>
              <a:rPr lang="en-US" altLang="ko-KR" sz="2400" b="0" i="0" dirty="0">
                <a:solidFill>
                  <a:srgbClr val="373C46"/>
                </a:solidFill>
                <a:effectLst/>
                <a:latin typeface="Noto Sans KR"/>
              </a:rPr>
              <a:t>.(</a:t>
            </a:r>
            <a:r>
              <a:rPr lang="ko-KR" altLang="en-US" sz="2400" b="0" i="0" dirty="0">
                <a:solidFill>
                  <a:srgbClr val="373C46"/>
                </a:solidFill>
                <a:effectLst/>
                <a:latin typeface="Noto Sans KR"/>
              </a:rPr>
              <a:t>즉</a:t>
            </a:r>
            <a:r>
              <a:rPr lang="en-US" altLang="ko-KR" sz="2400" b="0" i="0" dirty="0">
                <a:solidFill>
                  <a:srgbClr val="373C46"/>
                </a:solidFill>
                <a:effectLst/>
                <a:latin typeface="Noto Sans KR"/>
              </a:rPr>
              <a:t>., </a:t>
            </a:r>
            <a:r>
              <a:rPr lang="ko-KR" altLang="en-US" sz="2400" b="0" i="0" dirty="0">
                <a:solidFill>
                  <a:srgbClr val="373C46"/>
                </a:solidFill>
                <a:effectLst/>
                <a:latin typeface="Noto Sans KR"/>
              </a:rPr>
              <a:t>배치를 포함하면 </a:t>
            </a:r>
            <a:r>
              <a:rPr lang="en-US" altLang="ko-KR" sz="2400" b="0" i="0" dirty="0">
                <a:solidFill>
                  <a:srgbClr val="373C46"/>
                </a:solidFill>
                <a:effectLst/>
                <a:latin typeface="Noto Sans KR"/>
              </a:rPr>
              <a:t>4</a:t>
            </a:r>
            <a:r>
              <a:rPr lang="ko-KR" altLang="en-US" sz="2400" b="0" i="0" dirty="0">
                <a:solidFill>
                  <a:srgbClr val="373C46"/>
                </a:solidFill>
                <a:effectLst/>
                <a:latin typeface="Noto Sans KR"/>
              </a:rPr>
              <a:t>차원</a:t>
            </a:r>
            <a:r>
              <a:rPr lang="en-US" altLang="ko-KR" sz="2400" b="0" i="0" dirty="0">
                <a:solidFill>
                  <a:srgbClr val="373C46"/>
                </a:solidFill>
                <a:effectLst/>
                <a:latin typeface="Noto Sans KR"/>
              </a:rPr>
              <a:t>)</a:t>
            </a:r>
            <a:endParaRPr lang="ko-KR" altLang="en-US" sz="24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79D95E6-37A8-422C-A6CF-A16543B2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93" y="2563132"/>
            <a:ext cx="10053004" cy="39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7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케라스에서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i="0" dirty="0">
                <a:effectLst/>
                <a:latin typeface="Noto Sans KR"/>
              </a:rPr>
              <a:t>Conv2D</a:t>
            </a:r>
            <a:r>
              <a:rPr lang="ko-KR" altLang="en-US" sz="3600" b="1" i="0" dirty="0">
                <a:effectLst/>
                <a:latin typeface="Noto Sans KR"/>
              </a:rPr>
              <a:t>와 </a:t>
            </a:r>
            <a:r>
              <a:rPr lang="en-US" altLang="ko-KR" sz="3600" b="1" i="0" dirty="0">
                <a:effectLst/>
                <a:latin typeface="Noto Sans KR"/>
              </a:rPr>
              <a:t>Pooling</a:t>
            </a:r>
            <a:r>
              <a:rPr lang="ko-KR" altLang="en-US" sz="3600" b="1" i="0" dirty="0">
                <a:effectLst/>
                <a:latin typeface="Noto Sans KR"/>
              </a:rPr>
              <a:t>의 적용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79D95E6-37A8-422C-A6CF-A16543B2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5" y="1991360"/>
            <a:ext cx="4562952" cy="459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01869E-BA42-4D50-B099-6B1F22D021E5}"/>
              </a:ext>
            </a:extLst>
          </p:cNvPr>
          <p:cNvSpPr txBox="1"/>
          <p:nvPr/>
        </p:nvSpPr>
        <p:spPr>
          <a:xfrm>
            <a:off x="5509789" y="1971040"/>
            <a:ext cx="615182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개의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는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3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차원이다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  <a:endParaRPr lang="ko-KR" altLang="en-US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따라서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32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개의 커널을 만들어 주세요 라는 의미로 </a:t>
            </a:r>
            <a:r>
              <a:rPr lang="ko-KR" altLang="en-US" b="0" i="0" dirty="0" err="1">
                <a:solidFill>
                  <a:srgbClr val="373C46"/>
                </a:solidFill>
                <a:effectLst/>
                <a:latin typeface="Noto Sans KR"/>
              </a:rPr>
              <a:t>쓰인게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 아니다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그냥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개수가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32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개라는 것이다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 </a:t>
            </a: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Filter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에는 커널이 하나 들어가 있다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입력으로 들어오는 채널의 차원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(28, 28, 1)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과 자동적으로 맞아야 한다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안 맞으면 아예 연산이 안된다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(28, 28, 1)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28x28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커널의 개수가 하나 인 것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그렇기 때문에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3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차원이다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 </a:t>
            </a: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(filters=32)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뜻은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</a:t>
            </a:r>
            <a:r>
              <a:rPr lang="ko-KR" altLang="en-US" b="0" i="0" dirty="0" err="1">
                <a:solidFill>
                  <a:srgbClr val="373C46"/>
                </a:solidFill>
                <a:effectLst/>
                <a:latin typeface="Noto Sans KR"/>
              </a:rPr>
              <a:t>갯수이다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즉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28x28x1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32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개가 있는 것이다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그러면 파라미터는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3x3x32 = 288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에다가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bias 32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개별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마다 </a:t>
            </a:r>
            <a:r>
              <a:rPr lang="ko-KR" altLang="en-US" b="0" i="0" dirty="0" err="1">
                <a:solidFill>
                  <a:srgbClr val="373C46"/>
                </a:solidFill>
                <a:effectLst/>
                <a:latin typeface="Noto Sans KR"/>
              </a:rPr>
              <a:t>하나씩의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bias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가 존재하기 때문에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를 더하면 총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320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개의 파라미터가 나온다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80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7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Convolution </a:t>
            </a:r>
            <a:r>
              <a:rPr lang="ko-KR" altLang="en-US" sz="3600" b="1" dirty="0" err="1">
                <a:solidFill>
                  <a:schemeClr val="bg1"/>
                </a:solidFill>
              </a:rPr>
              <a:t>연산후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Feature Map </a:t>
            </a:r>
            <a:r>
              <a:rPr lang="ko-KR" altLang="en-US" sz="3600" b="1" dirty="0">
                <a:solidFill>
                  <a:schemeClr val="bg1"/>
                </a:solidFill>
              </a:rPr>
              <a:t>크기 계산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6959" y="2372262"/>
            <a:ext cx="10395592" cy="42634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4079" y="2235202"/>
            <a:ext cx="10395592" cy="440633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I : 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입력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Feature Map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크기</a:t>
            </a: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 : Filter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크기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(Kernel size) :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4x4</a:t>
            </a:r>
            <a:endParaRPr lang="ko-KR" altLang="en-US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P : Padding(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정수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) :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모서리 채우는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4x4 → 5x5</a:t>
            </a:r>
            <a:endParaRPr lang="ko-KR" altLang="en-US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S : Strides(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정수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) : 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몇단위로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이동하나</a:t>
            </a:r>
            <a:endParaRPr lang="ko-KR" altLang="en-US" b="0" i="0" dirty="0">
              <a:solidFill>
                <a:srgbClr val="373C46"/>
              </a:solidFill>
              <a:effectLst/>
              <a:latin typeface="Noto Sans KR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4079" y="1649146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33998" y="1601653"/>
            <a:ext cx="1003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출력 </a:t>
            </a:r>
            <a:r>
              <a:rPr lang="en-US" altLang="ko-KR" sz="2400" dirty="0"/>
              <a:t>Feature Map </a:t>
            </a:r>
            <a:r>
              <a:rPr lang="ko-KR" altLang="en-US" sz="2400" dirty="0"/>
              <a:t>크기 계산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C878641-3437-4009-8CAC-8430393C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06" y="2594492"/>
            <a:ext cx="3667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5AE49825-631C-47AE-A615-59370424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1" y="4291314"/>
            <a:ext cx="41624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1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7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Convolution </a:t>
            </a:r>
            <a:r>
              <a:rPr lang="ko-KR" altLang="en-US" sz="3600" b="1" dirty="0" err="1">
                <a:solidFill>
                  <a:schemeClr val="bg1"/>
                </a:solidFill>
              </a:rPr>
              <a:t>연산후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Feature Map </a:t>
            </a:r>
            <a:r>
              <a:rPr lang="ko-KR" altLang="en-US" sz="3600" b="1" dirty="0">
                <a:solidFill>
                  <a:schemeClr val="bg1"/>
                </a:solidFill>
              </a:rPr>
              <a:t>크기 계산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76959" y="2372262"/>
            <a:ext cx="10395592" cy="426347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4079" y="2235202"/>
            <a:ext cx="10395592" cy="440633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73C46"/>
              </a:solidFill>
              <a:effectLst/>
              <a:latin typeface="Noto Sans KR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10056" y="148876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16295" y="1476652"/>
            <a:ext cx="511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1" i="0" dirty="0">
                <a:effectLst/>
                <a:latin typeface="Noto Sans KR"/>
              </a:rPr>
              <a:t> </a:t>
            </a:r>
            <a:r>
              <a:rPr lang="en-US" altLang="ko-KR" sz="2400" b="1" i="0" dirty="0">
                <a:effectLst/>
                <a:latin typeface="Noto Sans KR"/>
              </a:rPr>
              <a:t>Stride</a:t>
            </a:r>
            <a:r>
              <a:rPr lang="ko-KR" altLang="en-US" sz="2400" b="1" i="0" dirty="0">
                <a:effectLst/>
                <a:latin typeface="Noto Sans KR"/>
              </a:rPr>
              <a:t>가 </a:t>
            </a:r>
            <a:r>
              <a:rPr lang="en-US" altLang="ko-KR" sz="2400" b="1" i="0" dirty="0">
                <a:effectLst/>
                <a:latin typeface="Noto Sans KR"/>
              </a:rPr>
              <a:t>1</a:t>
            </a:r>
            <a:r>
              <a:rPr lang="ko-KR" altLang="en-US" sz="2400" b="1" i="0" dirty="0">
                <a:effectLst/>
                <a:latin typeface="Noto Sans KR"/>
              </a:rPr>
              <a:t>이고 </a:t>
            </a:r>
            <a:r>
              <a:rPr lang="en-US" altLang="ko-KR" sz="2400" b="1" i="0" dirty="0">
                <a:effectLst/>
                <a:latin typeface="Noto Sans KR"/>
              </a:rPr>
              <a:t>Padding</a:t>
            </a:r>
            <a:r>
              <a:rPr lang="ko-KR" altLang="en-US" sz="2400" b="1" i="0" dirty="0">
                <a:effectLst/>
                <a:latin typeface="Noto Sans KR"/>
              </a:rPr>
              <a:t>이 없는 경우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9BA450C-B496-48B8-BA4C-FF53E49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1" y="2591669"/>
            <a:ext cx="5075574" cy="38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986FC0-8494-4F02-BA42-09C3A740FFED}"/>
              </a:ext>
            </a:extLst>
          </p:cNvPr>
          <p:cNvSpPr txBox="1"/>
          <p:nvPr/>
        </p:nvSpPr>
        <p:spPr>
          <a:xfrm>
            <a:off x="6534339" y="3597800"/>
            <a:ext cx="45807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I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는 입력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Feature Map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크기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, </a:t>
            </a:r>
          </a:p>
          <a:p>
            <a:pPr algn="l" fontAlgn="base"/>
            <a:endParaRPr lang="en-US" altLang="ko-KR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의 크기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(Kernel size), P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Padding(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정수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), S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Strides(</a:t>
            </a:r>
            <a:r>
              <a:rPr lang="ko-KR" altLang="en-US" b="0" i="0" dirty="0">
                <a:solidFill>
                  <a:srgbClr val="373C46"/>
                </a:solidFill>
                <a:effectLst/>
                <a:latin typeface="Noto Sans KR"/>
              </a:rPr>
              <a:t>정수</a:t>
            </a:r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)</a:t>
            </a:r>
          </a:p>
          <a:p>
            <a:pPr algn="l" fontAlgn="base"/>
            <a:endParaRPr lang="en-US" altLang="ko-KR" b="0" i="0" dirty="0">
              <a:solidFill>
                <a:srgbClr val="373C46"/>
              </a:solidFill>
              <a:effectLst/>
              <a:latin typeface="Noto Sans KR"/>
            </a:endParaRPr>
          </a:p>
          <a:p>
            <a:pPr algn="l" fontAlgn="base"/>
            <a:r>
              <a:rPr lang="en-US" altLang="ko-KR" b="0" i="0" dirty="0">
                <a:solidFill>
                  <a:srgbClr val="373C46"/>
                </a:solidFill>
                <a:effectLst/>
                <a:latin typeface="Noto Sans KR"/>
              </a:rPr>
              <a:t>O = (I - F + 2P)/2 + 1 = (5 - 3 + 0)/1 + 1 = 3</a:t>
            </a:r>
          </a:p>
        </p:txBody>
      </p:sp>
    </p:spTree>
    <p:extLst>
      <p:ext uri="{BB962C8B-B14F-4D97-AF65-F5344CB8AC3E}">
        <p14:creationId xmlns:p14="http://schemas.microsoft.com/office/powerpoint/2010/main" val="253487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CNN </a:t>
            </a:r>
            <a:r>
              <a:rPr lang="ko-KR" altLang="en-US" sz="3200" b="1" dirty="0"/>
              <a:t>이해의 기초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21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인공지능이 어떻게 이미지를 인식하는가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51289" y="2235200"/>
            <a:ext cx="11455182" cy="448365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409" y="2098695"/>
            <a:ext cx="11455182" cy="46338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이미지 인식 설명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6BB98E8-9EEB-40F0-8CAF-EEDD9B2B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4" y="2349561"/>
            <a:ext cx="4414421" cy="39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007EDDD-1C9D-4492-A6D6-127A34CE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5" y="2360594"/>
            <a:ext cx="5530735" cy="39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921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인공지능이 어떻게 이미지를 인식하는가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51289" y="2235200"/>
            <a:ext cx="11455182" cy="448365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409" y="2098695"/>
            <a:ext cx="11455182" cy="46338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474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총 몇 개의 </a:t>
            </a:r>
            <a:r>
              <a:rPr lang="en-US" altLang="ko-KR" sz="2400" dirty="0"/>
              <a:t>weight </a:t>
            </a:r>
            <a:r>
              <a:rPr lang="ko-KR" altLang="en-US" sz="2400" dirty="0"/>
              <a:t>학습을 하는가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BF68F0F-48C1-4287-9A85-AACE03D3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4" y="2381136"/>
            <a:ext cx="6970012" cy="41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64BF35-BF4E-4EA4-B215-5C51B9CADB98}"/>
              </a:ext>
            </a:extLst>
          </p:cNvPr>
          <p:cNvSpPr txBox="1"/>
          <p:nvPr/>
        </p:nvSpPr>
        <p:spPr>
          <a:xfrm>
            <a:off x="8028136" y="3152538"/>
            <a:ext cx="3795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0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번 픽셀은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x0, 1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번 픽셀은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x1...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이런 식으로 마지막인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783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번 </a:t>
            </a:r>
            <a:endParaRPr lang="en-US" altLang="ko-KR" sz="2000" b="0" i="0" dirty="0">
              <a:solidFill>
                <a:srgbClr val="333333"/>
              </a:solidFill>
              <a:effectLst/>
              <a:latin typeface="Noto Sans DemiLight"/>
            </a:endParaRPr>
          </a:p>
          <a:p>
            <a:endParaRPr lang="en-US" altLang="ko-KR" sz="2000" dirty="0">
              <a:solidFill>
                <a:srgbClr val="333333"/>
              </a:solidFill>
              <a:latin typeface="Noto Sans DemiLight"/>
            </a:endParaRPr>
          </a:p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픽셀은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x783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으로 이름을 붙여 총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DemiLight"/>
              </a:rPr>
              <a:t>784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개의 변수를 갖는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oto Sans DemiLight"/>
              </a:rPr>
              <a:t>선형회귀이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 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735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13645" y="4254695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8390" y="3136612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CNN</a:t>
            </a:r>
            <a:r>
              <a:rPr lang="ko-KR" altLang="en-US" sz="3200" b="1" dirty="0"/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01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CNN </a:t>
            </a:r>
            <a:r>
              <a:rPr lang="ko-KR" altLang="en-US" sz="3600" b="1" dirty="0">
                <a:solidFill>
                  <a:schemeClr val="bg1"/>
                </a:solidFill>
              </a:rPr>
              <a:t>에 대한 이해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완전연결층 과 </a:t>
            </a:r>
            <a:r>
              <a:rPr lang="en-US" altLang="ko-KR" sz="2400" dirty="0"/>
              <a:t>CNN </a:t>
            </a:r>
            <a:r>
              <a:rPr lang="ko-KR" altLang="en-US" sz="2400" dirty="0"/>
              <a:t>비교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605D43E9-0D1E-4AEA-9318-43915EE37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97568"/>
              </p:ext>
            </p:extLst>
          </p:nvPr>
        </p:nvGraphicFramePr>
        <p:xfrm>
          <a:off x="10056761" y="480060"/>
          <a:ext cx="112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포장기 셸 개체" showAsIcon="1" r:id="rId7" imgW="1124640" imgH="482400" progId="Package">
                  <p:embed/>
                </p:oleObj>
              </mc:Choice>
              <mc:Fallback>
                <p:oleObj name="포장기 셸 개체" showAsIcon="1" r:id="rId7" imgW="112464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6761" y="480060"/>
                        <a:ext cx="11239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합성곱(1)">
            <a:extLst>
              <a:ext uri="{FF2B5EF4-FFF2-40B4-BE49-F238E27FC236}">
                <a16:creationId xmlns:a16="http://schemas.microsoft.com/office/drawing/2014/main" id="{E34D8EEC-DEEA-4A1E-AADD-445004AF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91360"/>
            <a:ext cx="115062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err="1">
                <a:solidFill>
                  <a:srgbClr val="404040"/>
                </a:solidFill>
                <a:effectLst/>
                <a:latin typeface="NanumSquare"/>
              </a:rPr>
              <a:t>합성곱</a:t>
            </a:r>
            <a:r>
              <a:rPr lang="ko-KR" altLang="en-US" sz="3600" b="1" i="0" dirty="0">
                <a:solidFill>
                  <a:srgbClr val="404040"/>
                </a:solidFill>
                <a:effectLst/>
                <a:latin typeface="NanumSquare"/>
              </a:rPr>
              <a:t> 계층</a:t>
            </a:r>
            <a:r>
              <a:rPr lang="en-US" altLang="ko-KR" sz="3600" b="1" i="0" dirty="0">
                <a:solidFill>
                  <a:srgbClr val="404040"/>
                </a:solidFill>
                <a:effectLst/>
                <a:latin typeface="NanumSquare"/>
              </a:rPr>
              <a:t>(</a:t>
            </a:r>
            <a:r>
              <a:rPr lang="ko-KR" altLang="en-US" sz="3600" b="1" i="0" dirty="0">
                <a:solidFill>
                  <a:srgbClr val="404040"/>
                </a:solidFill>
                <a:effectLst/>
                <a:latin typeface="NanumSquare"/>
              </a:rPr>
              <a:t>완전연결 계층의 문제점</a:t>
            </a:r>
            <a:r>
              <a:rPr lang="en-US" altLang="ko-KR" sz="3600" b="1" i="0" dirty="0">
                <a:solidFill>
                  <a:srgbClr val="404040"/>
                </a:solidFill>
                <a:effectLst/>
                <a:latin typeface="NanumSquare"/>
              </a:rPr>
              <a:t>)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51289" y="2235200"/>
            <a:ext cx="11455182" cy="448365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409" y="2098695"/>
            <a:ext cx="11455182" cy="46338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55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MLP</a:t>
            </a:r>
            <a:r>
              <a:rPr lang="ko-KR" altLang="en-US" sz="2400" dirty="0"/>
              <a:t>가 있는데 왜 </a:t>
            </a:r>
            <a:r>
              <a:rPr lang="en-US" altLang="ko-KR" sz="2400" dirty="0"/>
              <a:t>CNN</a:t>
            </a:r>
            <a:r>
              <a:rPr lang="ko-KR" altLang="en-US" sz="2400" dirty="0"/>
              <a:t>은 왜 필요한가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BBBB2FC-55F0-4643-9482-0C463C9C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94" y="2026266"/>
            <a:ext cx="10142172" cy="440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821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 err="1">
                <a:solidFill>
                  <a:srgbClr val="404040"/>
                </a:solidFill>
                <a:effectLst/>
                <a:latin typeface="NanumSquare"/>
              </a:rPr>
              <a:t>합성곱</a:t>
            </a:r>
            <a:r>
              <a:rPr lang="ko-KR" altLang="en-US" sz="3600" b="1" i="0" dirty="0">
                <a:solidFill>
                  <a:srgbClr val="404040"/>
                </a:solidFill>
                <a:effectLst/>
                <a:latin typeface="NanumSquare"/>
              </a:rPr>
              <a:t> 계층</a:t>
            </a:r>
            <a:r>
              <a:rPr lang="en-US" altLang="ko-KR" sz="3600" b="1" i="0" dirty="0">
                <a:solidFill>
                  <a:srgbClr val="404040"/>
                </a:solidFill>
                <a:effectLst/>
                <a:latin typeface="NanumSquare"/>
              </a:rPr>
              <a:t>(</a:t>
            </a:r>
            <a:r>
              <a:rPr lang="ko-KR" altLang="en-US" sz="3600" b="1" i="0" dirty="0">
                <a:solidFill>
                  <a:srgbClr val="404040"/>
                </a:solidFill>
                <a:effectLst/>
                <a:latin typeface="NanumSquare"/>
              </a:rPr>
              <a:t>완전연결 계층의 문제점</a:t>
            </a:r>
            <a:r>
              <a:rPr lang="en-US" altLang="ko-KR" sz="3600" b="1" i="0" dirty="0">
                <a:solidFill>
                  <a:srgbClr val="404040"/>
                </a:solidFill>
                <a:effectLst/>
                <a:latin typeface="NanumSquare"/>
              </a:rPr>
              <a:t>)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06303" y="2371707"/>
            <a:ext cx="5315015" cy="42468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3423" y="2235201"/>
            <a:ext cx="5315015" cy="438918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55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MLP</a:t>
            </a:r>
            <a:r>
              <a:rPr lang="ko-KR" altLang="en-US" sz="2400" dirty="0"/>
              <a:t>가 있는데 왜 </a:t>
            </a:r>
            <a:r>
              <a:rPr lang="en-US" altLang="ko-KR" sz="2400" dirty="0"/>
              <a:t>CNN</a:t>
            </a:r>
            <a:r>
              <a:rPr lang="ko-KR" altLang="en-US" sz="2400" dirty="0"/>
              <a:t>은 왜 필요한가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8AAE9E-DDDC-4B89-A699-4B87A3A2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58" y="3015618"/>
            <a:ext cx="4399124" cy="25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7752D1-E88D-4ECE-B906-75E687F01AA5}"/>
              </a:ext>
            </a:extLst>
          </p:cNvPr>
          <p:cNvSpPr txBox="1"/>
          <p:nvPr/>
        </p:nvSpPr>
        <p:spPr>
          <a:xfrm>
            <a:off x="6725543" y="3597746"/>
            <a:ext cx="4930518" cy="20313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숫자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MLP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인식하는 예를 한 번 들어보겠습니다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</a:p>
          <a:p>
            <a:endParaRPr lang="en-US" altLang="ko-KR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같은 숫자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임에도 불구하고 좌측으로 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칸씩만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움직이면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인풋값이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20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개가 변화합니다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학습해놓은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weight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들이 모두 무력화됨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7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908</Words>
  <Application>Microsoft Office PowerPoint</Application>
  <PresentationFormat>와이드스크린</PresentationFormat>
  <Paragraphs>142</Paragraphs>
  <Slides>23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applesdgothicneo-ultralight</vt:lpstr>
      <vt:lpstr>HY견고딕</vt:lpstr>
      <vt:lpstr>NanumSquare</vt:lpstr>
      <vt:lpstr>Noto Sans DemiLight</vt:lpstr>
      <vt:lpstr>Noto Sans KR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패키지</vt:lpstr>
      <vt:lpstr>너를 위한 CNN (합성곱 신경망)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296</cp:revision>
  <dcterms:created xsi:type="dcterms:W3CDTF">2017-06-16T14:09:50Z</dcterms:created>
  <dcterms:modified xsi:type="dcterms:W3CDTF">2023-09-18T08:53:29Z</dcterms:modified>
</cp:coreProperties>
</file>