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63" r:id="rId4"/>
    <p:sldId id="356" r:id="rId5"/>
    <p:sldId id="346" r:id="rId6"/>
    <p:sldId id="357" r:id="rId7"/>
    <p:sldId id="358" r:id="rId8"/>
    <p:sldId id="359" r:id="rId9"/>
    <p:sldId id="360" r:id="rId10"/>
    <p:sldId id="361" r:id="rId11"/>
    <p:sldId id="264" r:id="rId12"/>
    <p:sldId id="334" r:id="rId13"/>
    <p:sldId id="288" r:id="rId14"/>
    <p:sldId id="347" r:id="rId15"/>
    <p:sldId id="348" r:id="rId16"/>
    <p:sldId id="349" r:id="rId17"/>
    <p:sldId id="350" r:id="rId18"/>
    <p:sldId id="351" r:id="rId19"/>
    <p:sldId id="343" r:id="rId20"/>
    <p:sldId id="352" r:id="rId21"/>
    <p:sldId id="279" r:id="rId22"/>
    <p:sldId id="342" r:id="rId23"/>
    <p:sldId id="335" r:id="rId24"/>
    <p:sldId id="336" r:id="rId25"/>
    <p:sldId id="353" r:id="rId26"/>
    <p:sldId id="354" r:id="rId27"/>
    <p:sldId id="35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163" autoAdjust="0"/>
  </p:normalViewPr>
  <p:slideViewPr>
    <p:cSldViewPr snapToGrid="0">
      <p:cViewPr varScale="1">
        <p:scale>
          <a:sx n="93" d="100"/>
          <a:sy n="93" d="100"/>
        </p:scale>
        <p:origin x="12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https://velog.io/@changhtun1/Python-Decision-Tree-%EC%9D%B4%EB%A1%A0-%EB%B0%8F-%EC%8B%A4%EC%8A%B5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92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https://www.youtube.com/watch?v=CdH7U3IjRI8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41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https://deeppago.tistory.com/82</a:t>
            </a:r>
          </a:p>
          <a:p>
            <a:endParaRPr lang="en-US" altLang="ko-KR" dirty="0"/>
          </a:p>
          <a:p>
            <a:r>
              <a:rPr lang="en-US" altLang="ko-KR" dirty="0"/>
              <a:t>https://leedakyeong.tistory.com/entry/%EC%9D%98%EC%82%AC%EA%B2%B0%EC%A0%95%EB%82%98%EB%AC%B4Decision-Tree-CART-%EC%95%8C%EA%B3%A0%EB%A6%AC%EC%A6%98-%EC%A7%80%EB%8B%88%EA%B3%84%EC%88%98Gini-Index%EB%9E%80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87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1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https://blog.naver.com/PostView.naver?blogId=mario002&amp;logNo=222573299094&amp;parentCategoryNo=&amp;categoryNo=&amp;viewDate=&amp;isShowPopularPosts=false&amp;from=postView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80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https://blogik.netlify.app/BoostCamp/U_stage/05_gradient_descent/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11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https://m.blog.naver.com/PostView.naver?isHttpsRedirect=true&amp;blogId=bigdata-pro&amp;logNo=221803270780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96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https://brunch.co.kr/@yudong/88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63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https://studiomeal.com/archives/197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70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26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8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https://blog.naver.com/jiehyunkim/221104913662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60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https://doooob.tistory.com/196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4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https://blog.naver.com/jiehyunkim/221104913662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59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https://blog.naver.com/jiehyunkim/221104913662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7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https://blog.naver.com/jiehyunkim/221106519505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4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https://blog.naver.com/jiehyunkim/221106519505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44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https://blog.naver.com/jiehyunkim/221106519505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0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https://computer-science-student.tistory.com/60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https://88-it.tistory.com/195</a:t>
            </a:r>
          </a:p>
          <a:p>
            <a:endParaRPr lang="en-US" altLang="ko-KR" dirty="0"/>
          </a:p>
          <a:p>
            <a:r>
              <a:rPr lang="en-US" altLang="ko-KR" dirty="0"/>
              <a:t>https://ssoonidev.tistory.com/archive/20170419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3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499620" y="2268214"/>
            <a:ext cx="6525379" cy="744862"/>
          </a:xfrm>
        </p:spPr>
        <p:txBody>
          <a:bodyPr/>
          <a:lstStyle/>
          <a:p>
            <a:pPr algn="ctr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</a:t>
            </a: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결정트리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-</a:t>
            </a:r>
            <a:r>
              <a:rPr lang="ko-KR" altLang="en-US" sz="1800" dirty="0">
                <a:latin typeface="+mn-ea"/>
              </a:rPr>
              <a:t>가산일타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667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두개의 서브셋으로 나누는 함수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DCB4399-A4F1-4740-987C-83C8BAD6FAD8}"/>
              </a:ext>
            </a:extLst>
          </p:cNvPr>
          <p:cNvSpPr txBox="1"/>
          <p:nvPr/>
        </p:nvSpPr>
        <p:spPr>
          <a:xfrm>
            <a:off x="1361439" y="2013634"/>
            <a:ext cx="995468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6D6D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맑은 고딕" panose="020B0503020000020004" pitchFamily="50" charset="-127"/>
              </a:rPr>
              <a:t>X2</a:t>
            </a:r>
            <a:r>
              <a:rPr lang="ko-KR" altLang="en-US" b="0" i="0" dirty="0">
                <a:solidFill>
                  <a:srgbClr val="6D6D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 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맑은 고딕" panose="020B0503020000020004" pitchFamily="50" charset="-127"/>
              </a:rPr>
              <a:t>Improvement Value </a:t>
            </a:r>
            <a:r>
              <a:rPr lang="ko-KR" altLang="en-US" b="0" i="0" dirty="0">
                <a:solidFill>
                  <a:srgbClr val="6D6D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더 크기 때문에 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맑은 고딕" panose="020B0503020000020004" pitchFamily="50" charset="-127"/>
              </a:rPr>
              <a:t>X2 &lt;= -.49 </a:t>
            </a:r>
            <a:r>
              <a:rPr lang="ko-KR" altLang="en-US" b="0" i="0" dirty="0">
                <a:solidFill>
                  <a:srgbClr val="6D6D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이하 혹은 이상의 두 가지 노드로 먼저 구분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AA842B6-F202-4550-B6DB-0CE0A8AC19A7}"/>
              </a:ext>
            </a:extLst>
          </p:cNvPr>
          <p:cNvSpPr/>
          <p:nvPr/>
        </p:nvSpPr>
        <p:spPr>
          <a:xfrm>
            <a:off x="5784980" y="1369645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48F8642-944D-46E3-9E23-526AB87FC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60" y="2825862"/>
            <a:ext cx="9336470" cy="387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60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617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최소 </a:t>
            </a:r>
            <a:r>
              <a:rPr lang="ko-KR" altLang="en-US" sz="3600" b="1" dirty="0" err="1">
                <a:solidFill>
                  <a:schemeClr val="bg1"/>
                </a:solidFill>
              </a:rPr>
              <a:t>제곱법</a:t>
            </a:r>
            <a:r>
              <a:rPr lang="en-US" altLang="ko-KR" sz="3600" b="1" dirty="0">
                <a:solidFill>
                  <a:schemeClr val="bg1"/>
                </a:solidFill>
              </a:rPr>
              <a:t>(</a:t>
            </a:r>
            <a:r>
              <a:rPr lang="ko-KR" altLang="en-US" sz="3600" b="1" dirty="0" err="1">
                <a:solidFill>
                  <a:schemeClr val="bg1"/>
                </a:solidFill>
              </a:rPr>
              <a:t>잔차의</a:t>
            </a:r>
            <a:r>
              <a:rPr lang="ko-KR" altLang="en-US" sz="3600" b="1" dirty="0">
                <a:solidFill>
                  <a:schemeClr val="bg1"/>
                </a:solidFill>
              </a:rPr>
              <a:t> 제곱</a:t>
            </a:r>
            <a:r>
              <a:rPr lang="en-US" altLang="ko-KR" sz="3600" b="1" dirty="0">
                <a:solidFill>
                  <a:schemeClr val="bg1"/>
                </a:solidFill>
              </a:rPr>
              <a:t>)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선형대수 66강 예고편 최소제곱법 [쑤튜브] - YouTube">
            <a:extLst>
              <a:ext uri="{FF2B5EF4-FFF2-40B4-BE49-F238E27FC236}">
                <a16:creationId xmlns:a16="http://schemas.microsoft.com/office/drawing/2014/main" id="{CC3801BA-50E7-4D4D-9189-FBCC2B84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1445976"/>
            <a:ext cx="11453568" cy="506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4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5931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2.  </a:t>
            </a:r>
            <a:r>
              <a:rPr lang="ko-KR" altLang="en-US" sz="3200" b="1" dirty="0"/>
              <a:t>불순도와 엔트로피</a:t>
            </a:r>
          </a:p>
        </p:txBody>
      </p:sp>
    </p:spTree>
    <p:extLst>
      <p:ext uri="{BB962C8B-B14F-4D97-AF65-F5344CB8AC3E}">
        <p14:creationId xmlns:p14="http://schemas.microsoft.com/office/powerpoint/2010/main" val="114682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43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불순도 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3" y="1798875"/>
            <a:ext cx="1045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GowunDodum-Regular"/>
              </a:rPr>
              <a:t>불순도란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GowunDodum-Regular"/>
              </a:rPr>
              <a:t> 다양한 범주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GowunDodum-Regular"/>
              </a:rPr>
              <a:t>(Factor)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GowunDodum-Regular"/>
              </a:rPr>
              <a:t>들의 개체들이 얼마나 포함되어 있는가를 의미</a:t>
            </a:r>
            <a:endParaRPr lang="ko-KR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C33E88-8211-0399-9BCA-88442EF0F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53" y="3285623"/>
            <a:ext cx="5710383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236346-1691-461C-DB98-96B1A36200D0}"/>
              </a:ext>
            </a:extLst>
          </p:cNvPr>
          <p:cNvSpPr txBox="1"/>
          <p:nvPr/>
        </p:nvSpPr>
        <p:spPr>
          <a:xfrm>
            <a:off x="7558088" y="4039853"/>
            <a:ext cx="37855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GowunDodum-Regular"/>
              </a:rPr>
              <a:t>1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GowunDodum-Regular"/>
              </a:rPr>
              <a:t>번과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GowunDodum-Regular"/>
              </a:rPr>
              <a:t>3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GowunDodum-Regular"/>
              </a:rPr>
              <a:t>번 항아리는 순도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GowunDodum-Regular"/>
              </a:rPr>
              <a:t>100%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GowunDodum-Regular"/>
              </a:rPr>
              <a:t>라 할 수 있으며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GowunDodum-Regular"/>
              </a:rPr>
              <a:t>, 2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GowunDodum-Regular"/>
              </a:rPr>
              <a:t>번 항아리는 불순도가 높은 상태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142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불순도를 수치화한 지표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571672" y="3711767"/>
            <a:ext cx="9680828" cy="193599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88792" y="3579687"/>
            <a:ext cx="9680828" cy="193599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388792" y="2272853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46436" y="2306835"/>
            <a:ext cx="1000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GowunDodum-Regular"/>
              </a:rPr>
              <a:t>불순도를 수치화한 지표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GowunDodum-Regular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GowunDodum-Regular"/>
              </a:rPr>
              <a:t>엔트로피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GowunDodum-Regular"/>
              </a:rPr>
              <a:t>(Entropy), 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GowunDodum-Regular"/>
              </a:rPr>
              <a:t>지니계수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GowunDodum-Regular"/>
              </a:rPr>
              <a:t>(Gini Index)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F8A36-D763-54FE-A508-8548A10468F0}"/>
              </a:ext>
            </a:extLst>
          </p:cNvPr>
          <p:cNvSpPr txBox="1"/>
          <p:nvPr/>
        </p:nvSpPr>
        <p:spPr>
          <a:xfrm>
            <a:off x="2244431" y="4070632"/>
            <a:ext cx="83353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000000"/>
                </a:solidFill>
                <a:effectLst/>
                <a:latin typeface="GowunDodum-Regular"/>
              </a:rPr>
              <a:t> 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GowunDodum-Regular"/>
              </a:rPr>
              <a:t>- 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GowunDodum-Regular"/>
              </a:rPr>
              <a:t>불순도를 엔트로피로 계산한 알고리즘이</a:t>
            </a:r>
            <a:r>
              <a:rPr lang="ko-KR" altLang="en-US" sz="2800" b="0" i="0" dirty="0">
                <a:solidFill>
                  <a:srgbClr val="FF0000"/>
                </a:solidFill>
                <a:effectLst/>
                <a:latin typeface="GowunDodum-Regular"/>
              </a:rPr>
              <a:t> </a:t>
            </a:r>
            <a:r>
              <a:rPr lang="en-US" altLang="ko-KR" sz="2800" b="0" i="0" dirty="0">
                <a:solidFill>
                  <a:srgbClr val="FF0000"/>
                </a:solidFill>
                <a:effectLst/>
                <a:latin typeface="GowunDodum-Regular"/>
              </a:rPr>
              <a:t>ID3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GowunDodum-Regular"/>
              </a:rPr>
              <a:t>이며</a:t>
            </a:r>
            <a:endParaRPr lang="en-US" altLang="ko-KR" sz="2800" b="0" i="0" dirty="0">
              <a:solidFill>
                <a:srgbClr val="000000"/>
              </a:solidFill>
              <a:effectLst/>
              <a:latin typeface="GowunDodum-Regular"/>
            </a:endParaRPr>
          </a:p>
          <a:p>
            <a:r>
              <a:rPr lang="ko-KR" altLang="en-US" sz="2800" b="0" i="0" dirty="0">
                <a:solidFill>
                  <a:srgbClr val="000000"/>
                </a:solidFill>
                <a:effectLst/>
                <a:latin typeface="GowunDodum-Regular"/>
              </a:rPr>
              <a:t>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GowunDodum-Regular"/>
              </a:rPr>
              <a:t>-  </a:t>
            </a:r>
            <a:r>
              <a:rPr lang="ko-KR" altLang="en-US" sz="2800" b="0" i="0" dirty="0" err="1">
                <a:solidFill>
                  <a:srgbClr val="FF0000"/>
                </a:solidFill>
                <a:effectLst/>
                <a:latin typeface="GowunDodum-Regular"/>
              </a:rPr>
              <a:t>지니계수</a:t>
            </a:r>
            <a:r>
              <a:rPr lang="ko-KR" altLang="en-US" sz="2800" b="0" i="0" dirty="0" err="1">
                <a:solidFill>
                  <a:srgbClr val="000000"/>
                </a:solidFill>
                <a:effectLst/>
                <a:latin typeface="GowunDodum-Regular"/>
              </a:rPr>
              <a:t>로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GowunDodum-Regular"/>
              </a:rPr>
              <a:t> 계산한 알고리즘이 </a:t>
            </a:r>
            <a:r>
              <a:rPr lang="en-US" altLang="ko-KR" sz="2800" b="0" i="0" dirty="0">
                <a:solidFill>
                  <a:srgbClr val="FF0000"/>
                </a:solidFill>
                <a:effectLst/>
                <a:latin typeface="GowunDodum-Regular"/>
              </a:rPr>
              <a:t>CART</a:t>
            </a:r>
            <a:r>
              <a:rPr lang="ko-KR" altLang="en-US" sz="2800" b="0" i="0" dirty="0">
                <a:solidFill>
                  <a:srgbClr val="FF0000"/>
                </a:solidFill>
                <a:effectLst/>
                <a:latin typeface="GowunDodum-Regular"/>
              </a:rPr>
              <a:t>알고리즘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19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세넌</a:t>
            </a:r>
            <a:r>
              <a:rPr lang="ko-KR" altLang="en-US" sz="3600" b="1" dirty="0">
                <a:solidFill>
                  <a:schemeClr val="bg1"/>
                </a:solidFill>
              </a:rPr>
              <a:t> 엔트로피의 이해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031239" y="1832287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BCBAA-66AB-36F2-39F9-E197BCE8EDE6}"/>
              </a:ext>
            </a:extLst>
          </p:cNvPr>
          <p:cNvSpPr txBox="1"/>
          <p:nvPr/>
        </p:nvSpPr>
        <p:spPr>
          <a:xfrm>
            <a:off x="1656079" y="1875135"/>
            <a:ext cx="7542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0F0F0F"/>
                </a:solidFill>
                <a:effectLst/>
                <a:latin typeface="YouTube Sans"/>
              </a:rPr>
              <a:t>정보량과 불확실성의 상관관계 </a:t>
            </a:r>
            <a:r>
              <a:rPr lang="en-US" altLang="ko-KR" sz="2400" b="1" i="0" dirty="0">
                <a:solidFill>
                  <a:srgbClr val="0F0F0F"/>
                </a:solidFill>
                <a:effectLst/>
                <a:latin typeface="YouTube Sans"/>
              </a:rPr>
              <a:t>(</a:t>
            </a:r>
            <a:r>
              <a:rPr lang="ko-KR" altLang="en-US" sz="2400" b="1" i="0" dirty="0" err="1">
                <a:solidFill>
                  <a:srgbClr val="0F0F0F"/>
                </a:solidFill>
                <a:effectLst/>
                <a:latin typeface="YouTube Sans"/>
              </a:rPr>
              <a:t>섀넌</a:t>
            </a:r>
            <a:r>
              <a:rPr lang="ko-KR" altLang="en-US" sz="2400" b="1" i="0" dirty="0">
                <a:solidFill>
                  <a:srgbClr val="0F0F0F"/>
                </a:solidFill>
                <a:effectLst/>
                <a:latin typeface="YouTube Sans"/>
              </a:rPr>
              <a:t> 엔트로피</a:t>
            </a:r>
            <a:r>
              <a:rPr lang="en-US" altLang="ko-KR" sz="2400" b="1" i="0" dirty="0">
                <a:solidFill>
                  <a:srgbClr val="0F0F0F"/>
                </a:solidFill>
                <a:effectLst/>
                <a:latin typeface="YouTube San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485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지니 불순도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582214"/>
            <a:ext cx="10761694" cy="419510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450134"/>
            <a:ext cx="10761694" cy="419510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KR"/>
              </a:rPr>
              <a:t>지니계수란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?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KR"/>
              </a:rPr>
              <a:t>지니계수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?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  <a:t>불순도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측정하느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지표로서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데이터의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  <a:t>통계적 분산정도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를 정량화해서 표현한 값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이를 식으로 나타내면 다음과 같다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algn="l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S 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이미 발생한 사건의 모음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c 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사건의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갯수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 Gini Index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가 높을 수록 데이터가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분산되어있음을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의미한다</a:t>
            </a:r>
          </a:p>
        </p:txBody>
      </p:sp>
      <p:sp>
        <p:nvSpPr>
          <p:cNvPr id="20" name="타원 19"/>
          <p:cNvSpPr/>
          <p:nvPr/>
        </p:nvSpPr>
        <p:spPr>
          <a:xfrm>
            <a:off x="914018" y="152115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68073F-47E3-4EB6-92E8-3D792219CDA9}"/>
              </a:ext>
            </a:extLst>
          </p:cNvPr>
          <p:cNvSpPr txBox="1"/>
          <p:nvPr/>
        </p:nvSpPr>
        <p:spPr>
          <a:xfrm>
            <a:off x="1473200" y="1519535"/>
            <a:ext cx="1000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5555"/>
                </a:solidFill>
                <a:latin typeface="AppleSDGothicNeo"/>
              </a:rPr>
              <a:t>원래는 경제학에서는 불평등 지수로 </a:t>
            </a:r>
            <a:r>
              <a:rPr lang="en-US" altLang="ko-KR" sz="2400" dirty="0">
                <a:solidFill>
                  <a:srgbClr val="555555"/>
                </a:solidFill>
                <a:latin typeface="AppleSDGothicNeo"/>
              </a:rPr>
              <a:t>0</a:t>
            </a:r>
            <a:r>
              <a:rPr lang="ko-KR" altLang="en-US" sz="2400" dirty="0">
                <a:solidFill>
                  <a:srgbClr val="555555"/>
                </a:solidFill>
                <a:latin typeface="AppleSDGothicNeo"/>
              </a:rPr>
              <a:t>가장 평등하고</a:t>
            </a:r>
            <a:r>
              <a:rPr lang="en-US" altLang="ko-KR" sz="2400" dirty="0">
                <a:solidFill>
                  <a:srgbClr val="555555"/>
                </a:solidFill>
                <a:latin typeface="AppleSDGothicNeo"/>
              </a:rPr>
              <a:t>, 1</a:t>
            </a:r>
            <a:r>
              <a:rPr lang="ko-KR" altLang="en-US" sz="2400" dirty="0">
                <a:solidFill>
                  <a:srgbClr val="555555"/>
                </a:solidFill>
                <a:latin typeface="AppleSDGothicNeo"/>
              </a:rPr>
              <a:t>로 갈수록 불평등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endParaRPr lang="ko-KR" altLang="en-US" sz="2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518F430-C6F4-40F6-A8D9-04BECBC34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4284478"/>
            <a:ext cx="37528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794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지니계수</a:t>
            </a:r>
            <a:r>
              <a:rPr lang="ko-KR" altLang="en-US" sz="3600" b="1" dirty="0">
                <a:solidFill>
                  <a:schemeClr val="bg1"/>
                </a:solidFill>
              </a:rPr>
              <a:t> 설명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898033" y="2123440"/>
            <a:ext cx="10761693" cy="366558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5153" y="1991360"/>
            <a:ext cx="10761693" cy="366558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지니 계수는 원소 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TIX2Text-Italic"/>
              </a:rPr>
              <a:t>n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개 중에서 임의로 두 개를 추출했을 때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,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추출된 두 개가 서로 다른 그룹에 속해 있을 확률을 의미합니다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.</a:t>
            </a:r>
          </a:p>
          <a:p>
            <a:pPr algn="ctr"/>
            <a:endParaRPr lang="en-US" altLang="ko-KR" dirty="0">
              <a:solidFill>
                <a:srgbClr val="424242"/>
              </a:solidFill>
              <a:latin typeface="serif_l"/>
            </a:endParaRPr>
          </a:p>
          <a:p>
            <a:pPr algn="ctr"/>
            <a:endParaRPr lang="en-US" altLang="ko-KR" dirty="0">
              <a:solidFill>
                <a:srgbClr val="424242"/>
              </a:solidFill>
              <a:latin typeface="serif_l"/>
            </a:endParaRPr>
          </a:p>
          <a:p>
            <a:pPr algn="ctr"/>
            <a:endParaRPr lang="en-US" altLang="ko-KR" dirty="0">
              <a:solidFill>
                <a:srgbClr val="424242"/>
              </a:solidFill>
              <a:latin typeface="serif_l"/>
            </a:endParaRPr>
          </a:p>
          <a:p>
            <a:pPr algn="ctr"/>
            <a:endParaRPr lang="en-US" altLang="ko-KR" dirty="0">
              <a:solidFill>
                <a:srgbClr val="424242"/>
              </a:solidFill>
              <a:latin typeface="serif_l"/>
            </a:endParaRPr>
          </a:p>
          <a:p>
            <a:pPr algn="ctr"/>
            <a:endParaRPr lang="en-US" altLang="ko-KR" dirty="0">
              <a:solidFill>
                <a:srgbClr val="424242"/>
              </a:solidFill>
              <a:latin typeface="serif_l"/>
            </a:endParaRPr>
          </a:p>
          <a:p>
            <a:pPr algn="ctr"/>
            <a:endParaRPr lang="en-US" altLang="ko-KR" dirty="0">
              <a:solidFill>
                <a:srgbClr val="424242"/>
              </a:solidFill>
              <a:latin typeface="serif_l"/>
            </a:endParaRPr>
          </a:p>
          <a:p>
            <a:pPr algn="ctr"/>
            <a:endParaRPr lang="en-US" altLang="ko-KR" dirty="0">
              <a:solidFill>
                <a:srgbClr val="424242"/>
              </a:solidFill>
              <a:latin typeface="serif_l"/>
            </a:endParaRPr>
          </a:p>
          <a:p>
            <a:pPr algn="ctr"/>
            <a:endParaRPr lang="en-US" altLang="ko-KR" dirty="0">
              <a:solidFill>
                <a:srgbClr val="424242"/>
              </a:solidFill>
              <a:latin typeface="serif_l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023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5931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3. </a:t>
            </a:r>
            <a:r>
              <a:rPr lang="ko-KR" altLang="en-US" sz="3200" b="1" dirty="0"/>
              <a:t>경사 </a:t>
            </a:r>
            <a:r>
              <a:rPr lang="ko-KR" altLang="en-US" sz="3200" b="1" dirty="0" err="1"/>
              <a:t>하강법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78241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오차 그래프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오차 그래프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728840" y="2848291"/>
            <a:ext cx="6007532" cy="100013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5545960" y="2716211"/>
            <a:ext cx="6007532" cy="100013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-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오차가 가장 작은 지점은 </a:t>
            </a:r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a = m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일 때</a:t>
            </a:r>
            <a:endParaRPr lang="en-US" altLang="ko-KR" sz="2400" b="0" i="0" dirty="0">
              <a:solidFill>
                <a:srgbClr val="8A837E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- 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기울기가 </a:t>
            </a:r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0 </a:t>
            </a:r>
            <a:r>
              <a:rPr lang="ko-KR" altLang="en-US" sz="2400" dirty="0" err="1">
                <a:solidFill>
                  <a:srgbClr val="8A837E"/>
                </a:solidFill>
                <a:latin typeface="se-nanumgothic"/>
              </a:rPr>
              <a:t>일때가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 오차가 최소 지점임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5421930" y="185643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5908124" y="1854815"/>
            <a:ext cx="482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 오차가 가장 작아 지는 지점</a:t>
            </a:r>
            <a:endParaRPr lang="ko-KR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D643CA-B0DD-43E0-8A7A-B20A5C01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3" y="2429689"/>
            <a:ext cx="4328076" cy="42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5">
            <a:extLst>
              <a:ext uri="{FF2B5EF4-FFF2-40B4-BE49-F238E27FC236}">
                <a16:creationId xmlns:a16="http://schemas.microsoft.com/office/drawing/2014/main" id="{D185F3C3-119D-4191-B5ED-09BCB343A7C2}"/>
              </a:ext>
            </a:extLst>
          </p:cNvPr>
          <p:cNvSpPr/>
          <p:nvPr/>
        </p:nvSpPr>
        <p:spPr>
          <a:xfrm>
            <a:off x="5323226" y="4348490"/>
            <a:ext cx="6894174" cy="204784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2303BA28-B8F0-4270-AAD1-1012F0B15EF7}"/>
              </a:ext>
            </a:extLst>
          </p:cNvPr>
          <p:cNvSpPr/>
          <p:nvPr/>
        </p:nvSpPr>
        <p:spPr>
          <a:xfrm>
            <a:off x="5140346" y="4216410"/>
            <a:ext cx="6894174" cy="20478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이렇게 오차를 비교해가며 작은 방향으로 이동시키는 방법을 미분 기울기를 이용하는 </a:t>
            </a:r>
            <a:r>
              <a:rPr lang="ko-KR" altLang="en-US" sz="2400" b="1" i="0" dirty="0">
                <a:solidFill>
                  <a:srgbClr val="004E82"/>
                </a:solidFill>
                <a:effectLst/>
                <a:latin typeface="inherit"/>
              </a:rPr>
              <a:t>경사 </a:t>
            </a:r>
            <a:r>
              <a:rPr lang="ko-KR" altLang="en-US" sz="2400" b="1" i="0" dirty="0" err="1">
                <a:solidFill>
                  <a:srgbClr val="004E82"/>
                </a:solidFill>
                <a:effectLst/>
                <a:latin typeface="inherit"/>
              </a:rPr>
              <a:t>하강법</a:t>
            </a:r>
            <a:r>
              <a:rPr lang="en-US" altLang="ko-KR" sz="2400" b="1" i="0" dirty="0">
                <a:solidFill>
                  <a:srgbClr val="004E82"/>
                </a:solidFill>
                <a:effectLst/>
                <a:latin typeface="inherit"/>
              </a:rPr>
              <a:t>(Gradient Descent)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이라고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072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1016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결정 트리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2C9F33-37B7-494E-B56E-526CCBE5D91B}"/>
              </a:ext>
            </a:extLst>
          </p:cNvPr>
          <p:cNvSpPr txBox="1"/>
          <p:nvPr/>
        </p:nvSpPr>
        <p:spPr>
          <a:xfrm>
            <a:off x="3293623" y="49520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004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학습률</a:t>
            </a:r>
            <a:r>
              <a:rPr lang="ko-KR" altLang="en-US" sz="3600" b="1" dirty="0">
                <a:solidFill>
                  <a:schemeClr val="bg1"/>
                </a:solidFill>
              </a:rPr>
              <a:t> 이란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오차 그래프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604810" y="2934034"/>
            <a:ext cx="6007532" cy="100013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5421930" y="2801954"/>
            <a:ext cx="6007532" cy="100013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-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오차가 가장 작은 지점은 </a:t>
            </a:r>
            <a:r>
              <a:rPr lang="en-US" altLang="ko-KR" sz="2400" b="0" i="0" dirty="0">
                <a:solidFill>
                  <a:srgbClr val="8A837E"/>
                </a:solidFill>
                <a:effectLst/>
                <a:latin typeface="se-nanumgothic"/>
              </a:rPr>
              <a:t>a = m 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일 때</a:t>
            </a:r>
            <a:endParaRPr lang="en-US" altLang="ko-KR" sz="2400" b="0" i="0" dirty="0">
              <a:solidFill>
                <a:srgbClr val="8A837E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- 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기울기가 </a:t>
            </a:r>
            <a:r>
              <a:rPr lang="en-US" altLang="ko-KR" sz="2400" dirty="0">
                <a:solidFill>
                  <a:srgbClr val="8A837E"/>
                </a:solidFill>
                <a:latin typeface="se-nanumgothic"/>
              </a:rPr>
              <a:t>0 </a:t>
            </a:r>
            <a:r>
              <a:rPr lang="ko-KR" altLang="en-US" sz="2400" dirty="0" err="1">
                <a:solidFill>
                  <a:srgbClr val="8A837E"/>
                </a:solidFill>
                <a:latin typeface="se-nanumgothic"/>
              </a:rPr>
              <a:t>일때가</a:t>
            </a:r>
            <a:r>
              <a:rPr lang="ko-KR" altLang="en-US" sz="2400" dirty="0">
                <a:solidFill>
                  <a:srgbClr val="8A837E"/>
                </a:solidFill>
                <a:latin typeface="se-nanumgothic"/>
              </a:rPr>
              <a:t> 오차가 최소 지점임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5907081" y="1880307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6393275" y="1878690"/>
            <a:ext cx="482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 오차가 가장 작아 지는 지점</a:t>
            </a:r>
            <a:endParaRPr lang="ko-KR" altLang="en-US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D643CA-B0DD-43E0-8A7A-B20A5C01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3" y="2429689"/>
            <a:ext cx="4105971" cy="42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5">
            <a:extLst>
              <a:ext uri="{FF2B5EF4-FFF2-40B4-BE49-F238E27FC236}">
                <a16:creationId xmlns:a16="http://schemas.microsoft.com/office/drawing/2014/main" id="{D185F3C3-119D-4191-B5ED-09BCB343A7C2}"/>
              </a:ext>
            </a:extLst>
          </p:cNvPr>
          <p:cNvSpPr/>
          <p:nvPr/>
        </p:nvSpPr>
        <p:spPr>
          <a:xfrm>
            <a:off x="5199196" y="4434233"/>
            <a:ext cx="6829404" cy="204784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2303BA28-B8F0-4270-AAD1-1012F0B15EF7}"/>
              </a:ext>
            </a:extLst>
          </p:cNvPr>
          <p:cNvSpPr/>
          <p:nvPr/>
        </p:nvSpPr>
        <p:spPr>
          <a:xfrm>
            <a:off x="5016316" y="4302153"/>
            <a:ext cx="6894174" cy="20478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이렇게 오차를 비교해가며 작은 방향으로 이동시키는 방법을 미분 기울기를 이용하는 </a:t>
            </a:r>
            <a:r>
              <a:rPr lang="ko-KR" altLang="en-US" sz="2400" b="1" i="0" dirty="0">
                <a:solidFill>
                  <a:srgbClr val="004E82"/>
                </a:solidFill>
                <a:effectLst/>
                <a:latin typeface="inherit"/>
              </a:rPr>
              <a:t>경사 </a:t>
            </a:r>
            <a:r>
              <a:rPr lang="ko-KR" altLang="en-US" sz="2400" b="1" i="0" dirty="0" err="1">
                <a:solidFill>
                  <a:srgbClr val="004E82"/>
                </a:solidFill>
                <a:effectLst/>
                <a:latin typeface="inherit"/>
              </a:rPr>
              <a:t>하강법</a:t>
            </a:r>
            <a:r>
              <a:rPr lang="en-US" altLang="ko-KR" sz="2400" b="1" i="0" dirty="0">
                <a:solidFill>
                  <a:srgbClr val="004E82"/>
                </a:solidFill>
                <a:effectLst/>
                <a:latin typeface="inherit"/>
              </a:rPr>
              <a:t>(Gradient Descent)</a:t>
            </a:r>
            <a:r>
              <a:rPr lang="ko-KR" altLang="en-US" sz="2400" b="0" i="0" dirty="0">
                <a:solidFill>
                  <a:srgbClr val="8A837E"/>
                </a:solidFill>
                <a:effectLst/>
                <a:latin typeface="se-nanumgothic"/>
              </a:rPr>
              <a:t>이라고 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6386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경사하강법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수식 표현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8197" y="163174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112" y="164313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편미분을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이용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9E31CD1-384A-4DEE-BA20-457AF34E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07" y="2801096"/>
            <a:ext cx="6549875" cy="35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4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0563" y="2805410"/>
            <a:ext cx="544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4.  </a:t>
            </a:r>
            <a:r>
              <a:rPr lang="ko-KR" altLang="en-US" sz="3200" b="1" dirty="0"/>
              <a:t>스칼라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벡터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행렬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텐서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05023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488428" y="2982170"/>
            <a:ext cx="3954780" cy="3540761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31838" y="2760902"/>
            <a:ext cx="5793168" cy="398869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509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선형대수 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48958" y="2628822"/>
            <a:ext cx="5793168" cy="398869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범위도 크며 다루는 범위가 정확하게 정의된 개념은 아님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변수가 </a:t>
            </a:r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차인 수학적 대상의 대수적 구조를 연구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선형대수학</a:t>
            </a:r>
            <a:r>
              <a:rPr lang="en-US" altLang="ko-KR" sz="2000" dirty="0">
                <a:solidFill>
                  <a:schemeClr val="tx1"/>
                </a:solidFill>
              </a:rPr>
              <a:t>(linear algebra)</a:t>
            </a:r>
            <a:r>
              <a:rPr lang="ko-KR" altLang="en-US" sz="2000" dirty="0">
                <a:solidFill>
                  <a:schemeClr val="tx1"/>
                </a:solidFill>
              </a:rPr>
              <a:t>이란 대체 어떤 학문이고 </a:t>
            </a:r>
            <a:r>
              <a:rPr lang="ko-KR" altLang="en-US" sz="2000" dirty="0" err="1">
                <a:solidFill>
                  <a:schemeClr val="tx1"/>
                </a:solidFill>
              </a:rPr>
              <a:t>무었을</a:t>
            </a:r>
            <a:r>
              <a:rPr lang="ko-KR" altLang="en-US" sz="2000" dirty="0">
                <a:solidFill>
                  <a:schemeClr val="tx1"/>
                </a:solidFill>
              </a:rPr>
              <a:t> 학습하는가 </a:t>
            </a:r>
            <a:r>
              <a:rPr lang="en-US" altLang="ko-KR" sz="2000" dirty="0">
                <a:solidFill>
                  <a:schemeClr val="tx1"/>
                </a:solidFill>
              </a:rPr>
              <a:t>?</a:t>
            </a:r>
            <a:r>
              <a:rPr lang="ko-KR" altLang="en-US" sz="2000" dirty="0">
                <a:solidFill>
                  <a:schemeClr val="tx1"/>
                </a:solidFill>
              </a:rPr>
              <a:t>할 때 이것이다 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r>
              <a:rPr lang="ko-KR" altLang="en-US" sz="2000" dirty="0">
                <a:solidFill>
                  <a:schemeClr val="tx1"/>
                </a:solidFill>
              </a:rPr>
              <a:t>쉽게 말하기가 어렵습니다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본디 선형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inear</a:t>
            </a:r>
            <a:r>
              <a:rPr lang="en-US" altLang="ko-KR" sz="2000" dirty="0">
                <a:solidFill>
                  <a:schemeClr val="tx1"/>
                </a:solidFill>
              </a:rPr>
              <a:t> )</a:t>
            </a:r>
            <a:r>
              <a:rPr lang="ko-KR" altLang="en-US" sz="2000" dirty="0">
                <a:solidFill>
                  <a:schemeClr val="tx1"/>
                </a:solidFill>
              </a:rPr>
              <a:t>은 선</a:t>
            </a:r>
            <a:r>
              <a:rPr lang="en-US" altLang="ko-KR" sz="2000" dirty="0">
                <a:solidFill>
                  <a:schemeClr val="tx1"/>
                </a:solidFill>
              </a:rPr>
              <a:t>(line) </a:t>
            </a:r>
            <a:r>
              <a:rPr lang="ko-KR" altLang="en-US" sz="2000" dirty="0">
                <a:solidFill>
                  <a:schemeClr val="tx1"/>
                </a:solidFill>
              </a:rPr>
              <a:t>에서 일차라는 의미와 상통</a:t>
            </a: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just"/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305548" y="2845177"/>
            <a:ext cx="3954779" cy="354581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스칼라 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벡터 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행렬 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텐서의</a:t>
            </a:r>
            <a:r>
              <a:rPr lang="ko-KR" altLang="en-US" dirty="0">
                <a:solidFill>
                  <a:schemeClr val="tx1"/>
                </a:solidFill>
              </a:rPr>
              <a:t> 기본적인 개념을 먼저 익히는 것이 순서임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352349" y="180257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4264" y="1813965"/>
            <a:ext cx="637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0" i="0" dirty="0">
                <a:solidFill>
                  <a:srgbClr val="555555"/>
                </a:solidFill>
                <a:effectLst/>
                <a:latin typeface="-apple-system"/>
              </a:rPr>
              <a:t>선형대수는 선형성을 띈 수식을 처리하는 학문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612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381133" y="2922309"/>
            <a:ext cx="10180947" cy="33341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스칼라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(Scalar)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66994" y="2782838"/>
            <a:ext cx="10180945" cy="333419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953052" y="172678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484967" y="1738175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스칼라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2416117" y="3328195"/>
            <a:ext cx="84346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같은 하나의 값 또는 변수를 말합니다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스칼라는 온도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체중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신장 같은 단일 수량을 의미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7F5A4-453B-4810-AE12-2E9D338579C3}"/>
              </a:ext>
            </a:extLst>
          </p:cNvPr>
          <p:cNvSpPr txBox="1"/>
          <p:nvPr/>
        </p:nvSpPr>
        <p:spPr>
          <a:xfrm>
            <a:off x="2388780" y="4402295"/>
            <a:ext cx="8562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가 실수의 스칼라인 것을 종종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「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x∈R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라고 씁니다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은 실수의 스칼라로 이루어진 집합을 나타내며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A∈B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B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에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속한다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뜻입니다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따라서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Nanum Gothic"/>
              </a:rPr>
              <a:t>x∈R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실수 스칼라로 이루어진 집합에 속한다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즉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실수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스칼라이다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」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anum Gothic"/>
              </a:rPr>
              <a:t>라고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 해석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165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296292" y="2727672"/>
            <a:ext cx="10180947" cy="333419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벡터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(Vector)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2153" y="2588201"/>
            <a:ext cx="10180945" cy="333419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5564085" y="168931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6096000" y="1700705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벡터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1909881" y="3681427"/>
            <a:ext cx="5276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>
                <a:solidFill>
                  <a:srgbClr val="EE2323"/>
                </a:solidFill>
                <a:effectLst/>
                <a:latin typeface="Nanum Gothic"/>
              </a:rPr>
              <a:t>벡터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(vector)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스칼라를 한 방향으로 정렬한 것입니다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예를 들어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45EBED-1ADF-4C76-83FF-09672D85E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13" y="3382110"/>
            <a:ext cx="2760472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28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362280" y="3176842"/>
            <a:ext cx="9846190" cy="25181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행럴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matrix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76094" y="3115215"/>
            <a:ext cx="9800884" cy="250741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658024" y="191421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189939" y="1925600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행렬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(matrix)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1723570" y="4045755"/>
            <a:ext cx="5276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>
                <a:solidFill>
                  <a:srgbClr val="EE2323"/>
                </a:solidFill>
                <a:effectLst/>
                <a:latin typeface="Nanum Gothic"/>
              </a:rPr>
              <a:t>행렬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(matrix)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은 같은 크기의 벡터를 복수로 늘어놓은 것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734A88-853B-4EF8-AA97-0F6D79675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340" y="3411135"/>
            <a:ext cx="3569147" cy="17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319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415711" y="3335156"/>
            <a:ext cx="9846190" cy="251818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9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텐서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</a:t>
            </a: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29525" y="3273529"/>
            <a:ext cx="9800884" cy="250741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658024" y="191421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189939" y="1925600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나눔바른고딕 Light"/>
                <a:ea typeface="맑은 고딕"/>
              </a:rPr>
              <a:t>텐서</a:t>
            </a:r>
            <a:r>
              <a:rPr lang="en-US" altLang="ko-KR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(tensor)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268B7-5DF1-4F3D-87F1-5995E4958E2E}"/>
              </a:ext>
            </a:extLst>
          </p:cNvPr>
          <p:cNvSpPr txBox="1"/>
          <p:nvPr/>
        </p:nvSpPr>
        <p:spPr>
          <a:xfrm>
            <a:off x="1777001" y="4204069"/>
            <a:ext cx="4686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i="0" dirty="0" err="1">
                <a:solidFill>
                  <a:srgbClr val="EE2323"/>
                </a:solidFill>
                <a:effectLst/>
                <a:latin typeface="Nanum Gothic"/>
              </a:rPr>
              <a:t>텐서</a:t>
            </a:r>
            <a:r>
              <a:rPr lang="en-US" altLang="ko-KR" b="1" i="0" dirty="0">
                <a:solidFill>
                  <a:srgbClr val="EE2323"/>
                </a:solidFill>
                <a:effectLst/>
                <a:latin typeface="Nanum Gothic"/>
              </a:rPr>
              <a:t>(tensor)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는 벡터나 행렬을 일반화한 개념</a:t>
            </a:r>
            <a:endParaRPr lang="ko-KR" altLang="en-US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BC0246-A52D-4965-B558-D2430DC2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938" y="3392586"/>
            <a:ext cx="2691571" cy="209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76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49171" y="3923768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33814" y="313661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결정 트리</a:t>
            </a: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용어 정리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8D09DA-8BE3-4939-B099-F66944155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6" y="1748845"/>
            <a:ext cx="3866941" cy="473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DA9F5F-A57B-45AA-8A9E-224FC625452C}"/>
              </a:ext>
            </a:extLst>
          </p:cNvPr>
          <p:cNvSpPr txBox="1"/>
          <p:nvPr/>
        </p:nvSpPr>
        <p:spPr>
          <a:xfrm>
            <a:off x="4499572" y="1431235"/>
            <a:ext cx="7532483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⛑ 용어 정리</a:t>
            </a:r>
            <a:b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Root Node(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루트 노드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) :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깊이가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0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인 꼭대기 노드</a:t>
            </a:r>
            <a:b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Leaf Node(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리프 노드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) :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자식 노드가 없는 마지막 노드</a:t>
            </a:r>
            <a:b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Gini Impurity(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지니 불순도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) :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한 노드의 모든 샘플이 같은 클래스에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속해있으면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해당 노드는 순수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gini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=0)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하다고 한다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첫번째로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root node(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꼭대기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에서 시작한다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petal width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가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0.8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과 같거나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작은지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 검사한다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.(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조건에 따라 좌우 분기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만약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False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라면 오른쪽으로 이동해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root node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에서 했던 조건 검사를 실시하여 반복하여 분기한다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마지막에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leaf node(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끝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에 도달했을 때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추가적인 조건 검사 없이 가장 많은 클래스의 비중을 차지하고 있는 곳으로 클래스를 예측하게 된다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결정 트리의 장점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스케일이나 평균을 원점에 맞추는 것과 같은 데이터 전처리가 거의 필요하지 않다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사이킷런은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 이진 트리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자식 노드의 수가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2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개 이하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만 만드는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CART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알고리즘을 사용한다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결정 트리는 위와 같이 매우 직관적이고 이해하기 쉽고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해석력이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 아주 좋다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 (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이러한 모델을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'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화이트 박스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'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라고 부른다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')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반대로 다음 시간에 할 랜덤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포레스트와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 신경망은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'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블랙 박스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'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인데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성능은 뛰어나지만 </a:t>
            </a:r>
            <a:r>
              <a:rPr lang="ko-KR" altLang="en-US" sz="1600" b="0" i="0" dirty="0" err="1">
                <a:solidFill>
                  <a:srgbClr val="212529"/>
                </a:solidFill>
                <a:effectLst/>
                <a:latin typeface="-apple-system"/>
              </a:rPr>
              <a:t>해석력이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 떨어집니다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그래서 상황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데이터 종류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모델 적용할 비즈니스 모델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환경 등등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을 고려해서 모델선택을 하여야 한다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34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462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CART </a:t>
            </a:r>
            <a:r>
              <a:rPr lang="ko-KR" altLang="en-US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 결정 기법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70BA39-5632-46E1-891C-AC24464F1ED9}"/>
              </a:ext>
            </a:extLst>
          </p:cNvPr>
          <p:cNvSpPr txBox="1"/>
          <p:nvPr/>
        </p:nvSpPr>
        <p:spPr>
          <a:xfrm>
            <a:off x="993517" y="5313704"/>
            <a:ext cx="10201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- CART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는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Classification And Regression Trees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의 약자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맑은 고딕"/>
              <a:cs typeface="+mn-cs"/>
            </a:endParaRPr>
          </a:p>
          <a:p>
            <a:pPr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-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이 기법의 창시자는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Breiman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Fiedman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Olshen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그리고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Stone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교수가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1984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맑은 고딕"/>
                <a:cs typeface="+mn-cs"/>
              </a:rPr>
              <a:t>년에 소개</a:t>
            </a:r>
          </a:p>
          <a:p>
            <a:pPr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맑은 고딕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07F808-5408-450A-BB3A-8EA7064B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495" y="2117490"/>
            <a:ext cx="6677995" cy="262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5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616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CART </a:t>
            </a:r>
            <a:r>
              <a:rPr lang="ko-KR" altLang="en-US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 결정 기법의 이해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023CC2-4EAC-4F03-B870-AE6BA3D05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53" y="1994883"/>
            <a:ext cx="2412018" cy="439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6A90C81-1CF1-4DED-9A9B-01B2043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84" y="2532985"/>
            <a:ext cx="346870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306C316-6D54-423E-A0CB-0B51C6A11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02" y="1255460"/>
            <a:ext cx="417195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85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3200" y="375920"/>
            <a:ext cx="5914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CART </a:t>
            </a:r>
            <a:r>
              <a:rPr lang="ko-KR" altLang="en-US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 결정 기법 이란</a:t>
            </a:r>
            <a:r>
              <a:rPr lang="en-US" altLang="ko-KR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A6A90C81-1CF1-4DED-9A9B-01B2043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05" y="1434775"/>
            <a:ext cx="5160741" cy="38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306C316-6D54-423E-A0CB-0B51C6A11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02" y="1255460"/>
            <a:ext cx="417195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39B470-B8D8-476A-9029-336973840E19}"/>
              </a:ext>
            </a:extLst>
          </p:cNvPr>
          <p:cNvSpPr txBox="1"/>
          <p:nvPr/>
        </p:nvSpPr>
        <p:spPr>
          <a:xfrm>
            <a:off x="1249339" y="5558750"/>
            <a:ext cx="6154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1" i="0" dirty="0">
                <a:effectLst/>
                <a:latin typeface="맑은 고딕" panose="020B0503020000020004" pitchFamily="50" charset="-127"/>
              </a:rPr>
              <a:t>X1</a:t>
            </a:r>
            <a:r>
              <a:rPr lang="ko-KR" altLang="en-US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 </a:t>
            </a:r>
            <a:r>
              <a:rPr lang="en-US" altLang="ko-KR" b="1" i="0" dirty="0">
                <a:effectLst/>
                <a:latin typeface="맑은 고딕" panose="020B0503020000020004" pitchFamily="50" charset="-127"/>
              </a:rPr>
              <a:t>X2 </a:t>
            </a:r>
            <a:r>
              <a:rPr lang="ko-KR" altLang="en-US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변수 중 어떤 변수의 중요도</a:t>
            </a:r>
            <a:r>
              <a:rPr lang="en-US" altLang="ko-KR" b="1" i="0" dirty="0">
                <a:effectLst/>
                <a:latin typeface="맑은 고딕" panose="020B0503020000020004" pitchFamily="50" charset="-127"/>
              </a:rPr>
              <a:t>(Importance)</a:t>
            </a:r>
            <a:r>
              <a:rPr lang="ko-KR" altLang="en-US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큰지 그리고 각 변수의 분류 값을 무엇으로 할지를 자동으로 찾아서 아래 의사결정 트리의 형태로 제공</a:t>
            </a:r>
            <a:r>
              <a:rPr lang="en-US" altLang="ko-KR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i="0" dirty="0">
              <a:effectLst/>
              <a:latin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616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CART </a:t>
            </a:r>
            <a:r>
              <a:rPr lang="ko-KR" altLang="en-US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 결정 트리의 이해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16C55F-0A1E-45AC-8C1D-D5C32255F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83" y="2783840"/>
            <a:ext cx="10120045" cy="341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CB4399-A4F1-4740-987C-83C8BAD6FAD8}"/>
              </a:ext>
            </a:extLst>
          </p:cNvPr>
          <p:cNvSpPr txBox="1"/>
          <p:nvPr/>
        </p:nvSpPr>
        <p:spPr>
          <a:xfrm>
            <a:off x="1285239" y="1912035"/>
            <a:ext cx="102125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먼저</a:t>
            </a:r>
            <a:r>
              <a:rPr lang="ko-KR" altLang="en-US" b="0" i="0" dirty="0">
                <a:effectLst/>
                <a:latin typeface="맑은 고딕" panose="020B0503020000020004" pitchFamily="50" charset="-127"/>
              </a:rPr>
              <a:t> </a:t>
            </a:r>
            <a:r>
              <a:rPr lang="en-US" altLang="ko-KR" b="0" i="0" dirty="0">
                <a:effectLst/>
                <a:latin typeface="맑은 고딕" panose="020B0503020000020004" pitchFamily="50" charset="-127"/>
              </a:rPr>
              <a:t>X1 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변수만을 대상으로 오름차순으로 정렬한 뒤에 종속변수 </a:t>
            </a:r>
            <a:r>
              <a:rPr lang="en-US" altLang="ko-KR" b="0" i="0" dirty="0">
                <a:effectLst/>
                <a:latin typeface="맑은 고딕" panose="020B0503020000020004" pitchFamily="50" charset="-127"/>
              </a:rPr>
              <a:t>Shape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대해 </a:t>
            </a:r>
            <a:r>
              <a:rPr lang="en-US" altLang="ko-KR" b="0" i="0" dirty="0">
                <a:effectLst/>
                <a:latin typeface="맑은 고딕" panose="020B0503020000020004" pitchFamily="50" charset="-127"/>
              </a:rPr>
              <a:t>Triangle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ko-KR" altLang="en-US" b="0" i="0" dirty="0">
                <a:effectLst/>
                <a:latin typeface="맑은 고딕" panose="020B0503020000020004" pitchFamily="50" charset="-127"/>
              </a:rPr>
              <a:t> </a:t>
            </a:r>
            <a:r>
              <a:rPr lang="en-US" altLang="ko-KR" b="0" i="0" dirty="0">
                <a:effectLst/>
                <a:latin typeface="맑은 고딕" panose="020B0503020000020004" pitchFamily="50" charset="-127"/>
              </a:rPr>
              <a:t>Circle 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그룹을 분리하기 가장 적당한 지점</a:t>
            </a:r>
            <a:r>
              <a:rPr lang="en-US" altLang="ko-KR" b="0" i="0" dirty="0">
                <a:effectLst/>
                <a:latin typeface="맑은 고딕" panose="020B0503020000020004" pitchFamily="50" charset="-127"/>
              </a:rPr>
              <a:t>(X1 &lt;= -1.08)</a:t>
            </a:r>
            <a:r>
              <a:rPr lang="ko-KR" altLang="en-US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선택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AA842B6-F202-4550-B6DB-0CE0A8AC19A7}"/>
              </a:ext>
            </a:extLst>
          </p:cNvPr>
          <p:cNvSpPr/>
          <p:nvPr/>
        </p:nvSpPr>
        <p:spPr>
          <a:xfrm>
            <a:off x="6136990" y="1380377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631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616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CART </a:t>
            </a:r>
            <a:r>
              <a:rPr lang="ko-KR" altLang="en-US" sz="3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 결정 트리의 이해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DCB4399-A4F1-4740-987C-83C8BAD6FAD8}"/>
              </a:ext>
            </a:extLst>
          </p:cNvPr>
          <p:cNvSpPr txBox="1"/>
          <p:nvPr/>
        </p:nvSpPr>
        <p:spPr>
          <a:xfrm>
            <a:off x="1361439" y="2013634"/>
            <a:ext cx="995468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6D6D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맑은 고딕" panose="020B0503020000020004" pitchFamily="50" charset="-127"/>
              </a:rPr>
              <a:t>X2</a:t>
            </a:r>
            <a:r>
              <a:rPr lang="ko-KR" altLang="en-US" b="0" i="0" dirty="0">
                <a:solidFill>
                  <a:srgbClr val="6D6D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 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맑은 고딕" panose="020B0503020000020004" pitchFamily="50" charset="-127"/>
              </a:rPr>
              <a:t>Improvement Value </a:t>
            </a:r>
            <a:r>
              <a:rPr lang="ko-KR" altLang="en-US" b="0" i="0" dirty="0">
                <a:solidFill>
                  <a:srgbClr val="6D6D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더 크기 때문에 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맑은 고딕" panose="020B0503020000020004" pitchFamily="50" charset="-127"/>
              </a:rPr>
              <a:t>X2 &lt;= -.49 </a:t>
            </a:r>
            <a:r>
              <a:rPr lang="ko-KR" altLang="en-US" b="0" i="0" dirty="0">
                <a:solidFill>
                  <a:srgbClr val="6D6D6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이하 혹은 이상의 두 가지 노드로 먼저 구분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AA842B6-F202-4550-B6DB-0CE0A8AC19A7}"/>
              </a:ext>
            </a:extLst>
          </p:cNvPr>
          <p:cNvSpPr/>
          <p:nvPr/>
        </p:nvSpPr>
        <p:spPr>
          <a:xfrm>
            <a:off x="5784980" y="1369645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48F8642-944D-46E3-9E23-526AB87FC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60" y="2825862"/>
            <a:ext cx="9336470" cy="387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61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1305</Words>
  <Application>Microsoft Office PowerPoint</Application>
  <PresentationFormat>와이드스크린</PresentationFormat>
  <Paragraphs>187</Paragraphs>
  <Slides>27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5" baseType="lpstr">
      <vt:lpstr>AppleSDGothicNeo</vt:lpstr>
      <vt:lpstr>-apple-system</vt:lpstr>
      <vt:lpstr>GowunDodum-Regular</vt:lpstr>
      <vt:lpstr>HY견고딕</vt:lpstr>
      <vt:lpstr>inherit</vt:lpstr>
      <vt:lpstr>Nanum Gothic</vt:lpstr>
      <vt:lpstr>Noto Sans KR</vt:lpstr>
      <vt:lpstr>se-nanumgothic</vt:lpstr>
      <vt:lpstr>serif_l</vt:lpstr>
      <vt:lpstr>STIX2Text-Italic</vt:lpstr>
      <vt:lpstr>YouTube Sans</vt:lpstr>
      <vt:lpstr>나눔고딕 ExtraBold</vt:lpstr>
      <vt:lpstr>나눔바른고딕</vt:lpstr>
      <vt:lpstr>나눔바른고딕 Light</vt:lpstr>
      <vt:lpstr>돋움</vt:lpstr>
      <vt:lpstr>맑은 고딕</vt:lpstr>
      <vt:lpstr>Arial</vt:lpstr>
      <vt:lpstr>Office 테마</vt:lpstr>
      <vt:lpstr>   너를 위한 결정트리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USER</cp:lastModifiedBy>
  <cp:revision>311</cp:revision>
  <dcterms:created xsi:type="dcterms:W3CDTF">2017-06-16T14:09:50Z</dcterms:created>
  <dcterms:modified xsi:type="dcterms:W3CDTF">2023-09-20T06:18:24Z</dcterms:modified>
</cp:coreProperties>
</file>