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61" r:id="rId3"/>
    <p:sldId id="357" r:id="rId4"/>
    <p:sldId id="263" r:id="rId5"/>
    <p:sldId id="345" r:id="rId6"/>
    <p:sldId id="264" r:id="rId7"/>
    <p:sldId id="346" r:id="rId8"/>
    <p:sldId id="334" r:id="rId9"/>
    <p:sldId id="288" r:id="rId10"/>
    <p:sldId id="347" r:id="rId11"/>
    <p:sldId id="348" r:id="rId12"/>
    <p:sldId id="349" r:id="rId13"/>
    <p:sldId id="350" r:id="rId14"/>
    <p:sldId id="351" r:id="rId15"/>
    <p:sldId id="343" r:id="rId16"/>
    <p:sldId id="352" r:id="rId17"/>
    <p:sldId id="279" r:id="rId18"/>
    <p:sldId id="342" r:id="rId19"/>
    <p:sldId id="335" r:id="rId20"/>
    <p:sldId id="336" r:id="rId21"/>
    <p:sldId id="353" r:id="rId22"/>
    <p:sldId id="354" r:id="rId23"/>
    <p:sldId id="355" r:id="rId24"/>
    <p:sldId id="356" r:id="rId25"/>
    <p:sldId id="367" r:id="rId26"/>
    <p:sldId id="368" r:id="rId27"/>
    <p:sldId id="369" r:id="rId28"/>
    <p:sldId id="371" r:id="rId29"/>
    <p:sldId id="372" r:id="rId30"/>
    <p:sldId id="374" r:id="rId31"/>
    <p:sldId id="375" r:id="rId32"/>
    <p:sldId id="370" r:id="rId33"/>
    <p:sldId id="376" r:id="rId34"/>
    <p:sldId id="358" r:id="rId35"/>
    <p:sldId id="360" r:id="rId36"/>
    <p:sldId id="365" r:id="rId37"/>
    <p:sldId id="366" r:id="rId38"/>
    <p:sldId id="377" r:id="rId39"/>
    <p:sldId id="361" r:id="rId40"/>
    <p:sldId id="362" r:id="rId41"/>
    <p:sldId id="363" r:id="rId42"/>
    <p:sldId id="364" r:id="rId43"/>
    <p:sldId id="359" r:id="rId44"/>
    <p:sldId id="378" r:id="rId45"/>
    <p:sldId id="379" r:id="rId46"/>
    <p:sldId id="380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9D4"/>
    <a:srgbClr val="FECCB3"/>
    <a:srgbClr val="EBE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820" autoAdjust="0"/>
  </p:normalViewPr>
  <p:slideViewPr>
    <p:cSldViewPr snapToGrid="0">
      <p:cViewPr varScale="1">
        <p:scale>
          <a:sx n="72" d="100"/>
          <a:sy n="72" d="100"/>
        </p:scale>
        <p:origin x="54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C5A5-FB7C-4404-8A54-1ABAD078A83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DFDED-2E9F-41DA-A9FA-780DFF419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선형회귀 예제 </a:t>
            </a:r>
            <a:r>
              <a:rPr lang="en-US" altLang="ko-KR" dirty="0"/>
              <a:t>: http://clipsoft.co.kr/wp/blog/%EC%9D%B8%EA%B3%B5%EC%A7%80%EB%8A%A5%EC%9D%98-%EC%8B%9C%EC%9E%91-%EC%84%A0%ED%98%95%ED%9A%8C%EA%B7%80%EB%B6%84%EC%84%9D/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106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https://m.blog.naver.com/PostView.naver?isHttpsRedirect=true&amp;blogId=bigdata-pro&amp;logNo=221803270780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596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https://brunch.co.kr/@yudong/88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563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https://studiomeal.com/archives/197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270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https://doooob.tistory.com/196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226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https://doooob.tistory.com/196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86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https://doooob.tistory.com/196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740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https://doooob.tistory.com/196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20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https://doooob.tistory.com/196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072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https://doooob.tistory.com/196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378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https://m.blog.naver.com/algosn/221288016739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036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&lt;!doctype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&lt;meta charset="utf-8"&gt;</a:t>
            </a:r>
          </a:p>
          <a:p>
            <a:r>
              <a:rPr lang="en-US" altLang="ko-KR" dirty="0"/>
              <a:t>&lt;title&gt;Media Queries&lt;/title&gt;</a:t>
            </a:r>
          </a:p>
          <a:p>
            <a:r>
              <a:rPr lang="en-US" altLang="ko-KR" dirty="0"/>
              <a:t>&lt;meta name="viewport" content="width=device-width, initial-scale=1"&gt;</a:t>
            </a:r>
          </a:p>
          <a:p>
            <a:r>
              <a:rPr lang="en-US" altLang="ko-KR" dirty="0"/>
              <a:t>&lt;style&gt;</a:t>
            </a:r>
          </a:p>
          <a:p>
            <a:r>
              <a:rPr lang="en-US" altLang="ko-KR" dirty="0"/>
              <a:t>	body {</a:t>
            </a:r>
          </a:p>
          <a:p>
            <a:r>
              <a:rPr lang="en-US" altLang="ko-KR" dirty="0"/>
              <a:t>		background: </a:t>
            </a:r>
            <a:r>
              <a:rPr lang="en-US" altLang="ko-KR" dirty="0" err="1"/>
              <a:t>url</a:t>
            </a:r>
            <a:r>
              <a:rPr lang="en-US" altLang="ko-KR" dirty="0"/>
              <a:t>(images/bg0.jpg) no-repeat fixed;</a:t>
            </a:r>
          </a:p>
          <a:p>
            <a:r>
              <a:rPr lang="en-US" altLang="ko-KR" dirty="0"/>
              <a:t>		background-size: cover;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@media screen and (max-width:1024px) {</a:t>
            </a:r>
          </a:p>
          <a:p>
            <a:r>
              <a:rPr lang="en-US" altLang="ko-KR" dirty="0"/>
              <a:t>		body {</a:t>
            </a:r>
          </a:p>
          <a:p>
            <a:r>
              <a:rPr lang="en-US" altLang="ko-KR" dirty="0"/>
              <a:t>			background: </a:t>
            </a:r>
            <a:r>
              <a:rPr lang="en-US" altLang="ko-KR" dirty="0" err="1"/>
              <a:t>url</a:t>
            </a:r>
            <a:r>
              <a:rPr lang="en-US" altLang="ko-KR" dirty="0"/>
              <a:t>(images/bg1.jpg) no-repeat fixed;</a:t>
            </a:r>
          </a:p>
          <a:p>
            <a:r>
              <a:rPr lang="en-US" altLang="ko-KR" dirty="0"/>
              <a:t>			background-size: cover;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@media screen and (max-width:768px) {</a:t>
            </a:r>
          </a:p>
          <a:p>
            <a:r>
              <a:rPr lang="en-US" altLang="ko-KR" dirty="0"/>
              <a:t>		body {</a:t>
            </a:r>
          </a:p>
          <a:p>
            <a:r>
              <a:rPr lang="en-US" altLang="ko-KR" dirty="0"/>
              <a:t>			background: </a:t>
            </a:r>
            <a:r>
              <a:rPr lang="en-US" altLang="ko-KR" dirty="0" err="1"/>
              <a:t>url</a:t>
            </a:r>
            <a:r>
              <a:rPr lang="en-US" altLang="ko-KR" dirty="0"/>
              <a:t>(images/bg2.jpg) no-repeat fixed;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background-size:cover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@media screen and (max-width:320px) {</a:t>
            </a:r>
          </a:p>
          <a:p>
            <a:r>
              <a:rPr lang="en-US" altLang="ko-KR" dirty="0"/>
              <a:t>		body {</a:t>
            </a:r>
          </a:p>
          <a:p>
            <a:r>
              <a:rPr lang="en-US" altLang="ko-KR" dirty="0"/>
              <a:t>			background: </a:t>
            </a:r>
            <a:r>
              <a:rPr lang="en-US" altLang="ko-KR" dirty="0" err="1"/>
              <a:t>url</a:t>
            </a:r>
            <a:r>
              <a:rPr lang="en-US" altLang="ko-KR" dirty="0"/>
              <a:t>(images/bg3.jpg) no-repeat fixed;</a:t>
            </a:r>
          </a:p>
          <a:p>
            <a:r>
              <a:rPr lang="en-US" altLang="ko-KR" dirty="0"/>
              <a:t>			background-size: cover;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&lt;/style&gt;</a:t>
            </a:r>
          </a:p>
          <a:p>
            <a:r>
              <a:rPr lang="en-US" altLang="ko-KR" dirty="0"/>
              <a:t>&lt;/head&gt;</a:t>
            </a:r>
          </a:p>
          <a:p>
            <a:endParaRPr lang="en-US" altLang="ko-KR" dirty="0"/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		</a:t>
            </a:r>
          </a:p>
          <a:p>
            <a:endParaRPr lang="en-US" altLang="ko-KR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60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https://m.blog.naver.com/algosn/221288016739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1129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https://m.blog.naver.com/algosn/221288016739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921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https://m.blog.naver.com/algosn/221288016739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229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https://math100.tistory.com/17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4301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2512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https://m.blog.naver.com/algosn/221305765476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2938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https://m.blog.naver.com/PostView.naver?isHttpsRedirect=true&amp;blogId=jinp7&amp;logNo=220974007843</a:t>
            </a:r>
          </a:p>
          <a:p>
            <a:endParaRPr lang="en-US" altLang="ko-KR" dirty="0"/>
          </a:p>
          <a:p>
            <a:r>
              <a:rPr lang="en-US" altLang="ko-KR" dirty="0"/>
              <a:t>https://m.blog.naver.com/mykepzzang/221568285099 </a:t>
            </a:r>
            <a:r>
              <a:rPr lang="ko-KR" altLang="en-US" dirty="0"/>
              <a:t>우도 함수의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9243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https://m.blog.naver.com/mykepzzang/221568285099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7342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https://m.blog.naver.com/mykepzzang/221568285099</a:t>
            </a:r>
          </a:p>
          <a:p>
            <a:r>
              <a:rPr lang="en-US" altLang="ko-KR" dirty="0"/>
              <a:t>https://eehoeskrap.tistory.com/442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2713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https://m.blog.naver.com/mykepzzang/221568285099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442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https://88-it.tistory.com/195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7921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https://goldenrabbit.co.kr/2022/04/11/%EB%8D%B0%EC%9D%B4%ED%84%B0-%EB%B6%84%EC%84%9D%EA%B0%80%EC%9D%98-%EC%88%AB%EC%9E%90%EC%9C%A0%EA%B0%90-3%ED%99%94-%EB%AA%A8%EC%88%98%EC%99%80-%ED%91%9C%EB%B3%B8-%EB%AA%A8%EC%88%98%EA%B0%80/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7912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https://goldenrabbit.co.kr/2022/04/11/%EB%8D%B0%EC%9D%B4%ED%84%B0-%EB%B6%84%EC%84%9D%EA%B0%80%EC%9D%98-%EC%88%AB%EC%9E%90%EC%9C%A0%EA%B0%90-3%ED%99%94-%EB%AA%A8%EC%88%98%EC%99%80-%ED%91%9C%EB%B3%B8-%EB%AA%A8%EC%88%98%EA%B0%80/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7297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https://goldenrabbit.co.kr/2022/04/11/%EB%8D%B0%EC%9D%B4%ED%84%B0-%EB%B6%84%EC%84%9D%EA%B0%80%EC%9D%98-%EC%88%AB%EC%9E%90%EC%9C%A0%EA%B0%90-3%ED%99%94-%EB%AA%A8%EC%88%98%EC%99%80-%ED%91%9C%EB%B3%B8-%EB%AA%A8%EC%88%98%EA%B0%80/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2310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https://goldenrabbit.co.kr/2022/04/11/%EB%8D%B0%EC%9D%B4%ED%84%B0-%EB%B6%84%EC%84%9D%EA%B0%80%EC%9D%98-%EC%88%AB%EC%9E%90%EC%9C%A0%EA%B0%90-3%ED%99%94-%EB%AA%A8%EC%88%98%EC%99%80-%ED%91%9C%EB%B3%B8-%EB%AA%A8%EC%88%98%EA%B0%80/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8253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https://m.blog.naver.com/algosn/221305765476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4709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https://m.blog.naver.com/algosn/221305765476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3921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https://compmath.korea.ac.kr/deeplearning/BackPropagation.html#id10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496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https://88-it.tistory.com/195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930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https://88-it.tistory.com/195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241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https://88-it.tistory.com/195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287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https://88-it.tistory.com/195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901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https://blog.naver.com/PostView.naver?blogId=mario002&amp;logNo=222573299094&amp;parentCategoryNo=&amp;categoryNo=&amp;viewDate=&amp;isShowPopularPosts=false&amp;from=postView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080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https://blogik.netlify.app/BoostCamp/U_stage/05_gradient_descent/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511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/>
          </p:nvPr>
        </p:nvSpPr>
        <p:spPr>
          <a:xfrm>
            <a:off x="838200" y="2041525"/>
            <a:ext cx="105156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830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500325" y="302895"/>
            <a:ext cx="10515600" cy="7194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797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9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jpe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jpe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7" name="직선 연결선 66"/>
          <p:cNvCxnSpPr/>
          <p:nvPr/>
        </p:nvCxnSpPr>
        <p:spPr>
          <a:xfrm>
            <a:off x="1282007" y="3297382"/>
            <a:ext cx="530352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제목 1"/>
          <p:cNvSpPr>
            <a:spLocks noGrp="1"/>
          </p:cNvSpPr>
          <p:nvPr>
            <p:ph type="title"/>
          </p:nvPr>
        </p:nvSpPr>
        <p:spPr>
          <a:xfrm>
            <a:off x="499620" y="2268214"/>
            <a:ext cx="6525379" cy="744862"/>
          </a:xfrm>
        </p:spPr>
        <p:txBody>
          <a:bodyPr/>
          <a:lstStyle/>
          <a:p>
            <a:pPr algn="ctr"/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딥러닝 위한 수학공식</a:t>
            </a:r>
            <a:b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1" name="텍스트 개체 틀 70"/>
          <p:cNvSpPr>
            <a:spLocks noGrp="1"/>
          </p:cNvSpPr>
          <p:nvPr>
            <p:ph type="body" sz="quarter" idx="10"/>
          </p:nvPr>
        </p:nvSpPr>
        <p:spPr>
          <a:xfrm>
            <a:off x="1155007" y="3581689"/>
            <a:ext cx="5430520" cy="462914"/>
          </a:xfrm>
        </p:spPr>
        <p:txBody>
          <a:bodyPr/>
          <a:lstStyle/>
          <a:p>
            <a:pPr algn="ctr"/>
            <a:r>
              <a:rPr lang="ko-KR" altLang="en-US" sz="1800" dirty="0">
                <a:latin typeface="+mn-ea"/>
              </a:rPr>
              <a:t>강사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 err="1">
                <a:latin typeface="+mn-ea"/>
              </a:rPr>
              <a:t>쿵스보이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얼짱 뮤지션</a:t>
            </a:r>
            <a:r>
              <a:rPr lang="en-US" altLang="ko-KR" sz="1800" dirty="0">
                <a:latin typeface="+mn-ea"/>
              </a:rPr>
              <a:t>)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420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4201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오차를 구하는 방식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39" y="2846972"/>
            <a:ext cx="10761693" cy="366558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59" y="2714892"/>
            <a:ext cx="10761693" cy="366558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34553" y="1798875"/>
            <a:ext cx="10009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 dirty="0">
                <a:solidFill>
                  <a:srgbClr val="555555"/>
                </a:solidFill>
                <a:effectLst/>
                <a:latin typeface="AppleSDGothicNeo"/>
              </a:rPr>
              <a:t>(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AppleSDGothicNeo"/>
              </a:rPr>
              <a:t>예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AppleSDGothicNeo"/>
              </a:rPr>
              <a:t>: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AppleSDGothicNeo"/>
              </a:rPr>
              <a:t>공부한 시간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AppleSDGothicNeo"/>
              </a:rPr>
              <a:t>2 /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AppleSDGothicNeo"/>
              </a:rPr>
              <a:t>성적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AppleSDGothicNeo"/>
              </a:rPr>
              <a:t>81 /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AppleSDGothicNeo"/>
              </a:rPr>
              <a:t>현재 식에 대입해서 나온 </a:t>
            </a:r>
            <a:r>
              <a:rPr lang="ko-KR" altLang="en-US" sz="2400" b="0" i="0" dirty="0" err="1">
                <a:solidFill>
                  <a:srgbClr val="555555"/>
                </a:solidFill>
                <a:effectLst/>
                <a:latin typeface="AppleSDGothicNeo"/>
              </a:rPr>
              <a:t>예측값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AppleSDGothicNeo"/>
              </a:rPr>
              <a:t>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AppleSDGothicNeo"/>
              </a:rPr>
              <a:t>85 /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AppleSDGothicNeo"/>
              </a:rPr>
              <a:t>오차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AppleSDGothicNeo"/>
              </a:rPr>
              <a:t>3) </a:t>
            </a:r>
            <a:endParaRPr lang="ko-KR" altLang="en-US" sz="2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25A8755-FEF8-46EE-9FB3-1F860A722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39" y="3195136"/>
            <a:ext cx="45434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834BB6-DC51-4464-8CB8-F6BD6988043B}"/>
              </a:ext>
            </a:extLst>
          </p:cNvPr>
          <p:cNvSpPr txBox="1"/>
          <p:nvPr/>
        </p:nvSpPr>
        <p:spPr>
          <a:xfrm>
            <a:off x="6229205" y="3008363"/>
            <a:ext cx="49074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이렇게 차를 이용하여 모든 값을 더할 경우 음수와 양수가 섞여서 합이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AppleSDGothicNeo"/>
              </a:rPr>
              <a:t>0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이 될 수 있기 때문에 오차 값의 제곱을 해서 더해야 정확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한 오차 정도를 알 수 있음</a:t>
            </a:r>
            <a:endParaRPr lang="ko-KR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5579327-5A81-4A2B-9A66-805DE1D76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17" y="4646295"/>
            <a:ext cx="42291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197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오차의 합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39" y="2846972"/>
            <a:ext cx="10761693" cy="366558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59" y="2714892"/>
            <a:ext cx="10761693" cy="366558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25A8755-FEF8-46EE-9FB3-1F860A722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39" y="3195136"/>
            <a:ext cx="45434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834BB6-DC51-4464-8CB8-F6BD6988043B}"/>
              </a:ext>
            </a:extLst>
          </p:cNvPr>
          <p:cNvSpPr txBox="1"/>
          <p:nvPr/>
        </p:nvSpPr>
        <p:spPr>
          <a:xfrm>
            <a:off x="6229205" y="3305655"/>
            <a:ext cx="49074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"/>
              </a:rPr>
              <a:t>예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"/>
              </a:rPr>
              <a:t>공부한 시간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2 /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"/>
              </a:rPr>
              <a:t>성적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81 /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"/>
              </a:rPr>
              <a:t>현재 식에 대입해서 나온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"/>
              </a:rPr>
              <a:t>예측값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85 /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"/>
              </a:rPr>
              <a:t>오차 제곱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9) (9+2+1+5=17)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F6349B-00FD-4E25-BB6A-BAAE030DFC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0675" y="1547044"/>
            <a:ext cx="4505325" cy="990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D1C903-410A-486E-AA42-EC9D1184FDDE}"/>
              </a:ext>
            </a:extLst>
          </p:cNvPr>
          <p:cNvSpPr txBox="1"/>
          <p:nvPr/>
        </p:nvSpPr>
        <p:spPr>
          <a:xfrm>
            <a:off x="6229204" y="4547686"/>
            <a:ext cx="51144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;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에 구한 값을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으로 나누면 오차 합의 평균을 구할 수 있는데 이가 평균 제곱 오차입니다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예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: 17/4=4.2)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852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평균 제곱근 오차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39" y="2846972"/>
            <a:ext cx="10761693" cy="366558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59" y="2714892"/>
            <a:ext cx="10761693" cy="366558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25A8755-FEF8-46EE-9FB3-1F860A722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39" y="3195136"/>
            <a:ext cx="45434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D1C903-410A-486E-AA42-EC9D1184FDDE}"/>
              </a:ext>
            </a:extLst>
          </p:cNvPr>
          <p:cNvSpPr txBox="1"/>
          <p:nvPr/>
        </p:nvSpPr>
        <p:spPr>
          <a:xfrm>
            <a:off x="6162139" y="3746408"/>
            <a:ext cx="51144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평균 제곱 오차가 너무 커서 쓰기가 불편한 때가 있는데 이를 방지하기 위해 제곱한 숫자에 다시 제곱근을 씌워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줍니다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이를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평균 제곱근 오차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라고 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 (4.2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에 제곱근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2)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68073F-47E3-4EB6-92E8-3D792219CDA9}"/>
              </a:ext>
            </a:extLst>
          </p:cNvPr>
          <p:cNvSpPr txBox="1"/>
          <p:nvPr/>
        </p:nvSpPr>
        <p:spPr>
          <a:xfrm>
            <a:off x="1407541" y="1798875"/>
            <a:ext cx="10009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555555"/>
                </a:solidFill>
                <a:latin typeface="AppleSDGothicNeo"/>
              </a:rPr>
              <a:t>평균 제곱근 오차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0794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286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선형 </a:t>
            </a:r>
            <a:r>
              <a:rPr lang="ko-KR" altLang="en-US" sz="3600" b="1" dirty="0" err="1">
                <a:solidFill>
                  <a:schemeClr val="bg1"/>
                </a:solidFill>
              </a:rPr>
              <a:t>회귀란</a:t>
            </a:r>
            <a:r>
              <a:rPr lang="en-US" altLang="ko-KR" sz="3600" b="1" dirty="0">
                <a:solidFill>
                  <a:schemeClr val="bg1"/>
                </a:solidFill>
              </a:rPr>
              <a:t>?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39" y="2846972"/>
            <a:ext cx="10761693" cy="366558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59" y="2714892"/>
            <a:ext cx="10761693" cy="366558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25A8755-FEF8-46EE-9FB3-1F860A722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799" y="3195136"/>
            <a:ext cx="45434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D1C903-410A-486E-AA42-EC9D1184FDDE}"/>
              </a:ext>
            </a:extLst>
          </p:cNvPr>
          <p:cNvSpPr txBox="1"/>
          <p:nvPr/>
        </p:nvSpPr>
        <p:spPr>
          <a:xfrm>
            <a:off x="8214489" y="4091568"/>
            <a:ext cx="3129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68073F-47E3-4EB6-92E8-3D792219CDA9}"/>
              </a:ext>
            </a:extLst>
          </p:cNvPr>
          <p:cNvSpPr txBox="1"/>
          <p:nvPr/>
        </p:nvSpPr>
        <p:spPr>
          <a:xfrm>
            <a:off x="1407541" y="1622639"/>
            <a:ext cx="10009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i="0" dirty="0">
                <a:solidFill>
                  <a:srgbClr val="555555"/>
                </a:solidFill>
                <a:effectLst/>
                <a:latin typeface="AppleSDGothicNeo"/>
              </a:rPr>
              <a:t>임의의 직선을 그어 이에 대한 평균 제곱근 오차를 구하고</a:t>
            </a:r>
            <a:r>
              <a:rPr lang="en-US" altLang="ko-KR" sz="2400" b="1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2400" b="1" i="0" dirty="0">
                <a:solidFill>
                  <a:srgbClr val="555555"/>
                </a:solidFill>
                <a:effectLst/>
                <a:latin typeface="AppleSDGothicNeo"/>
              </a:rPr>
              <a:t>이 값을 가장 작게 만들어주는 </a:t>
            </a:r>
            <a:r>
              <a:rPr lang="en-US" altLang="ko-KR" sz="2400" b="1" i="0" dirty="0">
                <a:solidFill>
                  <a:srgbClr val="555555"/>
                </a:solidFill>
                <a:effectLst/>
                <a:latin typeface="AppleSDGothicNeo"/>
              </a:rPr>
              <a:t>a</a:t>
            </a:r>
            <a:r>
              <a:rPr lang="ko-KR" altLang="en-US" sz="2400" b="1" i="0" dirty="0">
                <a:solidFill>
                  <a:srgbClr val="555555"/>
                </a:solidFill>
                <a:effectLst/>
                <a:latin typeface="AppleSDGothicNeo"/>
              </a:rPr>
              <a:t>와 </a:t>
            </a:r>
            <a:r>
              <a:rPr lang="en-US" altLang="ko-KR" sz="2400" b="1" i="0" dirty="0">
                <a:solidFill>
                  <a:srgbClr val="555555"/>
                </a:solidFill>
                <a:effectLst/>
                <a:latin typeface="AppleSDGothicNeo"/>
              </a:rPr>
              <a:t>b </a:t>
            </a:r>
            <a:r>
              <a:rPr lang="ko-KR" altLang="en-US" sz="2400" b="1" i="0" dirty="0">
                <a:solidFill>
                  <a:srgbClr val="555555"/>
                </a:solidFill>
                <a:effectLst/>
                <a:latin typeface="AppleSDGothicNeo"/>
              </a:rPr>
              <a:t>값을 찾아가는 작업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2023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1477" y="166226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528763" y="3625272"/>
            <a:ext cx="593120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8763" y="2805411"/>
            <a:ext cx="5931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3. </a:t>
            </a:r>
            <a:r>
              <a:rPr lang="ko-KR" altLang="en-US" sz="3200" b="1" dirty="0"/>
              <a:t>경사 </a:t>
            </a:r>
            <a:r>
              <a:rPr lang="ko-KR" altLang="en-US" sz="3200" b="1" dirty="0" err="1"/>
              <a:t>하강법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78241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오차 그래프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34554" y="1798875"/>
            <a:ext cx="2049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오차 그래프</a:t>
            </a:r>
            <a:endParaRPr lang="ko-KR" altLang="en-US" sz="2400" dirty="0"/>
          </a:p>
        </p:txBody>
      </p:sp>
      <p:sp>
        <p:nvSpPr>
          <p:cNvPr id="6" name="모서리가 둥근 직사각형 15">
            <a:extLst>
              <a:ext uri="{FF2B5EF4-FFF2-40B4-BE49-F238E27FC236}">
                <a16:creationId xmlns:a16="http://schemas.microsoft.com/office/drawing/2014/main" id="{28D1E478-BD50-FCBE-7FD0-B43817E2E02A}"/>
              </a:ext>
            </a:extLst>
          </p:cNvPr>
          <p:cNvSpPr/>
          <p:nvPr/>
        </p:nvSpPr>
        <p:spPr>
          <a:xfrm>
            <a:off x="5728840" y="2848291"/>
            <a:ext cx="6007532" cy="1000133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16">
            <a:extLst>
              <a:ext uri="{FF2B5EF4-FFF2-40B4-BE49-F238E27FC236}">
                <a16:creationId xmlns:a16="http://schemas.microsoft.com/office/drawing/2014/main" id="{0F544088-7E74-5BCA-763F-0FEC7197ACBD}"/>
              </a:ext>
            </a:extLst>
          </p:cNvPr>
          <p:cNvSpPr/>
          <p:nvPr/>
        </p:nvSpPr>
        <p:spPr>
          <a:xfrm>
            <a:off x="5545960" y="2716211"/>
            <a:ext cx="6007532" cy="1000133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en-US" altLang="ko-KR" sz="2400" b="0" i="0" dirty="0">
                <a:solidFill>
                  <a:srgbClr val="8A837E"/>
                </a:solidFill>
                <a:effectLst/>
                <a:latin typeface="se-nanumgothic"/>
              </a:rPr>
              <a:t>- </a:t>
            </a:r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오차가 가장 작은 지점은 </a:t>
            </a:r>
            <a:r>
              <a:rPr lang="en-US" altLang="ko-KR" sz="2400" b="0" i="0" dirty="0">
                <a:solidFill>
                  <a:srgbClr val="8A837E"/>
                </a:solidFill>
                <a:effectLst/>
                <a:latin typeface="se-nanumgothic"/>
              </a:rPr>
              <a:t>a = m </a:t>
            </a:r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일 때</a:t>
            </a:r>
            <a:endParaRPr lang="en-US" altLang="ko-KR" sz="2400" b="0" i="0" dirty="0">
              <a:solidFill>
                <a:srgbClr val="8A837E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sz="2400" dirty="0">
                <a:solidFill>
                  <a:srgbClr val="8A837E"/>
                </a:solidFill>
                <a:latin typeface="se-nanumgothic"/>
              </a:rPr>
              <a:t>- </a:t>
            </a:r>
            <a:r>
              <a:rPr lang="ko-KR" altLang="en-US" sz="2400" dirty="0">
                <a:solidFill>
                  <a:srgbClr val="8A837E"/>
                </a:solidFill>
                <a:latin typeface="se-nanumgothic"/>
              </a:rPr>
              <a:t>기울기가 </a:t>
            </a:r>
            <a:r>
              <a:rPr lang="en-US" altLang="ko-KR" sz="2400" dirty="0">
                <a:solidFill>
                  <a:srgbClr val="8A837E"/>
                </a:solidFill>
                <a:latin typeface="se-nanumgothic"/>
              </a:rPr>
              <a:t>0 </a:t>
            </a:r>
            <a:r>
              <a:rPr lang="ko-KR" altLang="en-US" sz="2400" dirty="0" err="1">
                <a:solidFill>
                  <a:srgbClr val="8A837E"/>
                </a:solidFill>
                <a:latin typeface="se-nanumgothic"/>
              </a:rPr>
              <a:t>일때가</a:t>
            </a:r>
            <a:r>
              <a:rPr lang="ko-KR" altLang="en-US" sz="2400" dirty="0">
                <a:solidFill>
                  <a:srgbClr val="8A837E"/>
                </a:solidFill>
                <a:latin typeface="se-nanumgothic"/>
              </a:rPr>
              <a:t> 오차가 최소 지점임</a:t>
            </a:r>
            <a:endParaRPr lang="ko-KR" altLang="en-US" sz="24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88543C9-8B36-7FCB-917A-085655C7A973}"/>
              </a:ext>
            </a:extLst>
          </p:cNvPr>
          <p:cNvSpPr/>
          <p:nvPr/>
        </p:nvSpPr>
        <p:spPr>
          <a:xfrm>
            <a:off x="5421930" y="185643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13FCB0-5DBA-E461-57B6-B958E8B90E22}"/>
              </a:ext>
            </a:extLst>
          </p:cNvPr>
          <p:cNvSpPr txBox="1"/>
          <p:nvPr/>
        </p:nvSpPr>
        <p:spPr>
          <a:xfrm>
            <a:off x="5908124" y="1854815"/>
            <a:ext cx="4829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 오차가 가장 작아 지는 지점</a:t>
            </a:r>
            <a:endParaRPr lang="ko-KR" altLang="en-US" sz="24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AD643CA-B0DD-43E0-8A7A-B20A5C01A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33" y="2429689"/>
            <a:ext cx="4328076" cy="425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5">
            <a:extLst>
              <a:ext uri="{FF2B5EF4-FFF2-40B4-BE49-F238E27FC236}">
                <a16:creationId xmlns:a16="http://schemas.microsoft.com/office/drawing/2014/main" id="{D185F3C3-119D-4191-B5ED-09BCB343A7C2}"/>
              </a:ext>
            </a:extLst>
          </p:cNvPr>
          <p:cNvSpPr/>
          <p:nvPr/>
        </p:nvSpPr>
        <p:spPr>
          <a:xfrm>
            <a:off x="5323226" y="4348490"/>
            <a:ext cx="6894174" cy="204784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16">
            <a:extLst>
              <a:ext uri="{FF2B5EF4-FFF2-40B4-BE49-F238E27FC236}">
                <a16:creationId xmlns:a16="http://schemas.microsoft.com/office/drawing/2014/main" id="{2303BA28-B8F0-4270-AAD1-1012F0B15EF7}"/>
              </a:ext>
            </a:extLst>
          </p:cNvPr>
          <p:cNvSpPr/>
          <p:nvPr/>
        </p:nvSpPr>
        <p:spPr>
          <a:xfrm>
            <a:off x="5140346" y="4216410"/>
            <a:ext cx="6894174" cy="204784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이렇게 오차를 비교해가며 작은 방향으로 이동시키는 방법을 미분 기울기를 이용하는 </a:t>
            </a:r>
            <a:r>
              <a:rPr lang="ko-KR" altLang="en-US" sz="2400" b="1" i="0" dirty="0">
                <a:solidFill>
                  <a:srgbClr val="004E82"/>
                </a:solidFill>
                <a:effectLst/>
                <a:latin typeface="inherit"/>
              </a:rPr>
              <a:t>경사 </a:t>
            </a:r>
            <a:r>
              <a:rPr lang="ko-KR" altLang="en-US" sz="2400" b="1" i="0" dirty="0" err="1">
                <a:solidFill>
                  <a:srgbClr val="004E82"/>
                </a:solidFill>
                <a:effectLst/>
                <a:latin typeface="inherit"/>
              </a:rPr>
              <a:t>하강법</a:t>
            </a:r>
            <a:r>
              <a:rPr lang="en-US" altLang="ko-KR" sz="2400" b="1" i="0" dirty="0">
                <a:solidFill>
                  <a:srgbClr val="004E82"/>
                </a:solidFill>
                <a:effectLst/>
                <a:latin typeface="inherit"/>
              </a:rPr>
              <a:t>(Gradient Descent)</a:t>
            </a:r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이라고 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0723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286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</a:rPr>
              <a:t>학습률</a:t>
            </a:r>
            <a:r>
              <a:rPr lang="ko-KR" altLang="en-US" sz="3600" b="1" dirty="0">
                <a:solidFill>
                  <a:schemeClr val="bg1"/>
                </a:solidFill>
              </a:rPr>
              <a:t> 이란</a:t>
            </a:r>
            <a:r>
              <a:rPr lang="en-US" altLang="ko-KR" sz="3600" b="1" dirty="0">
                <a:solidFill>
                  <a:schemeClr val="bg1"/>
                </a:solidFill>
              </a:rPr>
              <a:t>?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34554" y="1798875"/>
            <a:ext cx="2049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오차 그래프</a:t>
            </a:r>
            <a:endParaRPr lang="ko-KR" altLang="en-US" sz="2400" dirty="0"/>
          </a:p>
        </p:txBody>
      </p:sp>
      <p:sp>
        <p:nvSpPr>
          <p:cNvPr id="6" name="모서리가 둥근 직사각형 15">
            <a:extLst>
              <a:ext uri="{FF2B5EF4-FFF2-40B4-BE49-F238E27FC236}">
                <a16:creationId xmlns:a16="http://schemas.microsoft.com/office/drawing/2014/main" id="{28D1E478-BD50-FCBE-7FD0-B43817E2E02A}"/>
              </a:ext>
            </a:extLst>
          </p:cNvPr>
          <p:cNvSpPr/>
          <p:nvPr/>
        </p:nvSpPr>
        <p:spPr>
          <a:xfrm>
            <a:off x="5604810" y="2934034"/>
            <a:ext cx="6007532" cy="1000133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16">
            <a:extLst>
              <a:ext uri="{FF2B5EF4-FFF2-40B4-BE49-F238E27FC236}">
                <a16:creationId xmlns:a16="http://schemas.microsoft.com/office/drawing/2014/main" id="{0F544088-7E74-5BCA-763F-0FEC7197ACBD}"/>
              </a:ext>
            </a:extLst>
          </p:cNvPr>
          <p:cNvSpPr/>
          <p:nvPr/>
        </p:nvSpPr>
        <p:spPr>
          <a:xfrm>
            <a:off x="5421930" y="2801954"/>
            <a:ext cx="6007532" cy="1000133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en-US" altLang="ko-KR" sz="2400" b="0" i="0" dirty="0">
                <a:solidFill>
                  <a:srgbClr val="8A837E"/>
                </a:solidFill>
                <a:effectLst/>
                <a:latin typeface="se-nanumgothic"/>
              </a:rPr>
              <a:t>- </a:t>
            </a:r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오차가 가장 작은 지점은 </a:t>
            </a:r>
            <a:r>
              <a:rPr lang="en-US" altLang="ko-KR" sz="2400" b="0" i="0" dirty="0">
                <a:solidFill>
                  <a:srgbClr val="8A837E"/>
                </a:solidFill>
                <a:effectLst/>
                <a:latin typeface="se-nanumgothic"/>
              </a:rPr>
              <a:t>a = m </a:t>
            </a:r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일 때</a:t>
            </a:r>
            <a:endParaRPr lang="en-US" altLang="ko-KR" sz="2400" b="0" i="0" dirty="0">
              <a:solidFill>
                <a:srgbClr val="8A837E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sz="2400" dirty="0">
                <a:solidFill>
                  <a:srgbClr val="8A837E"/>
                </a:solidFill>
                <a:latin typeface="se-nanumgothic"/>
              </a:rPr>
              <a:t>- </a:t>
            </a:r>
            <a:r>
              <a:rPr lang="ko-KR" altLang="en-US" sz="2400" dirty="0">
                <a:solidFill>
                  <a:srgbClr val="8A837E"/>
                </a:solidFill>
                <a:latin typeface="se-nanumgothic"/>
              </a:rPr>
              <a:t>기울기가 </a:t>
            </a:r>
            <a:r>
              <a:rPr lang="en-US" altLang="ko-KR" sz="2400" dirty="0">
                <a:solidFill>
                  <a:srgbClr val="8A837E"/>
                </a:solidFill>
                <a:latin typeface="se-nanumgothic"/>
              </a:rPr>
              <a:t>0 </a:t>
            </a:r>
            <a:r>
              <a:rPr lang="ko-KR" altLang="en-US" sz="2400" dirty="0" err="1">
                <a:solidFill>
                  <a:srgbClr val="8A837E"/>
                </a:solidFill>
                <a:latin typeface="se-nanumgothic"/>
              </a:rPr>
              <a:t>일때가</a:t>
            </a:r>
            <a:r>
              <a:rPr lang="ko-KR" altLang="en-US" sz="2400" dirty="0">
                <a:solidFill>
                  <a:srgbClr val="8A837E"/>
                </a:solidFill>
                <a:latin typeface="se-nanumgothic"/>
              </a:rPr>
              <a:t> 오차가 최소 지점임</a:t>
            </a:r>
            <a:endParaRPr lang="ko-KR" altLang="en-US" sz="24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88543C9-8B36-7FCB-917A-085655C7A973}"/>
              </a:ext>
            </a:extLst>
          </p:cNvPr>
          <p:cNvSpPr/>
          <p:nvPr/>
        </p:nvSpPr>
        <p:spPr>
          <a:xfrm>
            <a:off x="5907081" y="1880307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13FCB0-5DBA-E461-57B6-B958E8B90E22}"/>
              </a:ext>
            </a:extLst>
          </p:cNvPr>
          <p:cNvSpPr txBox="1"/>
          <p:nvPr/>
        </p:nvSpPr>
        <p:spPr>
          <a:xfrm>
            <a:off x="6393275" y="1878690"/>
            <a:ext cx="4829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 오차가 가장 작아 지는 지점</a:t>
            </a:r>
            <a:endParaRPr lang="ko-KR" altLang="en-US" sz="24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AD643CA-B0DD-43E0-8A7A-B20A5C01A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33" y="2429689"/>
            <a:ext cx="4105971" cy="425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5">
            <a:extLst>
              <a:ext uri="{FF2B5EF4-FFF2-40B4-BE49-F238E27FC236}">
                <a16:creationId xmlns:a16="http://schemas.microsoft.com/office/drawing/2014/main" id="{D185F3C3-119D-4191-B5ED-09BCB343A7C2}"/>
              </a:ext>
            </a:extLst>
          </p:cNvPr>
          <p:cNvSpPr/>
          <p:nvPr/>
        </p:nvSpPr>
        <p:spPr>
          <a:xfrm>
            <a:off x="5199196" y="4434233"/>
            <a:ext cx="6829404" cy="204784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16">
            <a:extLst>
              <a:ext uri="{FF2B5EF4-FFF2-40B4-BE49-F238E27FC236}">
                <a16:creationId xmlns:a16="http://schemas.microsoft.com/office/drawing/2014/main" id="{2303BA28-B8F0-4270-AAD1-1012F0B15EF7}"/>
              </a:ext>
            </a:extLst>
          </p:cNvPr>
          <p:cNvSpPr/>
          <p:nvPr/>
        </p:nvSpPr>
        <p:spPr>
          <a:xfrm>
            <a:off x="5016316" y="4302153"/>
            <a:ext cx="6894174" cy="204784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이렇게 오차를 비교해가며 작은 방향으로 이동시키는 방법을 미분 기울기를 이용하는 </a:t>
            </a:r>
            <a:r>
              <a:rPr lang="ko-KR" altLang="en-US" sz="2400" b="1" i="0" dirty="0">
                <a:solidFill>
                  <a:srgbClr val="004E82"/>
                </a:solidFill>
                <a:effectLst/>
                <a:latin typeface="inherit"/>
              </a:rPr>
              <a:t>경사 </a:t>
            </a:r>
            <a:r>
              <a:rPr lang="ko-KR" altLang="en-US" sz="2400" b="1" i="0" dirty="0" err="1">
                <a:solidFill>
                  <a:srgbClr val="004E82"/>
                </a:solidFill>
                <a:effectLst/>
                <a:latin typeface="inherit"/>
              </a:rPr>
              <a:t>하강법</a:t>
            </a:r>
            <a:r>
              <a:rPr lang="en-US" altLang="ko-KR" sz="2400" b="1" i="0" dirty="0">
                <a:solidFill>
                  <a:srgbClr val="004E82"/>
                </a:solidFill>
                <a:effectLst/>
                <a:latin typeface="inherit"/>
              </a:rPr>
              <a:t>(Gradient Descent)</a:t>
            </a:r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이라고 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6386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4663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경사하강법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수식 표현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98197" y="1631744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0112" y="1643134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편미분을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이용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9E31CD1-384A-4DEE-BA20-457AF34EE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07" y="2801096"/>
            <a:ext cx="6549875" cy="35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542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1477" y="166226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528763" y="3625272"/>
            <a:ext cx="593120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70563" y="2805410"/>
            <a:ext cx="544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4.  </a:t>
            </a:r>
            <a:r>
              <a:rPr lang="ko-KR" altLang="en-US" sz="3200" b="1" dirty="0"/>
              <a:t>스칼라</a:t>
            </a:r>
            <a:r>
              <a:rPr lang="en-US" altLang="ko-KR" sz="3200" b="1" dirty="0"/>
              <a:t>,</a:t>
            </a:r>
            <a:r>
              <a:rPr lang="ko-KR" altLang="en-US" sz="3200" b="1" dirty="0"/>
              <a:t>벡터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행렬</a:t>
            </a:r>
            <a:r>
              <a:rPr lang="en-US" altLang="ko-KR" sz="3200" b="1" dirty="0"/>
              <a:t>, </a:t>
            </a:r>
            <a:r>
              <a:rPr lang="ko-KR" altLang="en-US" sz="3200" b="1" dirty="0" err="1"/>
              <a:t>텐서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05023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7488428" y="2982170"/>
            <a:ext cx="3954780" cy="3540761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31838" y="2760902"/>
            <a:ext cx="5793168" cy="398869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5097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선형대수 란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48958" y="2628822"/>
            <a:ext cx="5793168" cy="398869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</a:rPr>
              <a:t>범위도 크며 다루는 범위가 정확하게 정의된 개념은 아님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</a:rPr>
              <a:t>변수가 </a:t>
            </a:r>
            <a:r>
              <a:rPr lang="en-US" altLang="ko-KR" sz="2000" dirty="0">
                <a:solidFill>
                  <a:schemeClr val="tx1"/>
                </a:solidFill>
              </a:rPr>
              <a:t>1</a:t>
            </a:r>
            <a:r>
              <a:rPr lang="ko-KR" altLang="en-US" sz="2000" dirty="0">
                <a:solidFill>
                  <a:schemeClr val="tx1"/>
                </a:solidFill>
              </a:rPr>
              <a:t>차인 수학적 대상의 대수적 구조를 연구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</a:rPr>
              <a:t>선형대수학</a:t>
            </a:r>
            <a:r>
              <a:rPr lang="en-US" altLang="ko-KR" sz="2000" dirty="0">
                <a:solidFill>
                  <a:schemeClr val="tx1"/>
                </a:solidFill>
              </a:rPr>
              <a:t>(linear algebra)</a:t>
            </a:r>
            <a:r>
              <a:rPr lang="ko-KR" altLang="en-US" sz="2000" dirty="0">
                <a:solidFill>
                  <a:schemeClr val="tx1"/>
                </a:solidFill>
              </a:rPr>
              <a:t>이란 대체 어떤 학문이고 </a:t>
            </a:r>
            <a:r>
              <a:rPr lang="ko-KR" altLang="en-US" sz="2000" dirty="0" err="1">
                <a:solidFill>
                  <a:schemeClr val="tx1"/>
                </a:solidFill>
              </a:rPr>
              <a:t>무었을</a:t>
            </a:r>
            <a:r>
              <a:rPr lang="ko-KR" altLang="en-US" sz="2000" dirty="0">
                <a:solidFill>
                  <a:schemeClr val="tx1"/>
                </a:solidFill>
              </a:rPr>
              <a:t> 학습하는가 </a:t>
            </a:r>
            <a:r>
              <a:rPr lang="en-US" altLang="ko-KR" sz="2000" dirty="0">
                <a:solidFill>
                  <a:schemeClr val="tx1"/>
                </a:solidFill>
              </a:rPr>
              <a:t>?</a:t>
            </a:r>
            <a:r>
              <a:rPr lang="ko-KR" altLang="en-US" sz="2000" dirty="0">
                <a:solidFill>
                  <a:schemeClr val="tx1"/>
                </a:solidFill>
              </a:rPr>
              <a:t>할 때 이것이다 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r>
              <a:rPr lang="ko-KR" altLang="en-US" sz="2000" dirty="0">
                <a:solidFill>
                  <a:schemeClr val="tx1"/>
                </a:solidFill>
              </a:rPr>
              <a:t>쉽게 말하기가 어렵습니다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</a:rPr>
              <a:t>본디 선형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</a:rPr>
              <a:t>inear</a:t>
            </a:r>
            <a:r>
              <a:rPr lang="en-US" altLang="ko-KR" sz="2000" dirty="0">
                <a:solidFill>
                  <a:schemeClr val="tx1"/>
                </a:solidFill>
              </a:rPr>
              <a:t> )</a:t>
            </a:r>
            <a:r>
              <a:rPr lang="ko-KR" altLang="en-US" sz="2000" dirty="0">
                <a:solidFill>
                  <a:schemeClr val="tx1"/>
                </a:solidFill>
              </a:rPr>
              <a:t>은 선</a:t>
            </a:r>
            <a:r>
              <a:rPr lang="en-US" altLang="ko-KR" sz="2000" dirty="0">
                <a:solidFill>
                  <a:schemeClr val="tx1"/>
                </a:solidFill>
              </a:rPr>
              <a:t>(line) </a:t>
            </a:r>
            <a:r>
              <a:rPr lang="ko-KR" altLang="en-US" sz="2000" dirty="0">
                <a:solidFill>
                  <a:schemeClr val="tx1"/>
                </a:solidFill>
              </a:rPr>
              <a:t>에서 일차라는 의미와 상통</a:t>
            </a:r>
          </a:p>
          <a:p>
            <a:pPr marL="285750" lvl="0" indent="-285750">
              <a:buFontTx/>
              <a:buChar char="-"/>
            </a:pPr>
            <a:endParaRPr lang="ko-KR" altLang="en-US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ko-KR" altLang="en-US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ko-KR" altLang="en-US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algn="just"/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305548" y="2845177"/>
            <a:ext cx="3954779" cy="354581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스칼라 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벡터 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행렬 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텐서의</a:t>
            </a:r>
            <a:r>
              <a:rPr lang="ko-KR" altLang="en-US" dirty="0">
                <a:solidFill>
                  <a:schemeClr val="tx1"/>
                </a:solidFill>
              </a:rPr>
              <a:t> 기본적인 개념을 먼저 익히는 것이 순서임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352349" y="1802575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84264" y="1813965"/>
            <a:ext cx="6377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0" i="0" dirty="0">
                <a:solidFill>
                  <a:srgbClr val="555555"/>
                </a:solidFill>
                <a:effectLst/>
                <a:latin typeface="-apple-system"/>
              </a:rPr>
              <a:t>선형대수는 선형성을 띈 수식을 처리하는 학문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61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27838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5172" y="317083"/>
            <a:ext cx="14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4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0820" y="1148080"/>
            <a:ext cx="236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83840" y="10160"/>
            <a:ext cx="94081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80122" y="150586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0119" y="265478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0118" y="380928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003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6990" y="268920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530105" y="3282811"/>
            <a:ext cx="1002625" cy="1002625"/>
            <a:chOff x="7843891" y="896970"/>
            <a:chExt cx="1002625" cy="100262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7910432" y="972344"/>
              <a:ext cx="861703" cy="861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3891" y="896970"/>
              <a:ext cx="1002625" cy="1002625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9119238" y="1331958"/>
            <a:ext cx="1126436" cy="1161619"/>
            <a:chOff x="9235480" y="796119"/>
            <a:chExt cx="1126436" cy="1161619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9235480" y="796119"/>
              <a:ext cx="1126436" cy="11616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6476">
              <a:off x="9330610" y="874558"/>
              <a:ext cx="903180" cy="90318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0532730" y="2216387"/>
            <a:ext cx="945641" cy="945641"/>
            <a:chOff x="10598624" y="1250741"/>
            <a:chExt cx="1554480" cy="155448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0598624" y="1250741"/>
              <a:ext cx="1554480" cy="15544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6085" flipH="1">
              <a:off x="10659225" y="1313972"/>
              <a:ext cx="1428019" cy="1428019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 rot="20306595">
            <a:off x="10624080" y="4282562"/>
            <a:ext cx="759741" cy="759741"/>
            <a:chOff x="7234606" y="2818164"/>
            <a:chExt cx="1299384" cy="1299384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7234606" y="2818164"/>
              <a:ext cx="1299384" cy="12993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8018">
              <a:off x="7348859" y="2906585"/>
              <a:ext cx="1028390" cy="102839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0452677" y="43225"/>
            <a:ext cx="1384615" cy="1421211"/>
            <a:chOff x="6525279" y="4005131"/>
            <a:chExt cx="1384615" cy="142121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71" name="타원 70"/>
            <p:cNvSpPr/>
            <p:nvPr/>
          </p:nvSpPr>
          <p:spPr>
            <a:xfrm rot="20906056">
              <a:off x="6536395" y="4005131"/>
              <a:ext cx="1373499" cy="142121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 rot="21039598">
              <a:off x="6525279" y="4253758"/>
              <a:ext cx="1271708" cy="937561"/>
              <a:chOff x="8426887" y="595056"/>
              <a:chExt cx="1484025" cy="1094091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6887" y="595056"/>
                <a:ext cx="965288" cy="965288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929" y="644056"/>
                <a:ext cx="702983" cy="702983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85081" y="1318496"/>
                <a:ext cx="370651" cy="370651"/>
              </a:xfrm>
              <a:prstGeom prst="rect">
                <a:avLst/>
              </a:prstGeom>
            </p:spPr>
          </p:pic>
        </p:grpSp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6"/>
          <a:stretch/>
        </p:blipFill>
        <p:spPr>
          <a:xfrm>
            <a:off x="9530105" y="5088077"/>
            <a:ext cx="2307788" cy="1780083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>
            <a:off x="3367206" y="189641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377366" y="3048733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367206" y="421046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57D04D-67E5-41EA-95DA-C4B2AA7A093E}"/>
              </a:ext>
            </a:extLst>
          </p:cNvPr>
          <p:cNvSpPr txBox="1"/>
          <p:nvPr/>
        </p:nvSpPr>
        <p:spPr>
          <a:xfrm>
            <a:off x="4167752" y="15058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최소 </a:t>
            </a:r>
            <a:r>
              <a:rPr lang="ko-KR" altLang="en-US" sz="2800" b="1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제곱법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2844E-A223-9E6D-07B8-AF073ED0EF15}"/>
              </a:ext>
            </a:extLst>
          </p:cNvPr>
          <p:cNvSpPr txBox="1"/>
          <p:nvPr/>
        </p:nvSpPr>
        <p:spPr>
          <a:xfrm>
            <a:off x="4214214" y="2652995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평균 제곱오차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856018-449C-4E71-84CC-C27882134A28}"/>
              </a:ext>
            </a:extLst>
          </p:cNvPr>
          <p:cNvSpPr txBox="1"/>
          <p:nvPr/>
        </p:nvSpPr>
        <p:spPr>
          <a:xfrm>
            <a:off x="4269377" y="3810183"/>
            <a:ext cx="4644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경사 </a:t>
            </a:r>
            <a:r>
              <a:rPr lang="ko-KR" altLang="en-US" sz="2800" b="1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하강법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오차 수정하기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2C9F33-37B7-494E-B56E-526CCBE5D91B}"/>
              </a:ext>
            </a:extLst>
          </p:cNvPr>
          <p:cNvSpPr txBox="1"/>
          <p:nvPr/>
        </p:nvSpPr>
        <p:spPr>
          <a:xfrm>
            <a:off x="3293623" y="495202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004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4D3F6C-C25F-4893-83EC-32A62E7AB562}"/>
              </a:ext>
            </a:extLst>
          </p:cNvPr>
          <p:cNvSpPr txBox="1"/>
          <p:nvPr/>
        </p:nvSpPr>
        <p:spPr>
          <a:xfrm>
            <a:off x="4335226" y="4890470"/>
            <a:ext cx="4079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스칼라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벡터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행렬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800" b="1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텐서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2462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381133" y="2922309"/>
            <a:ext cx="10180947" cy="3334194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394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스칼라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(Scalar)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66994" y="2782838"/>
            <a:ext cx="10180945" cy="3334194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4953052" y="1726785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5484967" y="1738175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스칼라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6268B7-5DF1-4F3D-87F1-5995E4958E2E}"/>
              </a:ext>
            </a:extLst>
          </p:cNvPr>
          <p:cNvSpPr txBox="1"/>
          <p:nvPr/>
        </p:nvSpPr>
        <p:spPr>
          <a:xfrm>
            <a:off x="2416117" y="3328195"/>
            <a:ext cx="84346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같은 하나의 값 또는 변수를 말합니다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스칼라는 온도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체중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신장 같은 단일 수량을 의미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just"/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47F5A4-453B-4810-AE12-2E9D338579C3}"/>
              </a:ext>
            </a:extLst>
          </p:cNvPr>
          <p:cNvSpPr txBox="1"/>
          <p:nvPr/>
        </p:nvSpPr>
        <p:spPr>
          <a:xfrm>
            <a:off x="2388780" y="4402295"/>
            <a:ext cx="85626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x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가 실수의 스칼라인 것을 종종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「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Nanum Gothic"/>
              </a:rPr>
              <a:t>x∈R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」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라고 씁니다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. 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은 실수의 스칼라로 이루어진 집합을 나타내며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A∈B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」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는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A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B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에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anum Gothic"/>
              </a:rPr>
              <a:t>속한다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 Gothic"/>
              </a:rPr>
              <a:t>」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anum Gothic"/>
              </a:rPr>
              <a:t>는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 뜻입니다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. </a:t>
            </a: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따라서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,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Nanum Gothic"/>
              </a:rPr>
              <a:t>x∈R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는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x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는 실수 스칼라로 이루어진 집합에 속한다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」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즉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x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는 실수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anum Gothic"/>
              </a:rPr>
              <a:t>스칼라이다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 Gothic"/>
              </a:rPr>
              <a:t>」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anum Gothic"/>
              </a:rPr>
              <a:t>라고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 해석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165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296292" y="2727672"/>
            <a:ext cx="10180947" cy="3334194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394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벡터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(Vector)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82153" y="2588201"/>
            <a:ext cx="10180945" cy="3334194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5564085" y="1689315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6096000" y="1700705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벡터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6268B7-5DF1-4F3D-87F1-5995E4958E2E}"/>
              </a:ext>
            </a:extLst>
          </p:cNvPr>
          <p:cNvSpPr txBox="1"/>
          <p:nvPr/>
        </p:nvSpPr>
        <p:spPr>
          <a:xfrm>
            <a:off x="1909881" y="3681427"/>
            <a:ext cx="5276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1" i="0" dirty="0">
                <a:solidFill>
                  <a:srgbClr val="EE2323"/>
                </a:solidFill>
                <a:effectLst/>
                <a:latin typeface="Nanum Gothic"/>
              </a:rPr>
              <a:t>벡터</a:t>
            </a:r>
            <a:r>
              <a:rPr lang="en-US" altLang="ko-KR" b="1" i="0" dirty="0">
                <a:solidFill>
                  <a:srgbClr val="EE2323"/>
                </a:solidFill>
                <a:effectLst/>
                <a:latin typeface="Nanum Gothic"/>
              </a:rPr>
              <a:t>(vector)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는 스칼라를 한 방향으로 정렬한 것입니다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예를 들어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,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45EBED-1ADF-4C76-83FF-09672D85E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113" y="3382110"/>
            <a:ext cx="2760472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288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362280" y="3176842"/>
            <a:ext cx="9846190" cy="251818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394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행럴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matrix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76094" y="3115215"/>
            <a:ext cx="9800884" cy="2507412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4658024" y="1914210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5189939" y="1925600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행렬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(matrix)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6268B7-5DF1-4F3D-87F1-5995E4958E2E}"/>
              </a:ext>
            </a:extLst>
          </p:cNvPr>
          <p:cNvSpPr txBox="1"/>
          <p:nvPr/>
        </p:nvSpPr>
        <p:spPr>
          <a:xfrm>
            <a:off x="1723570" y="4045755"/>
            <a:ext cx="5276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1" i="0" dirty="0">
                <a:solidFill>
                  <a:srgbClr val="EE2323"/>
                </a:solidFill>
                <a:effectLst/>
                <a:latin typeface="Nanum Gothic"/>
              </a:rPr>
              <a:t>행렬</a:t>
            </a:r>
            <a:r>
              <a:rPr lang="en-US" altLang="ko-KR" b="1" i="0" dirty="0">
                <a:solidFill>
                  <a:srgbClr val="EE2323"/>
                </a:solidFill>
                <a:effectLst/>
                <a:latin typeface="Nanum Gothic"/>
              </a:rPr>
              <a:t>(matrix)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은 같은 크기의 벡터를 복수로 늘어놓은 것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734A88-853B-4EF8-AA97-0F6D79675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340" y="3411135"/>
            <a:ext cx="3569147" cy="178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319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415711" y="3335156"/>
            <a:ext cx="9846190" cy="251818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394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텐서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tensor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329525" y="3273529"/>
            <a:ext cx="9800884" cy="2507412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4658024" y="1914210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5189939" y="1925600"/>
            <a:ext cx="2080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err="1">
                <a:solidFill>
                  <a:prstClr val="black"/>
                </a:solidFill>
                <a:latin typeface="나눔바른고딕 Light"/>
                <a:ea typeface="맑은 고딕"/>
              </a:rPr>
              <a:t>텐서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(tensor)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6268B7-5DF1-4F3D-87F1-5995E4958E2E}"/>
              </a:ext>
            </a:extLst>
          </p:cNvPr>
          <p:cNvSpPr txBox="1"/>
          <p:nvPr/>
        </p:nvSpPr>
        <p:spPr>
          <a:xfrm>
            <a:off x="1777001" y="4204069"/>
            <a:ext cx="4686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1" i="0" dirty="0" err="1">
                <a:solidFill>
                  <a:srgbClr val="EE2323"/>
                </a:solidFill>
                <a:effectLst/>
                <a:latin typeface="Nanum Gothic"/>
              </a:rPr>
              <a:t>텐서</a:t>
            </a:r>
            <a:r>
              <a:rPr lang="en-US" altLang="ko-KR" b="1" i="0" dirty="0">
                <a:solidFill>
                  <a:srgbClr val="EE2323"/>
                </a:solidFill>
                <a:effectLst/>
                <a:latin typeface="Nanum Gothic"/>
              </a:rPr>
              <a:t>(tensor)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는 벡터나 행렬을 일반화한 개념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DBC0246-A52D-4965-B558-D2430DC20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938" y="3392586"/>
            <a:ext cx="2691571" cy="209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762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1477" y="166226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528763" y="3625272"/>
            <a:ext cx="593120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70563" y="2805410"/>
            <a:ext cx="544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5.  </a:t>
            </a:r>
            <a:r>
              <a:rPr lang="ko-KR" altLang="en-US" sz="3200" b="1" dirty="0"/>
              <a:t>크로스 엔트로피 </a:t>
            </a:r>
            <a:r>
              <a:rPr lang="en-US" altLang="ko-KR" sz="3200" b="1" dirty="0"/>
              <a:t>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49310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949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크로스 엔트로피를 이해 하기 위한 학습 맵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1263525" y="1832205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1859995" y="1825510"/>
            <a:ext cx="7547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확률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: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이항분포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이산 확률 분포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= </a:t>
            </a:r>
            <a:r>
              <a:rPr lang="en-US" altLang="ko-KR" sz="2400" b="1" i="0" dirty="0">
                <a:solidFill>
                  <a:srgbClr val="5F6368"/>
                </a:solidFill>
                <a:effectLst/>
                <a:latin typeface="Apple SD Gothic Neo"/>
              </a:rPr>
              <a:t>Binomial</a:t>
            </a:r>
            <a:r>
              <a:rPr lang="en-US" altLang="ko-KR" sz="2400" b="0" i="0" dirty="0">
                <a:solidFill>
                  <a:srgbClr val="4D5156"/>
                </a:solidFill>
                <a:effectLst/>
                <a:latin typeface="Apple SD Gothic Neo"/>
              </a:rPr>
              <a:t> distribution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8BF239C-55AC-47DB-A8B2-319E468C681C}"/>
              </a:ext>
            </a:extLst>
          </p:cNvPr>
          <p:cNvSpPr/>
          <p:nvPr/>
        </p:nvSpPr>
        <p:spPr>
          <a:xfrm>
            <a:off x="4189505" y="3761550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063413-9305-4022-89CA-0627A0CE5D2E}"/>
              </a:ext>
            </a:extLst>
          </p:cNvPr>
          <p:cNvSpPr txBox="1"/>
          <p:nvPr/>
        </p:nvSpPr>
        <p:spPr>
          <a:xfrm>
            <a:off x="4851738" y="3773038"/>
            <a:ext cx="2746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우도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가능도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)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함수 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C8D6BE1-FB95-4915-8BBE-A71426CDF7EA}"/>
              </a:ext>
            </a:extLst>
          </p:cNvPr>
          <p:cNvSpPr/>
          <p:nvPr/>
        </p:nvSpPr>
        <p:spPr>
          <a:xfrm>
            <a:off x="7598003" y="5190661"/>
            <a:ext cx="467360" cy="5046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A0BEF3-0977-44EA-ABB7-C60DDF612A92}"/>
              </a:ext>
            </a:extLst>
          </p:cNvPr>
          <p:cNvSpPr txBox="1"/>
          <p:nvPr/>
        </p:nvSpPr>
        <p:spPr>
          <a:xfrm>
            <a:off x="8260236" y="5239426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엔트로피의 이해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</a:p>
        </p:txBody>
      </p:sp>
      <p:sp>
        <p:nvSpPr>
          <p:cNvPr id="3" name="화살표: 오른쪽으로 구부러짐 2">
            <a:extLst>
              <a:ext uri="{FF2B5EF4-FFF2-40B4-BE49-F238E27FC236}">
                <a16:creationId xmlns:a16="http://schemas.microsoft.com/office/drawing/2014/main" id="{2DAF4E0C-47CF-4CF5-8B39-336DEE2E737A}"/>
              </a:ext>
            </a:extLst>
          </p:cNvPr>
          <p:cNvSpPr/>
          <p:nvPr/>
        </p:nvSpPr>
        <p:spPr>
          <a:xfrm>
            <a:off x="3440784" y="3117380"/>
            <a:ext cx="467360" cy="111153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오른쪽으로 구부러짐 18">
            <a:extLst>
              <a:ext uri="{FF2B5EF4-FFF2-40B4-BE49-F238E27FC236}">
                <a16:creationId xmlns:a16="http://schemas.microsoft.com/office/drawing/2014/main" id="{31FF6C31-E1CA-4759-BE73-EE84ACD8FB35}"/>
              </a:ext>
            </a:extLst>
          </p:cNvPr>
          <p:cNvSpPr/>
          <p:nvPr/>
        </p:nvSpPr>
        <p:spPr>
          <a:xfrm>
            <a:off x="6867426" y="4379072"/>
            <a:ext cx="467360" cy="120018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화살표: 오른쪽으로 구부러짐 5">
            <a:extLst>
              <a:ext uri="{FF2B5EF4-FFF2-40B4-BE49-F238E27FC236}">
                <a16:creationId xmlns:a16="http://schemas.microsoft.com/office/drawing/2014/main" id="{BFBF4AE3-E142-4CA9-9EAD-80A0FD59AC54}"/>
              </a:ext>
            </a:extLst>
          </p:cNvPr>
          <p:cNvSpPr/>
          <p:nvPr/>
        </p:nvSpPr>
        <p:spPr>
          <a:xfrm rot="19229805">
            <a:off x="6096000" y="2218689"/>
            <a:ext cx="463587" cy="111153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82DD89-CD47-48B7-BDC6-F2ADE214AC96}"/>
              </a:ext>
            </a:extLst>
          </p:cNvPr>
          <p:cNvSpPr txBox="1"/>
          <p:nvPr/>
        </p:nvSpPr>
        <p:spPr>
          <a:xfrm>
            <a:off x="7101106" y="2689496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베르누이 시행</a:t>
            </a:r>
          </a:p>
        </p:txBody>
      </p:sp>
    </p:spTree>
    <p:extLst>
      <p:ext uri="{BB962C8B-B14F-4D97-AF65-F5344CB8AC3E}">
        <p14:creationId xmlns:p14="http://schemas.microsoft.com/office/powerpoint/2010/main" val="712056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949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이산 확률 분포의 이해 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1565182" y="208627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2313391" y="1904461"/>
            <a:ext cx="8893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- 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동전 던지기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질병의 </a:t>
            </a:r>
            <a:r>
              <a:rPr lang="ko-KR" altLang="en-US" sz="2400" dirty="0" err="1">
                <a:solidFill>
                  <a:prstClr val="black"/>
                </a:solidFill>
                <a:latin typeface="나눔바른고딕 Light"/>
                <a:ea typeface="맑은 고딕"/>
              </a:rPr>
              <a:t>질단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,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 찬반 투표와 같이 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2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가지 한정 실험 </a:t>
            </a:r>
            <a:endParaRPr lang="en-US" altLang="ko-KR" sz="2400" dirty="0">
              <a:solidFill>
                <a:prstClr val="black"/>
              </a:solidFill>
              <a:latin typeface="나눔바른고딕 Light"/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- 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이 시험을 </a:t>
            </a:r>
            <a:r>
              <a:rPr lang="ko-KR" altLang="en-US" sz="2400" dirty="0" err="1">
                <a:solidFill>
                  <a:prstClr val="black"/>
                </a:solidFill>
                <a:latin typeface="나눔바른고딕 Light"/>
                <a:ea typeface="맑은 고딕"/>
              </a:rPr>
              <a:t>베누루이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 시험 이라고 함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B417F8-D95C-4889-8317-0B27362B265B}"/>
              </a:ext>
            </a:extLst>
          </p:cNvPr>
          <p:cNvSpPr txBox="1"/>
          <p:nvPr/>
        </p:nvSpPr>
        <p:spPr>
          <a:xfrm>
            <a:off x="2198801" y="3593154"/>
            <a:ext cx="889378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베르누이 시행 조건</a:t>
            </a:r>
            <a:endParaRPr lang="en-US" altLang="ko-KR" sz="2000" dirty="0"/>
          </a:p>
          <a:p>
            <a:r>
              <a:rPr lang="ko-KR" altLang="en-US" sz="2000" dirty="0"/>
              <a:t> </a:t>
            </a:r>
            <a:endParaRPr lang="en-US" altLang="ko-KR" sz="2000" dirty="0"/>
          </a:p>
          <a:p>
            <a:pPr marL="342900" indent="-342900">
              <a:buAutoNum type="arabicParenR"/>
            </a:pPr>
            <a:r>
              <a:rPr lang="ko-KR" altLang="en-US" sz="2000" dirty="0"/>
              <a:t>베르누이 시행결과를 확률변수 </a:t>
            </a:r>
            <a:r>
              <a:rPr lang="en-US" altLang="ko-KR" sz="2000" dirty="0"/>
              <a:t>X</a:t>
            </a:r>
            <a:r>
              <a:rPr lang="ko-KR" altLang="en-US" sz="2000" dirty="0"/>
              <a:t>라 할 때 확률변수 </a:t>
            </a:r>
            <a:r>
              <a:rPr lang="en-US" altLang="ko-KR" sz="2000" dirty="0"/>
              <a:t>X </a:t>
            </a:r>
            <a:r>
              <a:rPr lang="ko-KR" altLang="en-US" sz="2000" dirty="0"/>
              <a:t>는 </a:t>
            </a:r>
            <a:r>
              <a:rPr lang="en-US" altLang="ko-KR" sz="2000" dirty="0"/>
              <a:t>0 </a:t>
            </a:r>
            <a:r>
              <a:rPr lang="ko-KR" altLang="en-US" sz="2000" dirty="0"/>
              <a:t>또는 </a:t>
            </a:r>
            <a:r>
              <a:rPr lang="en-US" altLang="ko-KR" sz="2000" dirty="0"/>
              <a:t>1</a:t>
            </a:r>
            <a:r>
              <a:rPr lang="ko-KR" altLang="en-US" sz="2000" dirty="0"/>
              <a:t>이다</a:t>
            </a:r>
            <a:r>
              <a:rPr lang="en-US" altLang="ko-KR" sz="2000" dirty="0"/>
              <a:t>. </a:t>
            </a:r>
            <a:r>
              <a:rPr lang="ko-KR" altLang="en-US" sz="2000" dirty="0"/>
              <a:t>흔히 </a:t>
            </a:r>
            <a:r>
              <a:rPr lang="en-US" altLang="ko-KR" sz="2000" dirty="0"/>
              <a:t>x=1</a:t>
            </a:r>
            <a:r>
              <a:rPr lang="ko-KR" altLang="en-US" sz="2000" dirty="0"/>
              <a:t>의 사상을 성공</a:t>
            </a:r>
            <a:r>
              <a:rPr lang="en-US" altLang="ko-KR" sz="2000" dirty="0"/>
              <a:t>, x=0</a:t>
            </a:r>
            <a:r>
              <a:rPr lang="ko-KR" altLang="en-US" sz="2000" dirty="0"/>
              <a:t>의 사상 을 실패라 한다</a:t>
            </a:r>
            <a:r>
              <a:rPr lang="en-US" altLang="ko-KR" sz="2000" dirty="0"/>
              <a:t>. </a:t>
            </a:r>
          </a:p>
          <a:p>
            <a:pPr marL="342900" indent="-342900">
              <a:buAutoNum type="arabicParenR"/>
            </a:pPr>
            <a:endParaRPr lang="en-US" altLang="ko-KR" sz="2000" dirty="0"/>
          </a:p>
          <a:p>
            <a:pPr marL="342900" indent="-342900">
              <a:buAutoNum type="arabicParenR"/>
            </a:pPr>
            <a:r>
              <a:rPr lang="ko-KR" altLang="en-US" sz="2000" dirty="0"/>
              <a:t>각 실험에서 성공할 확률은 </a:t>
            </a:r>
            <a:r>
              <a:rPr lang="en-US" altLang="ko-KR" sz="2000" dirty="0"/>
              <a:t>p , </a:t>
            </a:r>
            <a:r>
              <a:rPr lang="ko-KR" altLang="en-US" sz="2000" dirty="0"/>
              <a:t>실패할 확률은 </a:t>
            </a:r>
            <a:r>
              <a:rPr lang="en-US" altLang="ko-KR" sz="2000" dirty="0"/>
              <a:t>(1-p)</a:t>
            </a:r>
            <a:r>
              <a:rPr lang="ko-KR" altLang="en-US" sz="2000" dirty="0"/>
              <a:t>로 일정하고 성공확률과 실패확률의 합은 </a:t>
            </a:r>
            <a:r>
              <a:rPr lang="en-US" altLang="ko-KR" sz="2000" dirty="0"/>
              <a:t>1</a:t>
            </a:r>
            <a:r>
              <a:rPr lang="ko-KR" altLang="en-US" sz="2000" dirty="0"/>
              <a:t>이다</a:t>
            </a:r>
            <a:r>
              <a:rPr lang="en-US" altLang="ko-KR" sz="2000" dirty="0"/>
              <a:t>. 3) </a:t>
            </a:r>
            <a:r>
              <a:rPr lang="ko-KR" altLang="en-US" sz="2000" dirty="0"/>
              <a:t>여러 번의 베르누이 시행은 서로 독립이다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8F9ED86-CA29-41E7-9E67-6B2601ABE960}"/>
              </a:ext>
            </a:extLst>
          </p:cNvPr>
          <p:cNvSpPr/>
          <p:nvPr/>
        </p:nvSpPr>
        <p:spPr>
          <a:xfrm>
            <a:off x="1565182" y="3593154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0924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949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이산 확률 분포의 이해 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1565182" y="208627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2332245" y="2076870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베르누이 확률분포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275B0-F57A-4F7D-B0B9-268AB0D976DC}"/>
              </a:ext>
            </a:extLst>
          </p:cNvPr>
          <p:cNvSpPr txBox="1"/>
          <p:nvPr/>
        </p:nvSpPr>
        <p:spPr>
          <a:xfrm>
            <a:off x="2266257" y="2943362"/>
            <a:ext cx="6990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확률변수를 </a:t>
            </a:r>
            <a:r>
              <a:rPr lang="en-US" altLang="ko-KR" dirty="0"/>
              <a:t>X</a:t>
            </a:r>
            <a:r>
              <a:rPr lang="ko-KR" altLang="en-US" dirty="0"/>
              <a:t>로 하는 베르누이 확률분포는 다음과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실패</a:t>
            </a:r>
            <a:r>
              <a:rPr lang="en-US" altLang="ko-KR" dirty="0"/>
              <a:t>:0, </a:t>
            </a:r>
            <a:r>
              <a:rPr lang="ko-KR" altLang="en-US" dirty="0"/>
              <a:t>성공</a:t>
            </a:r>
            <a:r>
              <a:rPr lang="en-US" altLang="ko-KR" dirty="0"/>
              <a:t>:1 , p:</a:t>
            </a:r>
            <a:r>
              <a:rPr lang="ko-KR" altLang="en-US" dirty="0"/>
              <a:t>성공확률 </a:t>
            </a:r>
            <a:r>
              <a:rPr lang="en-US" altLang="ko-KR" dirty="0"/>
              <a:t>(1-p):</a:t>
            </a:r>
            <a:r>
              <a:rPr lang="ko-KR" altLang="en-US" dirty="0"/>
              <a:t>실패확률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6AD22F6-A833-4A2D-BE5C-A06464F7F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38221"/>
              </p:ext>
            </p:extLst>
          </p:nvPr>
        </p:nvGraphicFramePr>
        <p:xfrm>
          <a:off x="1871744" y="390338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7435312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61778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P(X)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300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1-P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725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007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829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949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이산 확률 분포 예제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1367754" y="1773662"/>
            <a:ext cx="10936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이산 확률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분포란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= </a:t>
            </a:r>
            <a:r>
              <a:rPr lang="ko-KR" altLang="en-US" sz="2400" b="1" i="0" dirty="0">
                <a:solidFill>
                  <a:srgbClr val="F12F22"/>
                </a:solidFill>
                <a:effectLst/>
                <a:latin typeface="inherit"/>
              </a:rPr>
              <a:t>☆ </a:t>
            </a:r>
            <a:r>
              <a:rPr lang="en-US" altLang="ko-KR" sz="2400" b="1" i="0" dirty="0">
                <a:solidFill>
                  <a:srgbClr val="F12F22"/>
                </a:solidFill>
                <a:effectLst/>
                <a:latin typeface="inherit"/>
              </a:rPr>
              <a:t>'</a:t>
            </a:r>
            <a:r>
              <a:rPr lang="ko-KR" altLang="en-US" sz="2400" b="1" i="0" dirty="0">
                <a:solidFill>
                  <a:srgbClr val="F12F22"/>
                </a:solidFill>
                <a:effectLst/>
                <a:latin typeface="inherit"/>
              </a:rPr>
              <a:t>이산확률분포</a:t>
            </a:r>
            <a:r>
              <a:rPr lang="en-US" altLang="ko-KR" sz="2400" b="1" i="0" dirty="0">
                <a:solidFill>
                  <a:srgbClr val="F12F22"/>
                </a:solidFill>
                <a:effectLst/>
                <a:latin typeface="inherit"/>
              </a:rPr>
              <a:t>'</a:t>
            </a:r>
            <a:r>
              <a:rPr lang="ko-KR" altLang="en-US" sz="2400" b="1" i="0" dirty="0">
                <a:solidFill>
                  <a:srgbClr val="F12F22"/>
                </a:solidFill>
                <a:effectLst/>
                <a:latin typeface="inherit"/>
              </a:rPr>
              <a:t>란 </a:t>
            </a:r>
            <a:r>
              <a:rPr lang="ko-KR" altLang="en-US" sz="2400" b="1" i="0" dirty="0" err="1">
                <a:solidFill>
                  <a:srgbClr val="F12F22"/>
                </a:solidFill>
                <a:effectLst/>
                <a:latin typeface="inherit"/>
              </a:rPr>
              <a:t>떨어져있는</a:t>
            </a:r>
            <a:r>
              <a:rPr lang="ko-KR" altLang="en-US" sz="2400" b="1" i="0" dirty="0">
                <a:solidFill>
                  <a:srgbClr val="F12F22"/>
                </a:solidFill>
                <a:effectLst/>
                <a:latin typeface="inherit"/>
              </a:rPr>
              <a:t> 확률변수와 각 확률변수에 </a:t>
            </a:r>
            <a:endParaRPr lang="en-US" altLang="ko-KR" sz="2400" b="1" i="0" dirty="0">
              <a:solidFill>
                <a:srgbClr val="F12F22"/>
              </a:solidFill>
              <a:effectLst/>
              <a:latin typeface="inherit"/>
            </a:endParaRPr>
          </a:p>
          <a:p>
            <a:pPr algn="l" fontAlgn="base"/>
            <a:r>
              <a:rPr lang="ko-KR" altLang="en-US" sz="2400" b="1" i="0" dirty="0">
                <a:solidFill>
                  <a:srgbClr val="F12F22"/>
                </a:solidFill>
                <a:effectLst/>
                <a:latin typeface="inherit"/>
              </a:rPr>
              <a:t>따른 확률의 분포를 의미 ☆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5076621-7710-4D5A-B5F3-D11B66BB26AB}"/>
              </a:ext>
            </a:extLst>
          </p:cNvPr>
          <p:cNvSpPr/>
          <p:nvPr/>
        </p:nvSpPr>
        <p:spPr>
          <a:xfrm>
            <a:off x="714814" y="1955479"/>
            <a:ext cx="467360" cy="5614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핵심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0EEEB9A-4B06-4B32-941D-EF127283A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97" y="3545834"/>
            <a:ext cx="50673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363C6397-78F4-43DF-93B4-F917A7777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35" y="3556769"/>
            <a:ext cx="378142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7FE8905-4032-43E5-A5BD-15474CE1E49A}"/>
              </a:ext>
            </a:extLst>
          </p:cNvPr>
          <p:cNvSpPr/>
          <p:nvPr/>
        </p:nvSpPr>
        <p:spPr>
          <a:xfrm>
            <a:off x="758074" y="3714376"/>
            <a:ext cx="467360" cy="5614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449DF38-A12E-4340-B9E4-6B501F618559}"/>
              </a:ext>
            </a:extLst>
          </p:cNvPr>
          <p:cNvSpPr/>
          <p:nvPr/>
        </p:nvSpPr>
        <p:spPr>
          <a:xfrm>
            <a:off x="6856600" y="3686752"/>
            <a:ext cx="467360" cy="5614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8310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949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이산 확률 분포 예제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57FE8905-4032-43E5-A5BD-15474CE1E49A}"/>
              </a:ext>
            </a:extLst>
          </p:cNvPr>
          <p:cNvSpPr/>
          <p:nvPr/>
        </p:nvSpPr>
        <p:spPr>
          <a:xfrm>
            <a:off x="720367" y="1904430"/>
            <a:ext cx="467360" cy="5614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774559F-17C6-44B0-9590-F095EBB11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288" y="1727350"/>
            <a:ext cx="409575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DE7547DA-171A-4DC8-A757-F2DE72786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449" y="1575319"/>
            <a:ext cx="341947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B01786D0-51A9-404D-AB38-8B1D2FBF07C2}"/>
              </a:ext>
            </a:extLst>
          </p:cNvPr>
          <p:cNvSpPr/>
          <p:nvPr/>
        </p:nvSpPr>
        <p:spPr>
          <a:xfrm>
            <a:off x="6916966" y="1893153"/>
            <a:ext cx="467360" cy="5614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4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72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27838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5172" y="317083"/>
            <a:ext cx="14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4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0820" y="1148080"/>
            <a:ext cx="236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83840" y="10160"/>
            <a:ext cx="94081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80122" y="150586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005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0119" y="265478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006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0118" y="3809283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007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6990" y="268920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530105" y="3282811"/>
            <a:ext cx="1002625" cy="1002625"/>
            <a:chOff x="7843891" y="896970"/>
            <a:chExt cx="1002625" cy="100262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7910432" y="972344"/>
              <a:ext cx="861703" cy="861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3891" y="896970"/>
              <a:ext cx="1002625" cy="1002625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9119238" y="1331958"/>
            <a:ext cx="1126436" cy="1161619"/>
            <a:chOff x="9235480" y="796119"/>
            <a:chExt cx="1126436" cy="1161619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9235480" y="796119"/>
              <a:ext cx="1126436" cy="11616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6476">
              <a:off x="9330610" y="874558"/>
              <a:ext cx="903180" cy="90318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0532730" y="2216387"/>
            <a:ext cx="945641" cy="945641"/>
            <a:chOff x="10598624" y="1250741"/>
            <a:chExt cx="1554480" cy="155448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0598624" y="1250741"/>
              <a:ext cx="1554480" cy="15544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6085" flipH="1">
              <a:off x="10659225" y="1313972"/>
              <a:ext cx="1428019" cy="1428019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 rot="20306595">
            <a:off x="10624080" y="4282562"/>
            <a:ext cx="759741" cy="759741"/>
            <a:chOff x="7234606" y="2818164"/>
            <a:chExt cx="1299384" cy="1299384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7234606" y="2818164"/>
              <a:ext cx="1299384" cy="12993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8018">
              <a:off x="7348859" y="2906585"/>
              <a:ext cx="1028390" cy="102839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0452677" y="43225"/>
            <a:ext cx="1384615" cy="1421211"/>
            <a:chOff x="6525279" y="4005131"/>
            <a:chExt cx="1384615" cy="142121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71" name="타원 70"/>
            <p:cNvSpPr/>
            <p:nvPr/>
          </p:nvSpPr>
          <p:spPr>
            <a:xfrm rot="20906056">
              <a:off x="6536395" y="4005131"/>
              <a:ext cx="1373499" cy="142121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 rot="21039598">
              <a:off x="6525279" y="4253758"/>
              <a:ext cx="1271708" cy="937561"/>
              <a:chOff x="8426887" y="595056"/>
              <a:chExt cx="1484025" cy="1094091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6887" y="595056"/>
                <a:ext cx="965288" cy="965288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929" y="644056"/>
                <a:ext cx="702983" cy="702983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85081" y="1318496"/>
                <a:ext cx="370651" cy="370651"/>
              </a:xfrm>
              <a:prstGeom prst="rect">
                <a:avLst/>
              </a:prstGeom>
            </p:spPr>
          </p:pic>
        </p:grpSp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6"/>
          <a:stretch/>
        </p:blipFill>
        <p:spPr>
          <a:xfrm>
            <a:off x="9530105" y="5088077"/>
            <a:ext cx="2307788" cy="1780083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>
            <a:off x="3367206" y="189641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377366" y="3048733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367206" y="421046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57D04D-67E5-41EA-95DA-C4B2AA7A093E}"/>
              </a:ext>
            </a:extLst>
          </p:cNvPr>
          <p:cNvSpPr txBox="1"/>
          <p:nvPr/>
        </p:nvSpPr>
        <p:spPr>
          <a:xfrm>
            <a:off x="4167752" y="1505866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크로스 엔트로피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2C9F33-37B7-494E-B56E-526CCBE5D91B}"/>
              </a:ext>
            </a:extLst>
          </p:cNvPr>
          <p:cNvSpPr txBox="1"/>
          <p:nvPr/>
        </p:nvSpPr>
        <p:spPr>
          <a:xfrm>
            <a:off x="3293623" y="495202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008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202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949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이산 확률 분포 예제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57FE8905-4032-43E5-A5BD-15474CE1E49A}"/>
              </a:ext>
            </a:extLst>
          </p:cNvPr>
          <p:cNvSpPr/>
          <p:nvPr/>
        </p:nvSpPr>
        <p:spPr>
          <a:xfrm>
            <a:off x="720367" y="1904430"/>
            <a:ext cx="467360" cy="5614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5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774559F-17C6-44B0-9590-F095EBB11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288" y="1727350"/>
            <a:ext cx="409575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3533EF19-A915-45BA-B98D-7A3E420E7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808" y="1338580"/>
            <a:ext cx="43148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E4DD68FC-5A75-4A3C-9646-6DD4E3D03213}"/>
              </a:ext>
            </a:extLst>
          </p:cNvPr>
          <p:cNvSpPr/>
          <p:nvPr/>
        </p:nvSpPr>
        <p:spPr>
          <a:xfrm>
            <a:off x="6321460" y="1727350"/>
            <a:ext cx="467360" cy="5614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6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433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949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이산 확률 분포 예제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57FE8905-4032-43E5-A5BD-15474CE1E49A}"/>
              </a:ext>
            </a:extLst>
          </p:cNvPr>
          <p:cNvSpPr/>
          <p:nvPr/>
        </p:nvSpPr>
        <p:spPr>
          <a:xfrm>
            <a:off x="1710182" y="2642432"/>
            <a:ext cx="467360" cy="5614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7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1E7696-AC3A-411C-9E55-36B91F39C931}"/>
              </a:ext>
            </a:extLst>
          </p:cNvPr>
          <p:cNvSpPr txBox="1"/>
          <p:nvPr/>
        </p:nvSpPr>
        <p:spPr>
          <a:xfrm>
            <a:off x="2498314" y="2582450"/>
            <a:ext cx="85100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~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정리를 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e-nanumgothic"/>
              </a:rPr>
              <a:t>볼게요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.</a:t>
            </a:r>
          </a:p>
          <a:p>
            <a:pPr algn="l" fontAlgn="base"/>
            <a:r>
              <a:rPr lang="ko-KR" altLang="en-US" b="1" i="0" dirty="0">
                <a:solidFill>
                  <a:srgbClr val="F12F22"/>
                </a:solidFill>
                <a:effectLst/>
                <a:latin typeface="inherit"/>
              </a:rPr>
              <a:t>이산확률분포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란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확률변수가 떨어져 있어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서</a:t>
            </a:r>
          </a:p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셀 수가 있죠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?</a:t>
            </a:r>
          </a:p>
          <a:p>
            <a:pPr algn="l" fontAlgn="base"/>
            <a:endParaRPr lang="en-US" altLang="ko-KR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이렇게 </a:t>
            </a:r>
            <a:r>
              <a:rPr lang="ko-KR" altLang="en-US" b="1" i="0" dirty="0">
                <a:solidFill>
                  <a:srgbClr val="F12F22"/>
                </a:solidFill>
                <a:effectLst/>
                <a:latin typeface="inherit"/>
              </a:rPr>
              <a:t>셀 수 있는 확률변수와 각 확률변수에</a:t>
            </a:r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1" i="0" dirty="0">
                <a:solidFill>
                  <a:srgbClr val="F12F22"/>
                </a:solidFill>
                <a:effectLst/>
                <a:latin typeface="inherit"/>
              </a:rPr>
              <a:t>따른 확률의 분포를 의미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해요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.</a:t>
            </a:r>
          </a:p>
          <a:p>
            <a:pPr algn="l" fontAlgn="base"/>
            <a:endParaRPr lang="en-US" altLang="ko-KR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그리고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, </a:t>
            </a:r>
            <a:r>
              <a:rPr lang="ko-KR" altLang="en-US" b="1" i="0" dirty="0">
                <a:solidFill>
                  <a:srgbClr val="F12F22"/>
                </a:solidFill>
                <a:effectLst/>
                <a:latin typeface="inherit"/>
              </a:rPr>
              <a:t>확률변수와 확률을 한 표에 나타낸 것을 이산확률분포표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 라고 한답니다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6232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949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이산 확률 분포의 이해 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1565182" y="208627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4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2332245" y="2076870"/>
            <a:ext cx="835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이항분포란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 = </a:t>
            </a:r>
            <a:r>
              <a:rPr lang="ko-KR" altLang="en-US" sz="2400" dirty="0" err="1">
                <a:solidFill>
                  <a:prstClr val="black"/>
                </a:solidFill>
                <a:latin typeface="나눔바른고딕 Light"/>
                <a:ea typeface="맑은 고딕"/>
              </a:rPr>
              <a:t>베루누이를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 여러 번 시행 </a:t>
            </a:r>
            <a:r>
              <a:rPr lang="ko-KR" altLang="en-US" sz="2400" dirty="0" err="1">
                <a:solidFill>
                  <a:prstClr val="black"/>
                </a:solidFill>
                <a:latin typeface="나눔바른고딕 Light"/>
                <a:ea typeface="맑은 고딕"/>
              </a:rPr>
              <a:t>했을때의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 확률 분포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7884ECA8-B936-42E5-A2E9-0809871DF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77" y="3593154"/>
            <a:ext cx="506730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54C18C3C-35E2-4024-824D-D0E0F4B2C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643" y="2875328"/>
            <a:ext cx="6150791" cy="359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677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949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7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가지 분포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01E7833-1C50-4F53-99F5-FF4D2DD92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632" y="1461156"/>
            <a:ext cx="10171520" cy="482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0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5543756" y="2422251"/>
            <a:ext cx="6312526" cy="3375052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199" y="375920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연속확률 분포의 이해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449441" y="2360809"/>
            <a:ext cx="6283478" cy="336062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6561991" y="1567728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7093906" y="1579118"/>
            <a:ext cx="3499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연속 확률 변수의 이해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6268B7-5DF1-4F3D-87F1-5995E4958E2E}"/>
              </a:ext>
            </a:extLst>
          </p:cNvPr>
          <p:cNvSpPr txBox="1"/>
          <p:nvPr/>
        </p:nvSpPr>
        <p:spPr>
          <a:xfrm>
            <a:off x="6190179" y="2554407"/>
            <a:ext cx="52728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ⅰ)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연속되어 있는 변수들과 확률의 분포를 연속확률분포라 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  <a:p>
            <a:pPr algn="l" fontAlgn="base"/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ⅱ)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연속확률분포는 확률밀도함수로 표현한다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  <a:p>
            <a:pPr algn="l" fontAlgn="base"/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ⅲ)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확률밀도함수에서 확률은 함수와 축사이의 넓이로 구한다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  <a:p>
            <a:pPr algn="l" fontAlgn="base"/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ⅳ)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시작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~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끝까지의 넓이 즉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확률은 무조건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1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이다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just"/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D8A4EEE-D3B4-4602-8D42-79A685238DDD}"/>
              </a:ext>
            </a:extLst>
          </p:cNvPr>
          <p:cNvSpPr/>
          <p:nvPr/>
        </p:nvSpPr>
        <p:spPr>
          <a:xfrm>
            <a:off x="784743" y="172591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60A17A-118F-449A-8D6B-78D56063D9EB}"/>
              </a:ext>
            </a:extLst>
          </p:cNvPr>
          <p:cNvSpPr txBox="1"/>
          <p:nvPr/>
        </p:nvSpPr>
        <p:spPr>
          <a:xfrm>
            <a:off x="1316658" y="1737309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연속 확률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분포란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?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7411870-BB92-4164-B6F4-20EC075AC669}"/>
              </a:ext>
            </a:extLst>
          </p:cNvPr>
          <p:cNvSpPr/>
          <p:nvPr/>
        </p:nvSpPr>
        <p:spPr>
          <a:xfrm>
            <a:off x="761909" y="420267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F93592-0AA8-4BB7-9DC0-227DCC98109D}"/>
              </a:ext>
            </a:extLst>
          </p:cNvPr>
          <p:cNvSpPr txBox="1"/>
          <p:nvPr/>
        </p:nvSpPr>
        <p:spPr>
          <a:xfrm>
            <a:off x="1293824" y="4214069"/>
            <a:ext cx="69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예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</a:p>
        </p:txBody>
      </p:sp>
      <p:sp>
        <p:nvSpPr>
          <p:cNvPr id="28" name="모서리가 둥근 직사각형 12">
            <a:extLst>
              <a:ext uri="{FF2B5EF4-FFF2-40B4-BE49-F238E27FC236}">
                <a16:creationId xmlns:a16="http://schemas.microsoft.com/office/drawing/2014/main" id="{A68A132B-3CF2-45FD-BF57-C9DA6C992685}"/>
              </a:ext>
            </a:extLst>
          </p:cNvPr>
          <p:cNvSpPr/>
          <p:nvPr/>
        </p:nvSpPr>
        <p:spPr>
          <a:xfrm>
            <a:off x="466464" y="5024683"/>
            <a:ext cx="4473774" cy="119925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9" name="모서리가 둥근 직사각형 7">
            <a:extLst>
              <a:ext uri="{FF2B5EF4-FFF2-40B4-BE49-F238E27FC236}">
                <a16:creationId xmlns:a16="http://schemas.microsoft.com/office/drawing/2014/main" id="{87570F26-78F8-452F-A681-7CE468A2508D}"/>
              </a:ext>
            </a:extLst>
          </p:cNvPr>
          <p:cNvSpPr/>
          <p:nvPr/>
        </p:nvSpPr>
        <p:spPr>
          <a:xfrm>
            <a:off x="367918" y="4958589"/>
            <a:ext cx="4453188" cy="119413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362D94-70A7-49EF-852E-DE0CBBED5FE4}"/>
              </a:ext>
            </a:extLst>
          </p:cNvPr>
          <p:cNvSpPr txBox="1"/>
          <p:nvPr/>
        </p:nvSpPr>
        <p:spPr>
          <a:xfrm>
            <a:off x="1053195" y="5085267"/>
            <a:ext cx="3209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AppleSDGothicNeo"/>
              </a:rPr>
              <a:t>대한민국 고등학생의 키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sp>
        <p:nvSpPr>
          <p:cNvPr id="31" name="모서리가 둥근 직사각형 12">
            <a:extLst>
              <a:ext uri="{FF2B5EF4-FFF2-40B4-BE49-F238E27FC236}">
                <a16:creationId xmlns:a16="http://schemas.microsoft.com/office/drawing/2014/main" id="{8037EC0D-3FEE-4EDD-8143-D1354AF6816B}"/>
              </a:ext>
            </a:extLst>
          </p:cNvPr>
          <p:cNvSpPr/>
          <p:nvPr/>
        </p:nvSpPr>
        <p:spPr>
          <a:xfrm>
            <a:off x="555644" y="2500948"/>
            <a:ext cx="4473774" cy="119925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32" name="모서리가 둥근 직사각형 7">
            <a:extLst>
              <a:ext uri="{FF2B5EF4-FFF2-40B4-BE49-F238E27FC236}">
                <a16:creationId xmlns:a16="http://schemas.microsoft.com/office/drawing/2014/main" id="{208C410A-72C6-40D9-A259-C203A9FF4C7B}"/>
              </a:ext>
            </a:extLst>
          </p:cNvPr>
          <p:cNvSpPr/>
          <p:nvPr/>
        </p:nvSpPr>
        <p:spPr>
          <a:xfrm>
            <a:off x="457098" y="2434854"/>
            <a:ext cx="4453188" cy="119413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D75D8D-059C-489F-8DDE-08F7E8D3321E}"/>
              </a:ext>
            </a:extLst>
          </p:cNvPr>
          <p:cNvSpPr txBox="1"/>
          <p:nvPr/>
        </p:nvSpPr>
        <p:spPr>
          <a:xfrm>
            <a:off x="1142375" y="2561532"/>
            <a:ext cx="3209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b="1" i="0" dirty="0">
                <a:solidFill>
                  <a:srgbClr val="F3704C"/>
                </a:solidFill>
                <a:effectLst/>
                <a:latin typeface="inherit"/>
              </a:rPr>
              <a:t>연속확률분포란</a:t>
            </a:r>
            <a:r>
              <a:rPr lang="en-US" altLang="ko-KR" b="1" i="0" dirty="0">
                <a:solidFill>
                  <a:srgbClr val="F3704C"/>
                </a:solidFill>
                <a:effectLst/>
                <a:latin typeface="inherit"/>
              </a:rPr>
              <a:t>! </a:t>
            </a:r>
            <a:r>
              <a:rPr lang="ko-KR" altLang="en-US" b="1" i="0" dirty="0">
                <a:solidFill>
                  <a:srgbClr val="F3704C"/>
                </a:solidFill>
                <a:effectLst/>
                <a:latin typeface="inherit"/>
              </a:rPr>
              <a:t>확률변수가</a:t>
            </a:r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1" i="0" dirty="0">
                <a:solidFill>
                  <a:srgbClr val="F3704C"/>
                </a:solidFill>
                <a:effectLst/>
                <a:latin typeface="inherit"/>
              </a:rPr>
              <a:t>연속하게 쭉</a:t>
            </a:r>
            <a:r>
              <a:rPr lang="en-US" altLang="ko-KR" b="1" i="0" dirty="0">
                <a:solidFill>
                  <a:srgbClr val="F3704C"/>
                </a:solidFill>
                <a:effectLst/>
                <a:latin typeface="inherit"/>
              </a:rPr>
              <a:t>~ </a:t>
            </a:r>
            <a:r>
              <a:rPr lang="ko-KR" altLang="en-US" b="1" i="0" dirty="0">
                <a:solidFill>
                  <a:srgbClr val="F3704C"/>
                </a:solidFill>
                <a:effectLst/>
                <a:latin typeface="inherit"/>
              </a:rPr>
              <a:t>이어지는 있는 것 들을 의미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61B0CC-20D2-4DB7-ADA8-F76760C22053}"/>
              </a:ext>
            </a:extLst>
          </p:cNvPr>
          <p:cNvSpPr txBox="1"/>
          <p:nvPr/>
        </p:nvSpPr>
        <p:spPr>
          <a:xfrm>
            <a:off x="1053195" y="5602694"/>
            <a:ext cx="3209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dirty="0">
                <a:solidFill>
                  <a:srgbClr val="555555"/>
                </a:solidFill>
                <a:latin typeface="AppleSDGothicNeo"/>
              </a:rPr>
              <a:t>몸무게 신발사이즈 </a:t>
            </a:r>
            <a:r>
              <a:rPr lang="en-US" altLang="ko-KR" dirty="0">
                <a:solidFill>
                  <a:srgbClr val="555555"/>
                </a:solidFill>
                <a:latin typeface="AppleSDGothicNeo"/>
              </a:rPr>
              <a:t>.. </a:t>
            </a:r>
            <a:r>
              <a:rPr lang="ko-KR" altLang="en-US" dirty="0">
                <a:solidFill>
                  <a:srgbClr val="555555"/>
                </a:solidFill>
                <a:latin typeface="AppleSDGothicNeo"/>
              </a:rPr>
              <a:t>등등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644647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199" y="292409"/>
            <a:ext cx="934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우도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</a:t>
            </a:r>
            <a:r>
              <a:rPr lang="en-US" altLang="ko-KR" sz="4000" b="0" i="0" dirty="0">
                <a:solidFill>
                  <a:srgbClr val="555555"/>
                </a:solidFill>
                <a:effectLst/>
                <a:latin typeface="AppleSDGothicNeo"/>
              </a:rPr>
              <a:t>Likelihood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)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와 확률의 차이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E79026-CA98-4DA5-8A15-3BD170647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58" y="1425959"/>
            <a:ext cx="6067425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CA1E521-FC4E-46E3-876D-8449FBE6E24F}"/>
              </a:ext>
            </a:extLst>
          </p:cNvPr>
          <p:cNvSpPr txBox="1"/>
          <p:nvPr/>
        </p:nvSpPr>
        <p:spPr>
          <a:xfrm>
            <a:off x="7689057" y="2327808"/>
            <a:ext cx="3613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 err="1">
                <a:solidFill>
                  <a:srgbClr val="212529"/>
                </a:solidFill>
                <a:effectLst/>
                <a:latin typeface="-apple-system"/>
              </a:rPr>
              <a:t>모수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모집단의 특성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모평균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모분산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등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..)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을 나타내는 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5045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065229" y="2318994"/>
            <a:ext cx="10791053" cy="3478309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199" y="375920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우도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가능도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함수에 대한 전반적인 이해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91523" y="2257994"/>
            <a:ext cx="10741396" cy="3463435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4179002" y="1499557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4710917" y="1510947"/>
            <a:ext cx="4612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우도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가능도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함수에 대한 결론 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8445CB2-08BE-49B2-804F-C9BCB551F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057" y="2737053"/>
            <a:ext cx="619125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158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065229" y="3112263"/>
            <a:ext cx="10791053" cy="3478309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199" y="375920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우도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가능도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함수에 대한 예제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91523" y="3051263"/>
            <a:ext cx="10741396" cy="3463435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1065229" y="1472044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1597144" y="1466490"/>
            <a:ext cx="898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동전이 앞면이 나올 확률은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? 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½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50%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로 라는 것은 잘 알고 있음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 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4BBFB3B-5C6D-4E09-8BFB-131B1E86C125}"/>
              </a:ext>
            </a:extLst>
          </p:cNvPr>
          <p:cNvSpPr/>
          <p:nvPr/>
        </p:nvSpPr>
        <p:spPr>
          <a:xfrm>
            <a:off x="1069906" y="2297778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DBCFE-50D0-4719-A3C0-05F1045A7D6E}"/>
              </a:ext>
            </a:extLst>
          </p:cNvPr>
          <p:cNvSpPr txBox="1"/>
          <p:nvPr/>
        </p:nvSpPr>
        <p:spPr>
          <a:xfrm>
            <a:off x="1601821" y="2292224"/>
            <a:ext cx="7356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그럼 동전을 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10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번 던져서 앞면이 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7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번 나올 확률은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?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945008F-AAE9-49CE-8B50-B59242191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357" y="3411293"/>
            <a:ext cx="3900773" cy="269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698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188592" y="1697736"/>
            <a:ext cx="10444084" cy="5259246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199" y="375920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우도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가능도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함수에 대한 예제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14318" y="1639393"/>
            <a:ext cx="10396023" cy="5236756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pic>
        <p:nvPicPr>
          <p:cNvPr id="15362" name="Picture 2">
            <a:extLst>
              <a:ext uri="{FF2B5EF4-FFF2-40B4-BE49-F238E27FC236}">
                <a16:creationId xmlns:a16="http://schemas.microsoft.com/office/drawing/2014/main" id="{AAD7A1E3-0468-4AB6-80C1-88CBC1652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079" y="2243579"/>
            <a:ext cx="5942059" cy="408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8189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199" y="292409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err="1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모수에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이해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6215617-317C-4F06-804E-737F647F6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68" y="1325476"/>
            <a:ext cx="5461007" cy="44280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44C1C1-4D1E-413F-87A6-B2D7099860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4080" y="1693469"/>
            <a:ext cx="53816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6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2640" y="0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90735" y="2752514"/>
            <a:ext cx="419608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3132979" y="5031041"/>
            <a:ext cx="505577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67153" y="2057640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최소 제곱 법</a:t>
            </a:r>
            <a:endParaRPr lang="ko-KR" alt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335243" y="334327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u="sng" dirty="0">
                <a:solidFill>
                  <a:schemeClr val="bg2">
                    <a:lumMod val="25000"/>
                  </a:schemeClr>
                </a:solidFill>
              </a:rPr>
              <a:t>001 </a:t>
            </a:r>
            <a:r>
              <a:rPr lang="ko-KR" altLang="en-US" sz="2800" u="sng" dirty="0">
                <a:solidFill>
                  <a:schemeClr val="bg2">
                    <a:lumMod val="25000"/>
                  </a:schemeClr>
                </a:solidFill>
              </a:rPr>
              <a:t>최소 제곱 법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35243" y="4154234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002 </a:t>
            </a:r>
            <a:r>
              <a:rPr lang="ko-KR" altLang="en-US" sz="28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최소 제곱의 이해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165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199" y="292409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err="1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모수에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이해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ED3EE01-73D4-4934-9B08-4DDC004A0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95" y="1922069"/>
            <a:ext cx="5705475" cy="3733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B633E3-3FBE-4E1D-9798-EBB24F6246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4911" y="1962384"/>
            <a:ext cx="53911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402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199" y="292409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err="1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모수에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이해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AB633E3-3FBE-4E1D-9798-EBB24F624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911" y="1962384"/>
            <a:ext cx="5391150" cy="36099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C70C7AE-8E4A-4A91-8418-DDD17667CC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743" y="1905233"/>
            <a:ext cx="57626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53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199" y="292409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err="1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모수에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이해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30F9077-8D56-4DA8-81DB-BD69D97BC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66" y="1306793"/>
            <a:ext cx="4852158" cy="29635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C50AA7-719B-450D-904D-35DF55CEC8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415" y="1440037"/>
            <a:ext cx="4498894" cy="27782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78DE38C-BF4F-4906-8E04-7F83DC7F0C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841" y="4217918"/>
            <a:ext cx="4226987" cy="26400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58D977C-7A1D-4657-99C6-5977A16E7B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2636" y="4270342"/>
            <a:ext cx="4498894" cy="27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195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199" y="375920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err="1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엔트로리란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AD8A4EEE-D3B4-4602-8D42-79A685238DDD}"/>
              </a:ext>
            </a:extLst>
          </p:cNvPr>
          <p:cNvSpPr/>
          <p:nvPr/>
        </p:nvSpPr>
        <p:spPr>
          <a:xfrm>
            <a:off x="784743" y="172591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60A17A-118F-449A-8D6B-78D56063D9EB}"/>
              </a:ext>
            </a:extLst>
          </p:cNvPr>
          <p:cNvSpPr txBox="1"/>
          <p:nvPr/>
        </p:nvSpPr>
        <p:spPr>
          <a:xfrm>
            <a:off x="1316658" y="1737309"/>
            <a:ext cx="6042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무질서의 정도를 의미함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(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불확실성의 척도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7411870-BB92-4164-B6F4-20EC075AC669}"/>
              </a:ext>
            </a:extLst>
          </p:cNvPr>
          <p:cNvSpPr/>
          <p:nvPr/>
        </p:nvSpPr>
        <p:spPr>
          <a:xfrm>
            <a:off x="761909" y="420267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F93592-0AA8-4BB7-9DC0-227DCC98109D}"/>
              </a:ext>
            </a:extLst>
          </p:cNvPr>
          <p:cNvSpPr txBox="1"/>
          <p:nvPr/>
        </p:nvSpPr>
        <p:spPr>
          <a:xfrm>
            <a:off x="1293824" y="4214069"/>
            <a:ext cx="69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예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</a:p>
        </p:txBody>
      </p:sp>
      <p:sp>
        <p:nvSpPr>
          <p:cNvPr id="28" name="모서리가 둥근 직사각형 12">
            <a:extLst>
              <a:ext uri="{FF2B5EF4-FFF2-40B4-BE49-F238E27FC236}">
                <a16:creationId xmlns:a16="http://schemas.microsoft.com/office/drawing/2014/main" id="{A68A132B-3CF2-45FD-BF57-C9DA6C992685}"/>
              </a:ext>
            </a:extLst>
          </p:cNvPr>
          <p:cNvSpPr/>
          <p:nvPr/>
        </p:nvSpPr>
        <p:spPr>
          <a:xfrm>
            <a:off x="466464" y="5024683"/>
            <a:ext cx="4473774" cy="119925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9" name="모서리가 둥근 직사각형 7">
            <a:extLst>
              <a:ext uri="{FF2B5EF4-FFF2-40B4-BE49-F238E27FC236}">
                <a16:creationId xmlns:a16="http://schemas.microsoft.com/office/drawing/2014/main" id="{87570F26-78F8-452F-A681-7CE468A2508D}"/>
              </a:ext>
            </a:extLst>
          </p:cNvPr>
          <p:cNvSpPr/>
          <p:nvPr/>
        </p:nvSpPr>
        <p:spPr>
          <a:xfrm>
            <a:off x="367918" y="4958589"/>
            <a:ext cx="4453188" cy="119413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362D94-70A7-49EF-852E-DE0CBBED5FE4}"/>
              </a:ext>
            </a:extLst>
          </p:cNvPr>
          <p:cNvSpPr txBox="1"/>
          <p:nvPr/>
        </p:nvSpPr>
        <p:spPr>
          <a:xfrm>
            <a:off x="1053195" y="5085267"/>
            <a:ext cx="3209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AppleSDGothicNeo"/>
              </a:rPr>
              <a:t>대한민국 고등학생의 키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sp>
        <p:nvSpPr>
          <p:cNvPr id="31" name="모서리가 둥근 직사각형 12">
            <a:extLst>
              <a:ext uri="{FF2B5EF4-FFF2-40B4-BE49-F238E27FC236}">
                <a16:creationId xmlns:a16="http://schemas.microsoft.com/office/drawing/2014/main" id="{8037EC0D-3FEE-4EDD-8143-D1354AF6816B}"/>
              </a:ext>
            </a:extLst>
          </p:cNvPr>
          <p:cNvSpPr/>
          <p:nvPr/>
        </p:nvSpPr>
        <p:spPr>
          <a:xfrm>
            <a:off x="555644" y="2500948"/>
            <a:ext cx="4473774" cy="119925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32" name="모서리가 둥근 직사각형 7">
            <a:extLst>
              <a:ext uri="{FF2B5EF4-FFF2-40B4-BE49-F238E27FC236}">
                <a16:creationId xmlns:a16="http://schemas.microsoft.com/office/drawing/2014/main" id="{208C410A-72C6-40D9-A259-C203A9FF4C7B}"/>
              </a:ext>
            </a:extLst>
          </p:cNvPr>
          <p:cNvSpPr/>
          <p:nvPr/>
        </p:nvSpPr>
        <p:spPr>
          <a:xfrm>
            <a:off x="457098" y="2434854"/>
            <a:ext cx="4453188" cy="119413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D75D8D-059C-489F-8DDE-08F7E8D3321E}"/>
              </a:ext>
            </a:extLst>
          </p:cNvPr>
          <p:cNvSpPr txBox="1"/>
          <p:nvPr/>
        </p:nvSpPr>
        <p:spPr>
          <a:xfrm>
            <a:off x="1142375" y="2561532"/>
            <a:ext cx="3209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b="1" i="0" dirty="0">
                <a:solidFill>
                  <a:srgbClr val="F3704C"/>
                </a:solidFill>
                <a:effectLst/>
                <a:latin typeface="inherit"/>
              </a:rPr>
              <a:t>연속확률분포란</a:t>
            </a:r>
            <a:r>
              <a:rPr lang="en-US" altLang="ko-KR" b="1" i="0" dirty="0">
                <a:solidFill>
                  <a:srgbClr val="F3704C"/>
                </a:solidFill>
                <a:effectLst/>
                <a:latin typeface="inherit"/>
              </a:rPr>
              <a:t>! </a:t>
            </a:r>
            <a:r>
              <a:rPr lang="ko-KR" altLang="en-US" b="1" i="0" dirty="0">
                <a:solidFill>
                  <a:srgbClr val="F3704C"/>
                </a:solidFill>
                <a:effectLst/>
                <a:latin typeface="inherit"/>
              </a:rPr>
              <a:t>확률변수가</a:t>
            </a:r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1" i="0" dirty="0">
                <a:solidFill>
                  <a:srgbClr val="F3704C"/>
                </a:solidFill>
                <a:effectLst/>
                <a:latin typeface="inherit"/>
              </a:rPr>
              <a:t>연속하게 쭉</a:t>
            </a:r>
            <a:r>
              <a:rPr lang="en-US" altLang="ko-KR" b="1" i="0" dirty="0">
                <a:solidFill>
                  <a:srgbClr val="F3704C"/>
                </a:solidFill>
                <a:effectLst/>
                <a:latin typeface="inherit"/>
              </a:rPr>
              <a:t>~ </a:t>
            </a:r>
            <a:r>
              <a:rPr lang="ko-KR" altLang="en-US" b="1" i="0" dirty="0">
                <a:solidFill>
                  <a:srgbClr val="F3704C"/>
                </a:solidFill>
                <a:effectLst/>
                <a:latin typeface="inherit"/>
              </a:rPr>
              <a:t>이어지는 있는 것 들을 의미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61B0CC-20D2-4DB7-ADA8-F76760C22053}"/>
              </a:ext>
            </a:extLst>
          </p:cNvPr>
          <p:cNvSpPr txBox="1"/>
          <p:nvPr/>
        </p:nvSpPr>
        <p:spPr>
          <a:xfrm>
            <a:off x="1053195" y="5602694"/>
            <a:ext cx="3209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dirty="0">
                <a:solidFill>
                  <a:srgbClr val="555555"/>
                </a:solidFill>
                <a:latin typeface="AppleSDGothicNeo"/>
              </a:rPr>
              <a:t>몸무게 신발사이즈 </a:t>
            </a:r>
            <a:r>
              <a:rPr lang="en-US" altLang="ko-KR" dirty="0">
                <a:solidFill>
                  <a:srgbClr val="555555"/>
                </a:solidFill>
                <a:latin typeface="AppleSDGothicNeo"/>
              </a:rPr>
              <a:t>.. </a:t>
            </a:r>
            <a:r>
              <a:rPr lang="ko-KR" altLang="en-US" dirty="0">
                <a:solidFill>
                  <a:srgbClr val="555555"/>
                </a:solidFill>
                <a:latin typeface="AppleSDGothicNeo"/>
              </a:rPr>
              <a:t>등등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4467456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1477" y="166226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528763" y="3625272"/>
            <a:ext cx="593120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70563" y="2805410"/>
            <a:ext cx="544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6. </a:t>
            </a:r>
            <a:r>
              <a:rPr lang="ko-KR" altLang="en-US" sz="3200" b="1" dirty="0"/>
              <a:t>미분</a:t>
            </a:r>
            <a:r>
              <a:rPr lang="en-US" altLang="ko-KR" sz="3200" b="1" dirty="0"/>
              <a:t> 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98869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199" y="375920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미분에 대한 이해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AD8A4EEE-D3B4-4602-8D42-79A685238DDD}"/>
              </a:ext>
            </a:extLst>
          </p:cNvPr>
          <p:cNvSpPr/>
          <p:nvPr/>
        </p:nvSpPr>
        <p:spPr>
          <a:xfrm>
            <a:off x="784743" y="172591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60A17A-118F-449A-8D6B-78D56063D9EB}"/>
              </a:ext>
            </a:extLst>
          </p:cNvPr>
          <p:cNvSpPr txBox="1"/>
          <p:nvPr/>
        </p:nvSpPr>
        <p:spPr>
          <a:xfrm>
            <a:off x="1316658" y="1737309"/>
            <a:ext cx="1665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미분이란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?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7411870-BB92-4164-B6F4-20EC075AC669}"/>
              </a:ext>
            </a:extLst>
          </p:cNvPr>
          <p:cNvSpPr/>
          <p:nvPr/>
        </p:nvSpPr>
        <p:spPr>
          <a:xfrm>
            <a:off x="720188" y="4180278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F93592-0AA8-4BB7-9DC0-227DCC98109D}"/>
              </a:ext>
            </a:extLst>
          </p:cNvPr>
          <p:cNvSpPr txBox="1"/>
          <p:nvPr/>
        </p:nvSpPr>
        <p:spPr>
          <a:xfrm>
            <a:off x="1252103" y="4191668"/>
            <a:ext cx="5654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운동의 변화를 설명하는 수학의 </a:t>
            </a:r>
            <a:r>
              <a:rPr lang="ko-KR" altLang="en-US" sz="2400" dirty="0" err="1">
                <a:solidFill>
                  <a:prstClr val="black"/>
                </a:solidFill>
                <a:latin typeface="나눔바른고딕 Light"/>
                <a:ea typeface="맑은 고딕"/>
              </a:rPr>
              <a:t>한분야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</a:p>
        </p:txBody>
      </p:sp>
      <p:sp>
        <p:nvSpPr>
          <p:cNvPr id="28" name="모서리가 둥근 직사각형 12">
            <a:extLst>
              <a:ext uri="{FF2B5EF4-FFF2-40B4-BE49-F238E27FC236}">
                <a16:creationId xmlns:a16="http://schemas.microsoft.com/office/drawing/2014/main" id="{A68A132B-3CF2-45FD-BF57-C9DA6C992685}"/>
              </a:ext>
            </a:extLst>
          </p:cNvPr>
          <p:cNvSpPr/>
          <p:nvPr/>
        </p:nvSpPr>
        <p:spPr>
          <a:xfrm>
            <a:off x="818324" y="5087260"/>
            <a:ext cx="4652134" cy="119925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9" name="모서리가 둥근 직사각형 7">
            <a:extLst>
              <a:ext uri="{FF2B5EF4-FFF2-40B4-BE49-F238E27FC236}">
                <a16:creationId xmlns:a16="http://schemas.microsoft.com/office/drawing/2014/main" id="{87570F26-78F8-452F-A681-7CE468A2508D}"/>
              </a:ext>
            </a:extLst>
          </p:cNvPr>
          <p:cNvSpPr/>
          <p:nvPr/>
        </p:nvSpPr>
        <p:spPr>
          <a:xfrm>
            <a:off x="720188" y="5021166"/>
            <a:ext cx="4630728" cy="119413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362D94-70A7-49EF-852E-DE0CBBED5FE4}"/>
              </a:ext>
            </a:extLst>
          </p:cNvPr>
          <p:cNvSpPr txBox="1"/>
          <p:nvPr/>
        </p:nvSpPr>
        <p:spPr>
          <a:xfrm>
            <a:off x="1003401" y="5224717"/>
            <a:ext cx="4357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AppleSDGothicNeo"/>
              </a:rPr>
              <a:t>변화를 세밀하게 관찰하는데  중요한 역할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sp>
        <p:nvSpPr>
          <p:cNvPr id="31" name="모서리가 둥근 직사각형 12">
            <a:extLst>
              <a:ext uri="{FF2B5EF4-FFF2-40B4-BE49-F238E27FC236}">
                <a16:creationId xmlns:a16="http://schemas.microsoft.com/office/drawing/2014/main" id="{8037EC0D-3FEE-4EDD-8143-D1354AF6816B}"/>
              </a:ext>
            </a:extLst>
          </p:cNvPr>
          <p:cNvSpPr/>
          <p:nvPr/>
        </p:nvSpPr>
        <p:spPr>
          <a:xfrm>
            <a:off x="818734" y="2595720"/>
            <a:ext cx="4473774" cy="119925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32" name="모서리가 둥근 직사각형 7">
            <a:extLst>
              <a:ext uri="{FF2B5EF4-FFF2-40B4-BE49-F238E27FC236}">
                <a16:creationId xmlns:a16="http://schemas.microsoft.com/office/drawing/2014/main" id="{208C410A-72C6-40D9-A259-C203A9FF4C7B}"/>
              </a:ext>
            </a:extLst>
          </p:cNvPr>
          <p:cNvSpPr/>
          <p:nvPr/>
        </p:nvSpPr>
        <p:spPr>
          <a:xfrm>
            <a:off x="720188" y="2529626"/>
            <a:ext cx="4453188" cy="119413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D75D8D-059C-489F-8DDE-08F7E8D3321E}"/>
              </a:ext>
            </a:extLst>
          </p:cNvPr>
          <p:cNvSpPr txBox="1"/>
          <p:nvPr/>
        </p:nvSpPr>
        <p:spPr>
          <a:xfrm>
            <a:off x="1124098" y="2900772"/>
            <a:ext cx="3863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순간의 변화를 예측하는 수학적 도구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61B0CC-20D2-4DB7-ADA8-F76760C22053}"/>
              </a:ext>
            </a:extLst>
          </p:cNvPr>
          <p:cNvSpPr txBox="1"/>
          <p:nvPr/>
        </p:nvSpPr>
        <p:spPr>
          <a:xfrm>
            <a:off x="1494235" y="5665271"/>
            <a:ext cx="3209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dirty="0">
                <a:solidFill>
                  <a:srgbClr val="555555"/>
                </a:solidFill>
                <a:latin typeface="AppleSDGothicNeo"/>
              </a:rPr>
              <a:t>몸무게 신발사이즈 </a:t>
            </a:r>
            <a:r>
              <a:rPr lang="en-US" altLang="ko-KR" dirty="0">
                <a:solidFill>
                  <a:srgbClr val="555555"/>
                </a:solidFill>
                <a:latin typeface="AppleSDGothicNeo"/>
              </a:rPr>
              <a:t>.. </a:t>
            </a:r>
            <a:r>
              <a:rPr lang="ko-KR" altLang="en-US" dirty="0">
                <a:solidFill>
                  <a:srgbClr val="555555"/>
                </a:solidFill>
                <a:latin typeface="AppleSDGothicNeo"/>
              </a:rPr>
              <a:t>등등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sp>
        <p:nvSpPr>
          <p:cNvPr id="26" name="모서리가 둥근 직사각형 12">
            <a:extLst>
              <a:ext uri="{FF2B5EF4-FFF2-40B4-BE49-F238E27FC236}">
                <a16:creationId xmlns:a16="http://schemas.microsoft.com/office/drawing/2014/main" id="{76A45065-D75E-4BA4-B7EB-203CE35A2C4B}"/>
              </a:ext>
            </a:extLst>
          </p:cNvPr>
          <p:cNvSpPr/>
          <p:nvPr/>
        </p:nvSpPr>
        <p:spPr>
          <a:xfrm>
            <a:off x="7117170" y="3407785"/>
            <a:ext cx="4473774" cy="119925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모서리가 둥근 직사각형 7">
            <a:extLst>
              <a:ext uri="{FF2B5EF4-FFF2-40B4-BE49-F238E27FC236}">
                <a16:creationId xmlns:a16="http://schemas.microsoft.com/office/drawing/2014/main" id="{91CDECE6-60F1-40CF-ADF0-6A3F7FB70AD8}"/>
              </a:ext>
            </a:extLst>
          </p:cNvPr>
          <p:cNvSpPr/>
          <p:nvPr/>
        </p:nvSpPr>
        <p:spPr>
          <a:xfrm>
            <a:off x="7018624" y="3341691"/>
            <a:ext cx="4453188" cy="119413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FE84AF-480A-4C0F-88A7-18F9C92DAEBA}"/>
              </a:ext>
            </a:extLst>
          </p:cNvPr>
          <p:cNvSpPr txBox="1"/>
          <p:nvPr/>
        </p:nvSpPr>
        <p:spPr>
          <a:xfrm>
            <a:off x="7323989" y="3601936"/>
            <a:ext cx="38630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b="0" i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변하는 모든 것에 미분이 있고 더하는 모든 것에 적분이 있다</a:t>
            </a:r>
            <a:endParaRPr lang="ko-KR" altLang="en-US" b="0" i="0" dirty="0">
              <a:solidFill>
                <a:srgbClr val="FF0000"/>
              </a:solidFill>
              <a:effectLst/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0658125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199" y="375920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미분을 응용한 예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8" name="모서리가 둥근 직사각형 12">
            <a:extLst>
              <a:ext uri="{FF2B5EF4-FFF2-40B4-BE49-F238E27FC236}">
                <a16:creationId xmlns:a16="http://schemas.microsoft.com/office/drawing/2014/main" id="{A68A132B-3CF2-45FD-BF57-C9DA6C992685}"/>
              </a:ext>
            </a:extLst>
          </p:cNvPr>
          <p:cNvSpPr/>
          <p:nvPr/>
        </p:nvSpPr>
        <p:spPr>
          <a:xfrm>
            <a:off x="1055971" y="4439319"/>
            <a:ext cx="10269914" cy="2157494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9" name="모서리가 둥근 직사각형 7">
            <a:extLst>
              <a:ext uri="{FF2B5EF4-FFF2-40B4-BE49-F238E27FC236}">
                <a16:creationId xmlns:a16="http://schemas.microsoft.com/office/drawing/2014/main" id="{87570F26-78F8-452F-A681-7CE468A2508D}"/>
              </a:ext>
            </a:extLst>
          </p:cNvPr>
          <p:cNvSpPr/>
          <p:nvPr/>
        </p:nvSpPr>
        <p:spPr>
          <a:xfrm>
            <a:off x="970760" y="4375273"/>
            <a:ext cx="10222658" cy="214827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362D94-70A7-49EF-852E-DE0CBBED5FE4}"/>
              </a:ext>
            </a:extLst>
          </p:cNvPr>
          <p:cNvSpPr txBox="1"/>
          <p:nvPr/>
        </p:nvSpPr>
        <p:spPr>
          <a:xfrm>
            <a:off x="1278269" y="4716381"/>
            <a:ext cx="95421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b="0" i="0" dirty="0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미분의 원리를 따르는 예시에는 말 그대로 순간적인 속도를 계산하여 자동차의 과속여부를 결정짓는 </a:t>
            </a:r>
            <a:r>
              <a:rPr lang="ko-KR" altLang="en-US" b="0" i="0" dirty="0" err="1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무인단속</a:t>
            </a:r>
            <a:r>
              <a:rPr lang="ko-KR" altLang="en-US" b="0" i="0" dirty="0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카메라가 있습니다</a:t>
            </a:r>
            <a:r>
              <a:rPr lang="en-US" altLang="ko-KR" b="0" i="0" dirty="0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주로 </a:t>
            </a:r>
            <a:r>
              <a:rPr lang="ko-KR" altLang="en-US" b="0" i="0" dirty="0" err="1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무인단속카메라는</a:t>
            </a:r>
            <a:r>
              <a:rPr lang="ko-KR" altLang="en-US" b="0" i="0" dirty="0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카메라 직전 약 </a:t>
            </a:r>
            <a:r>
              <a:rPr lang="en-US" altLang="ko-KR" b="0" i="0" dirty="0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10M </a:t>
            </a:r>
            <a:r>
              <a:rPr lang="ko-KR" altLang="en-US" b="0" i="0" dirty="0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간격에 설치된 감지선을 지나는데 걸리는 시간과 속도를 측정하여 과속 판단합니다</a:t>
            </a:r>
            <a:r>
              <a:rPr lang="en-US" altLang="ko-KR" b="0" i="0" dirty="0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이러한 과정은 구간의 폭이 </a:t>
            </a:r>
            <a:r>
              <a:rPr lang="en-US" altLang="ko-KR" b="0" i="0" dirty="0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b="0" i="0" dirty="0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 점점 가까워질수록 평균속도가 순간속도에 가까워지는 미분의 원리를 이용하여 </a:t>
            </a:r>
            <a:r>
              <a:rPr lang="ko-KR" altLang="en-US" b="0" i="0" dirty="0" err="1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이루어집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926588-D982-4691-8B32-FF6BC35E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878" y="1394443"/>
            <a:ext cx="7604911" cy="271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88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5617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최소 </a:t>
            </a:r>
            <a:r>
              <a:rPr lang="ko-KR" altLang="en-US" sz="3600" b="1" dirty="0" err="1">
                <a:solidFill>
                  <a:schemeClr val="bg1"/>
                </a:solidFill>
              </a:rPr>
              <a:t>제곱법</a:t>
            </a:r>
            <a:r>
              <a:rPr lang="en-US" altLang="ko-KR" sz="3600" b="1" dirty="0">
                <a:solidFill>
                  <a:schemeClr val="bg1"/>
                </a:solidFill>
              </a:rPr>
              <a:t>(</a:t>
            </a:r>
            <a:r>
              <a:rPr lang="ko-KR" altLang="en-US" sz="3600" b="1" dirty="0" err="1">
                <a:solidFill>
                  <a:schemeClr val="bg1"/>
                </a:solidFill>
              </a:rPr>
              <a:t>잔차의</a:t>
            </a:r>
            <a:r>
              <a:rPr lang="ko-KR" altLang="en-US" sz="3600" b="1" dirty="0">
                <a:solidFill>
                  <a:schemeClr val="bg1"/>
                </a:solidFill>
              </a:rPr>
              <a:t> 제곱</a:t>
            </a:r>
            <a:r>
              <a:rPr lang="en-US" altLang="ko-KR" sz="3600" b="1" dirty="0">
                <a:solidFill>
                  <a:schemeClr val="bg1"/>
                </a:solidFill>
              </a:rPr>
              <a:t>) 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C623C0D7-B1E4-4178-9B7D-7646C74DB9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1771" y="1687921"/>
            <a:ext cx="75628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0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5617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최소 </a:t>
            </a:r>
            <a:r>
              <a:rPr lang="ko-KR" altLang="en-US" sz="3600" b="1" dirty="0" err="1">
                <a:solidFill>
                  <a:schemeClr val="bg1"/>
                </a:solidFill>
              </a:rPr>
              <a:t>제곱법</a:t>
            </a:r>
            <a:r>
              <a:rPr lang="en-US" altLang="ko-KR" sz="3600" b="1" dirty="0">
                <a:solidFill>
                  <a:schemeClr val="bg1"/>
                </a:solidFill>
              </a:rPr>
              <a:t>(</a:t>
            </a:r>
            <a:r>
              <a:rPr lang="ko-KR" altLang="en-US" sz="3600" b="1" dirty="0" err="1">
                <a:solidFill>
                  <a:schemeClr val="bg1"/>
                </a:solidFill>
              </a:rPr>
              <a:t>잔차의</a:t>
            </a:r>
            <a:r>
              <a:rPr lang="ko-KR" altLang="en-US" sz="3600" b="1" dirty="0">
                <a:solidFill>
                  <a:schemeClr val="bg1"/>
                </a:solidFill>
              </a:rPr>
              <a:t> 제곱</a:t>
            </a:r>
            <a:r>
              <a:rPr lang="en-US" altLang="ko-KR" sz="3600" b="1" dirty="0">
                <a:solidFill>
                  <a:schemeClr val="bg1"/>
                </a:solidFill>
              </a:rPr>
              <a:t>) 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선형대수 66강 예고편 최소제곱법 [쑤튜브] - YouTube">
            <a:extLst>
              <a:ext uri="{FF2B5EF4-FFF2-40B4-BE49-F238E27FC236}">
                <a16:creationId xmlns:a16="http://schemas.microsoft.com/office/drawing/2014/main" id="{CC3801BA-50E7-4D4D-9189-FBCC2B84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05" y="1445976"/>
            <a:ext cx="11453568" cy="506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34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 </a:t>
            </a:r>
            <a:r>
              <a:rPr lang="ko-KR" altLang="en-US" sz="3600" b="1" dirty="0" err="1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제곱법</a:t>
            </a:r>
            <a:r>
              <a:rPr lang="ko-KR" altLang="en-US" sz="36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단점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D687D31A-52C1-4012-AB29-36A99370FD93}"/>
              </a:ext>
            </a:extLst>
          </p:cNvPr>
          <p:cNvSpPr/>
          <p:nvPr/>
        </p:nvSpPr>
        <p:spPr>
          <a:xfrm>
            <a:off x="2608924" y="272515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70BA39-5632-46E1-891C-AC24464F1ED9}"/>
              </a:ext>
            </a:extLst>
          </p:cNvPr>
          <p:cNvSpPr txBox="1"/>
          <p:nvPr/>
        </p:nvSpPr>
        <p:spPr>
          <a:xfrm>
            <a:off x="3140839" y="2736549"/>
            <a:ext cx="7192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변수가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하나뿐일때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ea typeface="맑은 고딕"/>
              </a:rPr>
              <a:t>는 최소 제곱법을 사용해도 무방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DA525FA-D84E-4F71-B092-12111DF2D773}"/>
              </a:ext>
            </a:extLst>
          </p:cNvPr>
          <p:cNvSpPr/>
          <p:nvPr/>
        </p:nvSpPr>
        <p:spPr>
          <a:xfrm>
            <a:off x="2608924" y="3704860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906DC-B5F6-4787-9E4A-25A18A9D0847}"/>
              </a:ext>
            </a:extLst>
          </p:cNvPr>
          <p:cNvSpPr txBox="1"/>
          <p:nvPr/>
        </p:nvSpPr>
        <p:spPr>
          <a:xfrm>
            <a:off x="3140839" y="3716250"/>
            <a:ext cx="6994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변수가 여러 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일때는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평균제곱근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 오차법을 사용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맑은 고딕"/>
              <a:cs typeface="+mn-cs"/>
            </a:endParaRPr>
          </a:p>
          <a:p>
            <a:pPr algn="ctr"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ea typeface="맑은 고딕"/>
              </a:rPr>
              <a:t>(root mean square error)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25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1477" y="166226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528763" y="3625272"/>
            <a:ext cx="593120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8763" y="2805411"/>
            <a:ext cx="5931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2.  </a:t>
            </a:r>
            <a:r>
              <a:rPr lang="ko-KR" altLang="en-US" sz="3200" b="1" dirty="0"/>
              <a:t>평균 제곱 오차</a:t>
            </a:r>
            <a:r>
              <a:rPr lang="en-US" altLang="ko-KR" sz="3200" b="1" dirty="0"/>
              <a:t>(RMSE)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46820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327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평균 제곱 오차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39" y="2846972"/>
            <a:ext cx="10761693" cy="366558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59" y="2714892"/>
            <a:ext cx="10761693" cy="366558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34553" y="1798875"/>
            <a:ext cx="896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i="0" dirty="0">
                <a:solidFill>
                  <a:srgbClr val="555555"/>
                </a:solidFill>
                <a:effectLst/>
                <a:latin typeface="AppleSDGothicNeo"/>
              </a:rPr>
              <a:t>오차를 평가하는 방법 중 가장 많이 사용되는 평균 제곱근 오차</a:t>
            </a:r>
            <a:endParaRPr lang="ko-KR" altLang="en-US" sz="2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25A8755-FEF8-46EE-9FB3-1F860A722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39" y="3195136"/>
            <a:ext cx="45434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834BB6-DC51-4464-8CB8-F6BD6988043B}"/>
              </a:ext>
            </a:extLst>
          </p:cNvPr>
          <p:cNvSpPr txBox="1"/>
          <p:nvPr/>
        </p:nvSpPr>
        <p:spPr>
          <a:xfrm>
            <a:off x="6174215" y="3506971"/>
            <a:ext cx="49074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빨간색 선은 직선이 잘 그어졌는지를 나타내는데 이 직선들의 합이 작을 수록 잘 그어진 것을 의미하며 합이 클수록 잘못 그어진 것을 의미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ECECFA-66C4-454B-8967-11EB6660620D}"/>
              </a:ext>
            </a:extLst>
          </p:cNvPr>
          <p:cNvSpPr txBox="1"/>
          <p:nvPr/>
        </p:nvSpPr>
        <p:spPr>
          <a:xfrm>
            <a:off x="6210938" y="4786781"/>
            <a:ext cx="4797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오차를 구하는 방식은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AppleSDGothicNeo"/>
              </a:rPr>
              <a:t>: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ppleSDGothicNeo"/>
              </a:rPr>
              <a:t>오차 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ppleSDGothicNeo"/>
              </a:rPr>
              <a:t>= </a:t>
            </a:r>
            <a:r>
              <a:rPr lang="ko-KR" altLang="en-US" b="1" i="0" dirty="0" err="1">
                <a:solidFill>
                  <a:srgbClr val="FF0000"/>
                </a:solidFill>
                <a:effectLst/>
                <a:latin typeface="AppleSDGothicNeo"/>
              </a:rPr>
              <a:t>실제값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ppleSDGothicNeo"/>
              </a:rPr>
              <a:t> 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ppleSDGothicNeo"/>
              </a:rPr>
              <a:t>- </a:t>
            </a:r>
            <a:r>
              <a:rPr lang="ko-KR" altLang="en-US" b="1" i="0" dirty="0" err="1">
                <a:solidFill>
                  <a:srgbClr val="FF0000"/>
                </a:solidFill>
                <a:effectLst/>
                <a:latin typeface="AppleSDGothicNeo"/>
              </a:rPr>
              <a:t>예측값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427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탬플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A9AE"/>
      </a:accent1>
      <a:accent2>
        <a:srgbClr val="93C9D4"/>
      </a:accent2>
      <a:accent3>
        <a:srgbClr val="EBE2D9"/>
      </a:accent3>
      <a:accent4>
        <a:srgbClr val="FFC000"/>
      </a:accent4>
      <a:accent5>
        <a:srgbClr val="FECCB3"/>
      </a:accent5>
      <a:accent6>
        <a:srgbClr val="FF9763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고딕 ExtraBold"/>
        <a:ea typeface="맑은 고딕"/>
        <a:cs typeface=""/>
      </a:majorFont>
      <a:minorFont>
        <a:latin typeface="나눔바른고딕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3239</TotalTime>
  <Words>2394</Words>
  <Application>Microsoft Office PowerPoint</Application>
  <PresentationFormat>와이드스크린</PresentationFormat>
  <Paragraphs>354</Paragraphs>
  <Slides>46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60" baseType="lpstr">
      <vt:lpstr>Apple SD Gothic Neo</vt:lpstr>
      <vt:lpstr>AppleSDGothicNeo</vt:lpstr>
      <vt:lpstr>-apple-system</vt:lpstr>
      <vt:lpstr>HY견고딕</vt:lpstr>
      <vt:lpstr>inherit</vt:lpstr>
      <vt:lpstr>Nanum Gothic</vt:lpstr>
      <vt:lpstr>se-nanumgothic</vt:lpstr>
      <vt:lpstr>굴림</vt:lpstr>
      <vt:lpstr>나눔고딕 ExtraBold</vt:lpstr>
      <vt:lpstr>나눔바른고딕</vt:lpstr>
      <vt:lpstr>나눔바른고딕 Light</vt:lpstr>
      <vt:lpstr>맑은 고딕</vt:lpstr>
      <vt:lpstr>Arial</vt:lpstr>
      <vt:lpstr>Office 테마</vt:lpstr>
      <vt:lpstr>   딥러닝 위한 수학공식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최웅비</dc:creator>
  <cp:lastModifiedBy>USER</cp:lastModifiedBy>
  <cp:revision>323</cp:revision>
  <dcterms:created xsi:type="dcterms:W3CDTF">2017-06-16T14:09:50Z</dcterms:created>
  <dcterms:modified xsi:type="dcterms:W3CDTF">2023-09-22T09:10:42Z</dcterms:modified>
</cp:coreProperties>
</file>