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81" r:id="rId5"/>
    <p:sldId id="259" r:id="rId6"/>
    <p:sldId id="279" r:id="rId7"/>
    <p:sldId id="280" r:id="rId8"/>
    <p:sldId id="283" r:id="rId9"/>
    <p:sldId id="277" r:id="rId10"/>
    <p:sldId id="284" r:id="rId11"/>
    <p:sldId id="282" r:id="rId12"/>
    <p:sldId id="285" r:id="rId13"/>
    <p:sldId id="287" r:id="rId14"/>
    <p:sldId id="286" r:id="rId15"/>
    <p:sldId id="278" r:id="rId16"/>
    <p:sldId id="288" r:id="rId17"/>
    <p:sldId id="289" r:id="rId18"/>
    <p:sldId id="268" r:id="rId19"/>
    <p:sldId id="271" r:id="rId20"/>
  </p:sldIdLst>
  <p:sldSz cx="12192000" cy="6858000"/>
  <p:notesSz cx="6858000" cy="9144000"/>
  <p:embeddedFontLst>
    <p:embeddedFont>
      <p:font typeface="Cambria Math" panose="02040503050406030204" pitchFamily="18" charset="0"/>
      <p:regular r:id="rId22"/>
    </p:embeddedFont>
    <p:embeddedFont>
      <p:font typeface="Source Sans Pro" panose="020B0503030403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huzUcvmXdUbBa97zvB+9ARSt5X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5BE450-896B-4E55-BE44-C5D6D3598BB8}">
  <a:tblStyle styleId="{965BE450-896B-4E55-BE44-C5D6D3598BB8}" styleName="Table_0">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0d35f11e3_3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60d35f11e3_3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60d35f11e3_3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0d35f11e3_3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60d35f11e3_3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0d35f11e3_3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069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60d35f11e3_3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0d35f11e3_3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197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0d35f11e3_154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0d35f11e3_15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
          <p:cNvSpPr txBox="1">
            <a:spLocks noGrp="1"/>
          </p:cNvSpPr>
          <p:nvPr>
            <p:ph type="subTitle" idx="1"/>
          </p:nvPr>
        </p:nvSpPr>
        <p:spPr>
          <a:xfrm>
            <a:off x="174354" y="2240055"/>
            <a:ext cx="11843291" cy="1323440"/>
          </a:xfrm>
          <a:prstGeom prst="rect">
            <a:avLst/>
          </a:prstGeom>
          <a:noFill/>
          <a:ln>
            <a:noFill/>
          </a:ln>
        </p:spPr>
        <p:txBody>
          <a:bodyPr spcFirstLastPara="1" wrap="square" lIns="91425" tIns="45700" rIns="91425" bIns="45700" anchor="t" anchorCtr="0">
            <a:normAutofit lnSpcReduction="10000"/>
          </a:bodyPr>
          <a:lstStyle/>
          <a:p>
            <a:pPr algn="ctr">
              <a:lnSpc>
                <a:spcPct val="115000"/>
              </a:lnSpc>
            </a:pPr>
            <a:r>
              <a:rPr lang="en-US" sz="3200" b="1" dirty="0">
                <a:solidFill>
                  <a:srgbClr val="7030A0"/>
                </a:solidFill>
                <a:effectLst/>
                <a:latin typeface="Times New Roman" panose="02020603050405020304" pitchFamily="18" charset="0"/>
                <a:ea typeface="Arial" panose="020B0604020202020204" pitchFamily="34" charset="0"/>
              </a:rPr>
              <a:t>Future Navigation Demand Trends: Accurate Ride Request Forecasting Optimization Via Machine Learning</a:t>
            </a:r>
            <a:endParaRPr dirty="0">
              <a:solidFill>
                <a:srgbClr val="00B050"/>
              </a:solidFill>
            </a:endParaRPr>
          </a:p>
        </p:txBody>
      </p:sp>
      <p:sp>
        <p:nvSpPr>
          <p:cNvPr id="5" name="TextBox 4">
            <a:extLst>
              <a:ext uri="{FF2B5EF4-FFF2-40B4-BE49-F238E27FC236}">
                <a16:creationId xmlns:a16="http://schemas.microsoft.com/office/drawing/2014/main" id="{EB8F3DC9-A013-0F4B-5BE6-E5004D44CEF7}"/>
              </a:ext>
            </a:extLst>
          </p:cNvPr>
          <p:cNvSpPr txBox="1"/>
          <p:nvPr/>
        </p:nvSpPr>
        <p:spPr>
          <a:xfrm>
            <a:off x="4605770" y="3965673"/>
            <a:ext cx="3203205" cy="646331"/>
          </a:xfrm>
          <a:prstGeom prst="rect">
            <a:avLst/>
          </a:prstGeom>
          <a:noFill/>
        </p:spPr>
        <p:txBody>
          <a:bodyPr wrap="square">
            <a:spAutoFit/>
          </a:bodyPr>
          <a:lstStyle/>
          <a:p>
            <a:pPr algn="ctr"/>
            <a:r>
              <a:rPr lang="en-IN" sz="3600" b="1" dirty="0">
                <a:solidFill>
                  <a:srgbClr val="C00000"/>
                </a:solidFill>
                <a:latin typeface="Source Sans Pro" panose="020B0503030403020204" pitchFamily="34" charset="0"/>
              </a:rPr>
              <a:t>Final Review</a:t>
            </a:r>
            <a:endParaRPr lang="en-IN" sz="3600" b="1" i="0" dirty="0">
              <a:solidFill>
                <a:srgbClr val="C00000"/>
              </a:solidFill>
              <a:effectLst/>
              <a:latin typeface="Source Sans Pro" panose="020B0503030403020204" pitchFamily="34" charset="0"/>
            </a:endParaRPr>
          </a:p>
        </p:txBody>
      </p:sp>
      <p:pic>
        <p:nvPicPr>
          <p:cNvPr id="8" name="Picture 7">
            <a:extLst>
              <a:ext uri="{FF2B5EF4-FFF2-40B4-BE49-F238E27FC236}">
                <a16:creationId xmlns:a16="http://schemas.microsoft.com/office/drawing/2014/main" id="{2BF2B796-C622-417F-86D4-6DE8A2D09E75}"/>
              </a:ext>
            </a:extLst>
          </p:cNvPr>
          <p:cNvPicPr>
            <a:picLocks noChangeAspect="1"/>
          </p:cNvPicPr>
          <p:nvPr/>
        </p:nvPicPr>
        <p:blipFill>
          <a:blip r:embed="rId3"/>
          <a:stretch>
            <a:fillRect/>
          </a:stretch>
        </p:blipFill>
        <p:spPr>
          <a:xfrm>
            <a:off x="253676" y="38663"/>
            <a:ext cx="11843291" cy="947928"/>
          </a:xfrm>
          <a:prstGeom prst="rect">
            <a:avLst/>
          </a:prstGeom>
        </p:spPr>
      </p:pic>
      <p:sp>
        <p:nvSpPr>
          <p:cNvPr id="9" name="TextBox 8">
            <a:extLst>
              <a:ext uri="{FF2B5EF4-FFF2-40B4-BE49-F238E27FC236}">
                <a16:creationId xmlns:a16="http://schemas.microsoft.com/office/drawing/2014/main" id="{6BE1F4AA-B455-9351-D691-3CBCA011E351}"/>
              </a:ext>
            </a:extLst>
          </p:cNvPr>
          <p:cNvSpPr txBox="1"/>
          <p:nvPr/>
        </p:nvSpPr>
        <p:spPr>
          <a:xfrm>
            <a:off x="0" y="5060569"/>
            <a:ext cx="4818785" cy="1323439"/>
          </a:xfrm>
          <a:prstGeom prst="rect">
            <a:avLst/>
          </a:prstGeom>
          <a:noFill/>
        </p:spPr>
        <p:txBody>
          <a:bodyPr wrap="square">
            <a:spAutoFit/>
          </a:bodyPr>
          <a:lstStyle/>
          <a:p>
            <a:pPr algn="ctr"/>
            <a:r>
              <a:rPr lang="en-IN" sz="2000" b="1" dirty="0">
                <a:solidFill>
                  <a:srgbClr val="002060"/>
                </a:solidFill>
                <a:latin typeface="Source Sans Pro" panose="020B0503030403020204" pitchFamily="34" charset="0"/>
              </a:rPr>
              <a:t>Project Team</a:t>
            </a:r>
          </a:p>
          <a:p>
            <a:pPr marL="457200" indent="-457200" algn="ctr">
              <a:buAutoNum type="arabicPeriod"/>
            </a:pPr>
            <a:r>
              <a:rPr lang="en-IN" sz="2000" b="1" i="0" dirty="0">
                <a:solidFill>
                  <a:srgbClr val="C00000"/>
                </a:solidFill>
                <a:effectLst/>
                <a:latin typeface="Source Sans Pro" panose="020B0503030403020204" pitchFamily="34" charset="0"/>
              </a:rPr>
              <a:t>Naveen Raj S ( </a:t>
            </a:r>
            <a:r>
              <a:rPr lang="en-IN" sz="2000" b="1" dirty="0">
                <a:solidFill>
                  <a:srgbClr val="C00000"/>
                </a:solidFill>
                <a:latin typeface="Source Sans Pro" panose="020B0503030403020204" pitchFamily="34" charset="0"/>
              </a:rPr>
              <a:t>312820205028</a:t>
            </a:r>
            <a:r>
              <a:rPr lang="en-IN" sz="2000" b="1" i="0" dirty="0">
                <a:solidFill>
                  <a:srgbClr val="C00000"/>
                </a:solidFill>
                <a:effectLst/>
                <a:latin typeface="Source Sans Pro" panose="020B0503030403020204" pitchFamily="34" charset="0"/>
              </a:rPr>
              <a:t>)</a:t>
            </a:r>
          </a:p>
          <a:p>
            <a:pPr marL="457200" indent="-457200" algn="ctr">
              <a:buFont typeface="Arial"/>
              <a:buAutoNum type="arabicPeriod"/>
            </a:pPr>
            <a:r>
              <a:rPr lang="en-IN" sz="2000" b="1" dirty="0">
                <a:solidFill>
                  <a:srgbClr val="C00000"/>
                </a:solidFill>
                <a:latin typeface="Source Sans Pro" panose="020B0503030403020204" pitchFamily="34" charset="0"/>
              </a:rPr>
              <a:t>Arun Kumar B </a:t>
            </a:r>
            <a:r>
              <a:rPr lang="en-IN" sz="2000" b="1" i="0" dirty="0">
                <a:solidFill>
                  <a:srgbClr val="C00000"/>
                </a:solidFill>
                <a:effectLst/>
                <a:latin typeface="Source Sans Pro" panose="020B0503030403020204" pitchFamily="34" charset="0"/>
              </a:rPr>
              <a:t> ( </a:t>
            </a:r>
            <a:r>
              <a:rPr lang="en-IN" sz="2000" b="1" dirty="0">
                <a:solidFill>
                  <a:srgbClr val="C00000"/>
                </a:solidFill>
                <a:latin typeface="Source Sans Pro" panose="020B0503030403020204" pitchFamily="34" charset="0"/>
              </a:rPr>
              <a:t>312820205006</a:t>
            </a:r>
            <a:r>
              <a:rPr lang="en-IN" sz="2000" b="1" i="0" dirty="0">
                <a:solidFill>
                  <a:srgbClr val="C00000"/>
                </a:solidFill>
                <a:effectLst/>
                <a:latin typeface="Source Sans Pro" panose="020B0503030403020204" pitchFamily="34" charset="0"/>
              </a:rPr>
              <a:t>)</a:t>
            </a:r>
          </a:p>
          <a:p>
            <a:pPr marL="457200" indent="-457200" algn="ctr">
              <a:buAutoNum type="arabicPeriod"/>
            </a:pPr>
            <a:endParaRPr lang="en-IN" sz="2000" b="1" i="0" dirty="0">
              <a:solidFill>
                <a:srgbClr val="C00000"/>
              </a:solidFill>
              <a:effectLst/>
              <a:latin typeface="Source Sans Pro" panose="020B0503030403020204" pitchFamily="34" charset="0"/>
            </a:endParaRPr>
          </a:p>
        </p:txBody>
      </p:sp>
      <p:sp>
        <p:nvSpPr>
          <p:cNvPr id="10" name="TextBox 9">
            <a:extLst>
              <a:ext uri="{FF2B5EF4-FFF2-40B4-BE49-F238E27FC236}">
                <a16:creationId xmlns:a16="http://schemas.microsoft.com/office/drawing/2014/main" id="{41F064B4-5459-3A82-3525-C961D4AFC445}"/>
              </a:ext>
            </a:extLst>
          </p:cNvPr>
          <p:cNvSpPr txBox="1"/>
          <p:nvPr/>
        </p:nvSpPr>
        <p:spPr>
          <a:xfrm>
            <a:off x="5753098" y="4975616"/>
            <a:ext cx="6562294" cy="1631216"/>
          </a:xfrm>
          <a:prstGeom prst="rect">
            <a:avLst/>
          </a:prstGeom>
          <a:noFill/>
        </p:spPr>
        <p:txBody>
          <a:bodyPr wrap="square">
            <a:spAutoFit/>
          </a:bodyPr>
          <a:lstStyle/>
          <a:p>
            <a:pPr algn="ctr"/>
            <a:r>
              <a:rPr lang="en-IN" sz="2000" b="1" i="0" dirty="0">
                <a:solidFill>
                  <a:srgbClr val="00B050"/>
                </a:solidFill>
                <a:effectLst/>
                <a:latin typeface="Source Sans Pro" panose="020B0503030403020204" pitchFamily="34" charset="0"/>
              </a:rPr>
              <a:t>Guided By</a:t>
            </a:r>
          </a:p>
          <a:p>
            <a:pPr algn="ctr"/>
            <a:r>
              <a:rPr lang="en-IN" sz="2000" b="1" dirty="0" err="1">
                <a:solidFill>
                  <a:srgbClr val="C00000"/>
                </a:solidFill>
                <a:latin typeface="Source Sans Pro" panose="020B0503030403020204" pitchFamily="34" charset="0"/>
              </a:rPr>
              <a:t>Dr.</a:t>
            </a:r>
            <a:r>
              <a:rPr lang="en-IN" sz="2000" b="1" dirty="0">
                <a:solidFill>
                  <a:srgbClr val="C00000"/>
                </a:solidFill>
                <a:latin typeface="Source Sans Pro" panose="020B0503030403020204" pitchFamily="34" charset="0"/>
              </a:rPr>
              <a:t> G. A.SENTHIL</a:t>
            </a:r>
          </a:p>
          <a:p>
            <a:pPr algn="ctr"/>
            <a:r>
              <a:rPr lang="en-IN" sz="2000" b="1" i="0" dirty="0">
                <a:solidFill>
                  <a:srgbClr val="C00000"/>
                </a:solidFill>
                <a:effectLst/>
                <a:latin typeface="Source Sans Pro" panose="020B0503030403020204" pitchFamily="34" charset="0"/>
              </a:rPr>
              <a:t>Associate Professor</a:t>
            </a:r>
          </a:p>
          <a:p>
            <a:pPr algn="ctr"/>
            <a:r>
              <a:rPr lang="en-IN" sz="2000" b="1" dirty="0">
                <a:solidFill>
                  <a:srgbClr val="C00000"/>
                </a:solidFill>
                <a:latin typeface="Source Sans Pro" panose="020B0503030403020204" pitchFamily="34" charset="0"/>
              </a:rPr>
              <a:t>Dept of IT </a:t>
            </a:r>
          </a:p>
          <a:p>
            <a:pPr algn="ctr"/>
            <a:r>
              <a:rPr lang="en-IN" sz="2000" b="1" i="0" dirty="0">
                <a:solidFill>
                  <a:srgbClr val="C00000"/>
                </a:solidFill>
                <a:effectLst/>
                <a:latin typeface="Source Sans Pro" panose="020B0503030403020204" pitchFamily="34" charset="0"/>
              </a:rPr>
              <a:t>Agni College o</a:t>
            </a:r>
            <a:r>
              <a:rPr lang="en-IN" sz="2000" b="1" dirty="0">
                <a:solidFill>
                  <a:srgbClr val="C00000"/>
                </a:solidFill>
                <a:latin typeface="Source Sans Pro" panose="020B0503030403020204" pitchFamily="34" charset="0"/>
              </a:rPr>
              <a:t>f Technology</a:t>
            </a:r>
            <a:endParaRPr lang="en-IN" sz="2000" b="1" i="0" dirty="0">
              <a:solidFill>
                <a:srgbClr val="C00000"/>
              </a:solidFill>
              <a:effectLst/>
              <a:latin typeface="Source Sans Pro" panose="020B0503030403020204" pitchFamily="34" charset="0"/>
            </a:endParaRPr>
          </a:p>
        </p:txBody>
      </p:sp>
      <p:sp>
        <p:nvSpPr>
          <p:cNvPr id="11" name="TextBox 10">
            <a:extLst>
              <a:ext uri="{FF2B5EF4-FFF2-40B4-BE49-F238E27FC236}">
                <a16:creationId xmlns:a16="http://schemas.microsoft.com/office/drawing/2014/main" id="{38C06641-E5F3-0361-3064-8B25995C02E0}"/>
              </a:ext>
            </a:extLst>
          </p:cNvPr>
          <p:cNvSpPr txBox="1"/>
          <p:nvPr/>
        </p:nvSpPr>
        <p:spPr>
          <a:xfrm>
            <a:off x="3958071" y="1135711"/>
            <a:ext cx="4624819" cy="646331"/>
          </a:xfrm>
          <a:prstGeom prst="rect">
            <a:avLst/>
          </a:prstGeom>
          <a:noFill/>
        </p:spPr>
        <p:txBody>
          <a:bodyPr wrap="square">
            <a:spAutoFit/>
          </a:bodyPr>
          <a:lstStyle/>
          <a:p>
            <a:pPr algn="ctr"/>
            <a:r>
              <a:rPr lang="en-IN" sz="3600" b="1" dirty="0">
                <a:solidFill>
                  <a:srgbClr val="C00000"/>
                </a:solidFill>
                <a:latin typeface="Source Sans Pro" panose="020B0503030403020204" pitchFamily="34" charset="0"/>
              </a:rPr>
              <a:t>IT8811- Project work</a:t>
            </a:r>
          </a:p>
        </p:txBody>
      </p:sp>
      <p:sp>
        <p:nvSpPr>
          <p:cNvPr id="12" name="Date Placeholder 11">
            <a:extLst>
              <a:ext uri="{FF2B5EF4-FFF2-40B4-BE49-F238E27FC236}">
                <a16:creationId xmlns:a16="http://schemas.microsoft.com/office/drawing/2014/main" id="{9FF6760C-B609-6A21-9262-BEBE22EED2D5}"/>
              </a:ext>
            </a:extLst>
          </p:cNvPr>
          <p:cNvSpPr>
            <a:spLocks noGrp="1"/>
          </p:cNvSpPr>
          <p:nvPr>
            <p:ph type="dt" idx="10"/>
          </p:nvPr>
        </p:nvSpPr>
        <p:spPr/>
        <p:txBody>
          <a:bodyPr/>
          <a:lstStyle/>
          <a:p>
            <a:r>
              <a:rPr lang="en-IN" sz="1800" b="1" dirty="0"/>
              <a:t>DATE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776C4-0A7F-BE3A-53DE-99A1A9957E12}"/>
              </a:ext>
            </a:extLst>
          </p:cNvPr>
          <p:cNvSpPr>
            <a:spLocks noGrp="1"/>
          </p:cNvSpPr>
          <p:nvPr>
            <p:ph type="title"/>
          </p:nvPr>
        </p:nvSpPr>
        <p:spPr/>
        <p:txBody>
          <a:bodyPr/>
          <a:lstStyle/>
          <a:p>
            <a:r>
              <a:rPr lang="en-IN" b="1" dirty="0">
                <a:solidFill>
                  <a:schemeClr val="accent6">
                    <a:lumMod val="50000"/>
                  </a:schemeClr>
                </a:solidFill>
              </a:rPr>
              <a:t>Proposed System</a:t>
            </a:r>
            <a:endParaRPr lang="en-US" dirty="0"/>
          </a:p>
        </p:txBody>
      </p:sp>
      <p:sp>
        <p:nvSpPr>
          <p:cNvPr id="3" name="Text Placeholder 2">
            <a:extLst>
              <a:ext uri="{FF2B5EF4-FFF2-40B4-BE49-F238E27FC236}">
                <a16:creationId xmlns:a16="http://schemas.microsoft.com/office/drawing/2014/main" id="{333BACD4-2F34-74F7-71F7-5A6D0D3F07AC}"/>
              </a:ext>
            </a:extLst>
          </p:cNvPr>
          <p:cNvSpPr>
            <a:spLocks noGrp="1"/>
          </p:cNvSpPr>
          <p:nvPr>
            <p:ph type="body" idx="1"/>
          </p:nvPr>
        </p:nvSpPr>
        <p:spPr>
          <a:xfrm>
            <a:off x="838200" y="1472184"/>
            <a:ext cx="10515600" cy="5020691"/>
          </a:xfrm>
        </p:spPr>
        <p:txBody>
          <a:bodyPr>
            <a:normAutofit fontScale="85000" lnSpcReduction="10000"/>
          </a:bodyPr>
          <a:lstStyle/>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approach offers several advantages over traditional methods. Machine learning models can handle complex, non-linear relationships within the data. They can account for the impact of dynamic factors like weather or special events, leading to more realistic wait time estimates for riders.  Furthermore, the model's ability to learn and adapt ensures that it can keep pace with seasonal trends and urban environment changes.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instance, the model might learn that "early morning commutes" on weekdays have a consistently higher demand compared to weekends. It could also identify areas with limited public transportation options, where demand is likely to be higher during rush hour.  This level of granularity allows for highly accurate predictions of future ride demand for specific times and locations, ensuring a smoother experience for riders.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Additionally, with a clearer picture of future demand, the platform can optimize driver allocation.  In areas with predicted high demand, the model can trigger incentives or prioritize driver notifications, ensuring enough drivers are available to meet rider needs. Conversely, in areas with lower predicted demand, driver allocation can be adjusted to avoid an excess of waiting drivers.  This not only improves rider wait times but also maximizes earning potential for drivers, creating a win-win situation for all stakeholders.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essence, this proposed system represents a paradigm shift in ride demand forecasting. By leveraging the power of machine learning, we can move away from static predictions and towards a dynamic, data-driven approach that unlocks the potential for a smoother, more efficient, and ultimately more satisfying ride-hailing experience for both riders and drivers.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cxnSp>
        <p:nvCxnSpPr>
          <p:cNvPr id="6" name="Google Shape;108;g160d35f11e3_30_8">
            <a:extLst>
              <a:ext uri="{FF2B5EF4-FFF2-40B4-BE49-F238E27FC236}">
                <a16:creationId xmlns:a16="http://schemas.microsoft.com/office/drawing/2014/main" id="{0F20B01E-F5CB-A656-B964-1B4C6E222BFF}"/>
              </a:ext>
            </a:extLst>
          </p:cNvPr>
          <p:cNvCxnSpPr>
            <a:cxnSpLocks/>
          </p:cNvCxnSpPr>
          <p:nvPr/>
        </p:nvCxnSpPr>
        <p:spPr>
          <a:xfrm flipV="1">
            <a:off x="838200" y="1300527"/>
            <a:ext cx="10613190" cy="73353"/>
          </a:xfrm>
          <a:prstGeom prst="straightConnector1">
            <a:avLst/>
          </a:prstGeom>
          <a:noFill/>
          <a:ln w="19050" cap="flat" cmpd="sng">
            <a:solidFill>
              <a:srgbClr val="38761D"/>
            </a:solidFill>
            <a:prstDash val="solid"/>
            <a:round/>
            <a:headEnd type="none" w="med" len="med"/>
            <a:tailEnd type="none" w="med" len="med"/>
          </a:ln>
        </p:spPr>
      </p:cxnSp>
    </p:spTree>
    <p:extLst>
      <p:ext uri="{BB962C8B-B14F-4D97-AF65-F5344CB8AC3E}">
        <p14:creationId xmlns:p14="http://schemas.microsoft.com/office/powerpoint/2010/main" val="151000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98F-8368-AB12-F588-BE280BFF4994}"/>
              </a:ext>
            </a:extLst>
          </p:cNvPr>
          <p:cNvSpPr>
            <a:spLocks noGrp="1"/>
          </p:cNvSpPr>
          <p:nvPr>
            <p:ph type="title"/>
          </p:nvPr>
        </p:nvSpPr>
        <p:spPr>
          <a:xfrm>
            <a:off x="594880" y="1"/>
            <a:ext cx="10515600" cy="779318"/>
          </a:xfrm>
        </p:spPr>
        <p:txBody>
          <a:bodyPr>
            <a:normAutofit fontScale="90000"/>
          </a:bodyPr>
          <a:lstStyle/>
          <a:p>
            <a:pPr marL="114300" lvl="0" algn="just" rtl="0">
              <a:lnSpc>
                <a:spcPct val="115000"/>
              </a:lnSpc>
              <a:spcBef>
                <a:spcPts val="0"/>
              </a:spcBef>
              <a:spcAft>
                <a:spcPts val="0"/>
              </a:spcAft>
              <a:buSzPts val="1800"/>
            </a:pPr>
            <a:r>
              <a:rPr lang="en-US" b="1" dirty="0">
                <a:solidFill>
                  <a:schemeClr val="accent6">
                    <a:lumMod val="50000"/>
                  </a:schemeClr>
                </a:solidFill>
              </a:rPr>
              <a:t>Hardware and Software Requirements</a:t>
            </a:r>
          </a:p>
        </p:txBody>
      </p:sp>
      <p:cxnSp>
        <p:nvCxnSpPr>
          <p:cNvPr id="3" name="Google Shape;108;g160d35f11e3_30_8">
            <a:extLst>
              <a:ext uri="{FF2B5EF4-FFF2-40B4-BE49-F238E27FC236}">
                <a16:creationId xmlns:a16="http://schemas.microsoft.com/office/drawing/2014/main" id="{A6C66AFE-0E4D-0F7A-44F0-538ADD547576}"/>
              </a:ext>
            </a:extLst>
          </p:cNvPr>
          <p:cNvCxnSpPr>
            <a:cxnSpLocks/>
          </p:cNvCxnSpPr>
          <p:nvPr/>
        </p:nvCxnSpPr>
        <p:spPr>
          <a:xfrm flipV="1">
            <a:off x="497290" y="779319"/>
            <a:ext cx="10613190" cy="73353"/>
          </a:xfrm>
          <a:prstGeom prst="straightConnector1">
            <a:avLst/>
          </a:prstGeom>
          <a:noFill/>
          <a:ln w="19050" cap="flat" cmpd="sng">
            <a:solidFill>
              <a:srgbClr val="38761D"/>
            </a:solidFill>
            <a:prstDash val="solid"/>
            <a:round/>
            <a:headEnd type="none" w="med" len="med"/>
            <a:tailEnd type="none" w="med" len="med"/>
          </a:ln>
        </p:spPr>
      </p:cxnSp>
      <p:graphicFrame>
        <p:nvGraphicFramePr>
          <p:cNvPr id="4" name="Table 3">
            <a:extLst>
              <a:ext uri="{FF2B5EF4-FFF2-40B4-BE49-F238E27FC236}">
                <a16:creationId xmlns:a16="http://schemas.microsoft.com/office/drawing/2014/main" id="{5B2B70FC-9DD3-315E-90F9-482119AE2CD4}"/>
              </a:ext>
            </a:extLst>
          </p:cNvPr>
          <p:cNvGraphicFramePr>
            <a:graphicFrameLocks noGrp="1"/>
          </p:cNvGraphicFramePr>
          <p:nvPr>
            <p:extLst>
              <p:ext uri="{D42A27DB-BD31-4B8C-83A1-F6EECF244321}">
                <p14:modId xmlns:p14="http://schemas.microsoft.com/office/powerpoint/2010/main" val="1101880571"/>
              </p:ext>
            </p:extLst>
          </p:nvPr>
        </p:nvGraphicFramePr>
        <p:xfrm>
          <a:off x="497290" y="1134057"/>
          <a:ext cx="10613190" cy="3511096"/>
        </p:xfrm>
        <a:graphic>
          <a:graphicData uri="http://schemas.openxmlformats.org/drawingml/2006/table">
            <a:tbl>
              <a:tblPr firstRow="1" firstCol="1" bandRow="1">
                <a:tableStyleId>{965BE450-896B-4E55-BE44-C5D6D3598BB8}</a:tableStyleId>
              </a:tblPr>
              <a:tblGrid>
                <a:gridCol w="2427202">
                  <a:extLst>
                    <a:ext uri="{9D8B030D-6E8A-4147-A177-3AD203B41FA5}">
                      <a16:colId xmlns:a16="http://schemas.microsoft.com/office/drawing/2014/main" val="3117126903"/>
                    </a:ext>
                  </a:extLst>
                </a:gridCol>
                <a:gridCol w="2898234">
                  <a:extLst>
                    <a:ext uri="{9D8B030D-6E8A-4147-A177-3AD203B41FA5}">
                      <a16:colId xmlns:a16="http://schemas.microsoft.com/office/drawing/2014/main" val="257216450"/>
                    </a:ext>
                  </a:extLst>
                </a:gridCol>
                <a:gridCol w="2959191">
                  <a:extLst>
                    <a:ext uri="{9D8B030D-6E8A-4147-A177-3AD203B41FA5}">
                      <a16:colId xmlns:a16="http://schemas.microsoft.com/office/drawing/2014/main" val="3436484721"/>
                    </a:ext>
                  </a:extLst>
                </a:gridCol>
                <a:gridCol w="2328563">
                  <a:extLst>
                    <a:ext uri="{9D8B030D-6E8A-4147-A177-3AD203B41FA5}">
                      <a16:colId xmlns:a16="http://schemas.microsoft.com/office/drawing/2014/main" val="2511885648"/>
                    </a:ext>
                  </a:extLst>
                </a:gridCol>
              </a:tblGrid>
              <a:tr h="366872">
                <a:tc gridSpan="4">
                  <a:txBody>
                    <a:bodyPr/>
                    <a:lstStyle/>
                    <a:p>
                      <a:pPr marL="0" marR="0" algn="ctr">
                        <a:lnSpc>
                          <a:spcPct val="150000"/>
                        </a:lnSpc>
                        <a:spcBef>
                          <a:spcPts val="1200"/>
                        </a:spcBef>
                        <a:spcAft>
                          <a:spcPts val="300"/>
                        </a:spcAft>
                      </a:pPr>
                      <a:r>
                        <a:rPr lang="en-US" sz="1400" b="1" kern="1400" dirty="0">
                          <a:effectLst/>
                          <a:latin typeface="Times New Roman" panose="02020603050405020304" pitchFamily="18" charset="0"/>
                          <a:cs typeface="Times New Roman" panose="02020603050405020304" pitchFamily="18" charset="0"/>
                        </a:rPr>
                        <a:t>Developing Kit</a:t>
                      </a:r>
                      <a:endParaRPr lang="en-US" sz="1600" b="1" kern="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78190308"/>
                  </a:ext>
                </a:extLst>
              </a:tr>
              <a:tr h="398932">
                <a:tc>
                  <a:txBody>
                    <a:bodyPr/>
                    <a:lstStyle/>
                    <a:p>
                      <a:pPr marL="0" marR="0" algn="ctr">
                        <a:lnSpc>
                          <a:spcPct val="150000"/>
                        </a:lnSpc>
                        <a:spcBef>
                          <a:spcPts val="1200"/>
                        </a:spcBef>
                        <a:spcAft>
                          <a:spcPts val="300"/>
                        </a:spcAft>
                      </a:pPr>
                      <a:r>
                        <a:rPr lang="en-US" sz="1400" kern="1400" dirty="0">
                          <a:effectLst/>
                          <a:highlight>
                            <a:srgbClr val="F2F2F2"/>
                          </a:highlight>
                          <a:latin typeface="Times New Roman" panose="02020603050405020304" pitchFamily="18" charset="0"/>
                          <a:cs typeface="Times New Roman" panose="02020603050405020304" pitchFamily="18" charset="0"/>
                        </a:rPr>
                        <a:t> </a:t>
                      </a:r>
                      <a:endParaRPr lang="en-US" sz="1600" b="1" kern="1400" dirty="0">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300"/>
                        </a:spcAft>
                      </a:pPr>
                      <a:r>
                        <a:rPr lang="en-US" sz="1400" b="1" kern="1400" dirty="0">
                          <a:effectLst/>
                          <a:highlight>
                            <a:srgbClr val="F2F2F2"/>
                          </a:highlight>
                          <a:latin typeface="Times New Roman" panose="02020603050405020304" pitchFamily="18" charset="0"/>
                          <a:cs typeface="Times New Roman" panose="02020603050405020304" pitchFamily="18" charset="0"/>
                        </a:rPr>
                        <a:t>Processor</a:t>
                      </a:r>
                      <a:endParaRPr lang="en-US" sz="1600" b="1" kern="1400" dirty="0">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300"/>
                        </a:spcAft>
                      </a:pPr>
                      <a:r>
                        <a:rPr lang="en-US" sz="1400" b="1" kern="1400" dirty="0">
                          <a:effectLst/>
                          <a:highlight>
                            <a:srgbClr val="F2F2F2"/>
                          </a:highlight>
                          <a:latin typeface="Times New Roman" panose="02020603050405020304" pitchFamily="18" charset="0"/>
                          <a:cs typeface="Times New Roman" panose="02020603050405020304" pitchFamily="18" charset="0"/>
                        </a:rPr>
                        <a:t>RAM</a:t>
                      </a:r>
                      <a:endParaRPr lang="en-US" sz="1600" b="1" kern="1400" dirty="0">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300"/>
                        </a:spcAft>
                      </a:pPr>
                      <a:r>
                        <a:rPr lang="en-US" sz="1400" b="1" kern="1400" dirty="0">
                          <a:effectLst/>
                          <a:highlight>
                            <a:srgbClr val="F2F2F2"/>
                          </a:highlight>
                          <a:latin typeface="Times New Roman" panose="02020603050405020304" pitchFamily="18" charset="0"/>
                          <a:cs typeface="Times New Roman" panose="02020603050405020304" pitchFamily="18" charset="0"/>
                        </a:rPr>
                        <a:t>Disk Space</a:t>
                      </a:r>
                      <a:endParaRPr lang="en-US" sz="1600" b="1" kern="1400" dirty="0">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82129729"/>
                  </a:ext>
                </a:extLst>
              </a:tr>
              <a:tr h="1189210">
                <a:tc>
                  <a:txBody>
                    <a:bodyPr/>
                    <a:lstStyle/>
                    <a:p>
                      <a:pPr marL="0" marR="0" algn="ctr">
                        <a:lnSpc>
                          <a:spcPct val="100000"/>
                        </a:lnSpc>
                        <a:spcBef>
                          <a:spcPts val="1200"/>
                        </a:spcBef>
                        <a:spcAft>
                          <a:spcPts val="300"/>
                        </a:spcAft>
                      </a:pPr>
                      <a:r>
                        <a:rPr lang="en-US" sz="1400" b="1" kern="1400" dirty="0">
                          <a:effectLst/>
                          <a:latin typeface="Times New Roman" panose="02020603050405020304" pitchFamily="18" charset="0"/>
                          <a:cs typeface="Times New Roman" panose="02020603050405020304" pitchFamily="18" charset="0"/>
                        </a:rPr>
                        <a:t>VISUAL-STUDIO CODE</a:t>
                      </a:r>
                    </a:p>
                    <a:p>
                      <a:pPr marL="0" marR="0" algn="ctr">
                        <a:lnSpc>
                          <a:spcPct val="100000"/>
                        </a:lnSpc>
                        <a:spcBef>
                          <a:spcPts val="1200"/>
                        </a:spcBef>
                        <a:spcAft>
                          <a:spcPts val="300"/>
                        </a:spcAft>
                      </a:pPr>
                      <a:r>
                        <a:rPr lang="en-US" sz="1400" b="1" kern="1400" dirty="0">
                          <a:effectLst/>
                          <a:latin typeface="Times New Roman" panose="02020603050405020304" pitchFamily="18" charset="0"/>
                          <a:ea typeface="Times New Roman" panose="02020603050405020304" pitchFamily="18" charset="0"/>
                          <a:cs typeface="Times New Roman" panose="02020603050405020304" pitchFamily="18" charset="0"/>
                        </a:rPr>
                        <a:t>&amp;</a:t>
                      </a:r>
                    </a:p>
                    <a:p>
                      <a:pPr marL="0" marR="0" algn="ctr">
                        <a:lnSpc>
                          <a:spcPct val="100000"/>
                        </a:lnSpc>
                        <a:spcBef>
                          <a:spcPts val="1200"/>
                        </a:spcBef>
                        <a:spcAft>
                          <a:spcPts val="300"/>
                        </a:spcAft>
                      </a:pPr>
                      <a:r>
                        <a:rPr lang="en-US" sz="1400" b="1" kern="1400" dirty="0">
                          <a:effectLst/>
                          <a:latin typeface="Times New Roman" panose="02020603050405020304" pitchFamily="18" charset="0"/>
                          <a:ea typeface="Times New Roman" panose="02020603050405020304" pitchFamily="18" charset="0"/>
                          <a:cs typeface="Times New Roman" panose="02020603050405020304" pitchFamily="18" charset="0"/>
                        </a:rPr>
                        <a:t>GOOGLE COLAB</a:t>
                      </a:r>
                      <a:endParaRPr lang="en-US" sz="1600" b="1" kern="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300"/>
                        </a:spcAft>
                      </a:pPr>
                      <a:r>
                        <a:rPr lang="en-US" sz="1400" kern="1400" dirty="0">
                          <a:effectLst/>
                          <a:latin typeface="Times New Roman" panose="02020603050405020304" pitchFamily="18" charset="0"/>
                          <a:cs typeface="Times New Roman" panose="02020603050405020304" pitchFamily="18" charset="0"/>
                        </a:rPr>
                        <a:t>Computer with a 2.6GHz processor or higher </a:t>
                      </a:r>
                      <a:endParaRPr lang="en-US" sz="1600" b="1" kern="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300"/>
                        </a:spcAft>
                      </a:pPr>
                      <a:r>
                        <a:rPr lang="en-US" sz="1400" kern="1400" dirty="0">
                          <a:effectLst/>
                          <a:latin typeface="Times New Roman" panose="02020603050405020304" pitchFamily="18" charset="0"/>
                          <a:cs typeface="Times New Roman" panose="02020603050405020304" pitchFamily="18" charset="0"/>
                        </a:rPr>
                        <a:t>2GB</a:t>
                      </a:r>
                      <a:endParaRPr lang="en-US" sz="1600" b="1" kern="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300"/>
                        </a:spcAft>
                      </a:pPr>
                      <a:r>
                        <a:rPr lang="en-US" sz="1400" kern="1400">
                          <a:effectLst/>
                          <a:latin typeface="Times New Roman" panose="02020603050405020304" pitchFamily="18" charset="0"/>
                          <a:cs typeface="Times New Roman" panose="02020603050405020304" pitchFamily="18" charset="0"/>
                        </a:rPr>
                        <a:t>Minimum 20 GB</a:t>
                      </a:r>
                      <a:endParaRPr lang="en-US" sz="1600" b="1" kern="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8064591"/>
                  </a:ext>
                </a:extLst>
              </a:tr>
              <a:tr h="366872">
                <a:tc gridSpan="4">
                  <a:txBody>
                    <a:bodyPr/>
                    <a:lstStyle/>
                    <a:p>
                      <a:pPr marL="0" marR="0" algn="ctr">
                        <a:lnSpc>
                          <a:spcPct val="150000"/>
                        </a:lnSpc>
                        <a:spcBef>
                          <a:spcPts val="1200"/>
                        </a:spcBef>
                        <a:spcAft>
                          <a:spcPts val="300"/>
                        </a:spcAft>
                      </a:pPr>
                      <a:r>
                        <a:rPr lang="en-US" sz="1400" b="1" kern="1400" dirty="0">
                          <a:effectLst/>
                          <a:highlight>
                            <a:srgbClr val="F2F2F2"/>
                          </a:highlight>
                          <a:latin typeface="Times New Roman" panose="02020603050405020304" pitchFamily="18" charset="0"/>
                          <a:cs typeface="Times New Roman" panose="02020603050405020304" pitchFamily="18" charset="0"/>
                        </a:rPr>
                        <a:t>Database</a:t>
                      </a:r>
                      <a:endParaRPr lang="en-US" sz="1600" b="1" kern="1400" dirty="0">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1361667"/>
                  </a:ext>
                </a:extLst>
              </a:tr>
              <a:tr h="1189210">
                <a:tc>
                  <a:txBody>
                    <a:bodyPr/>
                    <a:lstStyle/>
                    <a:p>
                      <a:pPr marL="0" marR="0" algn="ctr">
                        <a:lnSpc>
                          <a:spcPct val="150000"/>
                        </a:lnSpc>
                        <a:spcBef>
                          <a:spcPts val="1200"/>
                        </a:spcBef>
                        <a:spcAft>
                          <a:spcPts val="300"/>
                        </a:spcAft>
                      </a:pPr>
                      <a:r>
                        <a:rPr lang="en-US" sz="1400" b="1" kern="1400" dirty="0">
                          <a:effectLst/>
                          <a:latin typeface="Times New Roman" panose="02020603050405020304" pitchFamily="18" charset="0"/>
                          <a:cs typeface="Times New Roman" panose="02020603050405020304" pitchFamily="18" charset="0"/>
                        </a:rPr>
                        <a:t>MySQL 5.0 </a:t>
                      </a:r>
                      <a:br>
                        <a:rPr lang="en-US" sz="1400" b="1" kern="1400" dirty="0">
                          <a:effectLst/>
                          <a:latin typeface="Times New Roman" panose="02020603050405020304" pitchFamily="18" charset="0"/>
                          <a:cs typeface="Times New Roman" panose="02020603050405020304" pitchFamily="18" charset="0"/>
                        </a:rPr>
                      </a:br>
                      <a:r>
                        <a:rPr lang="en-US" sz="1400" b="1" kern="1400" dirty="0">
                          <a:effectLst/>
                          <a:latin typeface="Times New Roman" panose="02020603050405020304" pitchFamily="18" charset="0"/>
                          <a:cs typeface="Times New Roman" panose="02020603050405020304" pitchFamily="18" charset="0"/>
                        </a:rPr>
                        <a:t>AWS CLOUD SERVICE</a:t>
                      </a:r>
                      <a:endParaRPr lang="en-US" sz="1600" b="1" kern="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300"/>
                        </a:spcAft>
                      </a:pPr>
                      <a:r>
                        <a:rPr lang="en-US" sz="1400" kern="1400" dirty="0">
                          <a:effectLst/>
                          <a:latin typeface="Times New Roman" panose="02020603050405020304" pitchFamily="18" charset="0"/>
                          <a:cs typeface="Times New Roman" panose="02020603050405020304" pitchFamily="18" charset="0"/>
                        </a:rPr>
                        <a:t>Intel Pentium processor at 2.6GHz or faster</a:t>
                      </a:r>
                      <a:endParaRPr lang="en-US" sz="1600" b="1" kern="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300"/>
                        </a:spcAft>
                      </a:pPr>
                      <a:r>
                        <a:rPr lang="en-US" sz="1400" kern="1400" dirty="0">
                          <a:effectLst/>
                          <a:latin typeface="Times New Roman" panose="02020603050405020304" pitchFamily="18" charset="0"/>
                          <a:cs typeface="Times New Roman" panose="02020603050405020304" pitchFamily="18" charset="0"/>
                        </a:rPr>
                        <a:t>Minimum 512 MB Physical Memory; 1 GB Recommended</a:t>
                      </a:r>
                      <a:endParaRPr lang="en-US" sz="1600" b="1" kern="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300"/>
                        </a:spcAft>
                      </a:pPr>
                      <a:r>
                        <a:rPr lang="en-US" sz="1400" kern="1400" dirty="0">
                          <a:effectLst/>
                          <a:latin typeface="Times New Roman" panose="02020603050405020304" pitchFamily="18" charset="0"/>
                          <a:cs typeface="Times New Roman" panose="02020603050405020304" pitchFamily="18" charset="0"/>
                        </a:rPr>
                        <a:t>Minimum 20 GB</a:t>
                      </a:r>
                      <a:endParaRPr lang="en-US" sz="1600" b="1" kern="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87418451"/>
                  </a:ext>
                </a:extLst>
              </a:tr>
            </a:tbl>
          </a:graphicData>
        </a:graphic>
      </p:graphicFrame>
    </p:spTree>
    <p:extLst>
      <p:ext uri="{BB962C8B-B14F-4D97-AF65-F5344CB8AC3E}">
        <p14:creationId xmlns:p14="http://schemas.microsoft.com/office/powerpoint/2010/main" val="1265185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C6832-1429-DFD2-A54B-8FD4B09E4BBD}"/>
              </a:ext>
            </a:extLst>
          </p:cNvPr>
          <p:cNvSpPr>
            <a:spLocks noGrp="1"/>
          </p:cNvSpPr>
          <p:nvPr>
            <p:ph type="title"/>
          </p:nvPr>
        </p:nvSpPr>
        <p:spPr/>
        <p:txBody>
          <a:bodyPr/>
          <a:lstStyle/>
          <a:p>
            <a:r>
              <a:rPr lang="en-US" b="1" dirty="0">
                <a:solidFill>
                  <a:schemeClr val="accent6">
                    <a:lumMod val="50000"/>
                  </a:schemeClr>
                </a:solidFill>
              </a:rPr>
              <a:t>Hardware and Software Requirements</a:t>
            </a:r>
            <a:endParaRPr lang="en-US" dirty="0"/>
          </a:p>
        </p:txBody>
      </p:sp>
      <p:sp>
        <p:nvSpPr>
          <p:cNvPr id="3" name="Text Placeholder 2">
            <a:extLst>
              <a:ext uri="{FF2B5EF4-FFF2-40B4-BE49-F238E27FC236}">
                <a16:creationId xmlns:a16="http://schemas.microsoft.com/office/drawing/2014/main" id="{41A98332-DD9A-FAD7-A949-535F3D503CD3}"/>
              </a:ext>
            </a:extLst>
          </p:cNvPr>
          <p:cNvSpPr>
            <a:spLocks noGrp="1"/>
          </p:cNvSpPr>
          <p:nvPr>
            <p:ph type="body" idx="1"/>
          </p:nvPr>
        </p:nvSpPr>
        <p:spPr/>
        <p:txBody>
          <a:bodyPr/>
          <a:lstStyle/>
          <a:p>
            <a:pPr marL="0" marR="0" indent="0">
              <a:lnSpc>
                <a:spcPct val="150000"/>
              </a:lnSpc>
              <a:spcBef>
                <a:spcPts val="0"/>
              </a:spcBef>
              <a:spcAft>
                <a:spcPts val="6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Programming Language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Python, Scikit, Pandas,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Pycharm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Google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Development Environment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Google Co-Lab, IDE,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NB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Additional Consideration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OS (Windows, MacOS, Linux)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Database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MySQL5.6.12-log, AWS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cxnSp>
        <p:nvCxnSpPr>
          <p:cNvPr id="4" name="Google Shape;108;g160d35f11e3_30_8">
            <a:extLst>
              <a:ext uri="{FF2B5EF4-FFF2-40B4-BE49-F238E27FC236}">
                <a16:creationId xmlns:a16="http://schemas.microsoft.com/office/drawing/2014/main" id="{48CFE2FB-D220-90EC-1BD9-8AFC6EAA12A1}"/>
              </a:ext>
            </a:extLst>
          </p:cNvPr>
          <p:cNvCxnSpPr>
            <a:cxnSpLocks/>
          </p:cNvCxnSpPr>
          <p:nvPr/>
        </p:nvCxnSpPr>
        <p:spPr>
          <a:xfrm flipV="1">
            <a:off x="838200" y="1318815"/>
            <a:ext cx="10613190" cy="73353"/>
          </a:xfrm>
          <a:prstGeom prst="straightConnector1">
            <a:avLst/>
          </a:prstGeom>
          <a:noFill/>
          <a:ln w="19050" cap="flat" cmpd="sng">
            <a:solidFill>
              <a:srgbClr val="38761D"/>
            </a:solidFill>
            <a:prstDash val="solid"/>
            <a:round/>
            <a:headEnd type="none" w="med" len="med"/>
            <a:tailEnd type="none" w="med" len="med"/>
          </a:ln>
        </p:spPr>
      </p:cxnSp>
    </p:spTree>
    <p:extLst>
      <p:ext uri="{BB962C8B-B14F-4D97-AF65-F5344CB8AC3E}">
        <p14:creationId xmlns:p14="http://schemas.microsoft.com/office/powerpoint/2010/main" val="3237358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FA676-36BD-107D-FB1C-60606CA820A5}"/>
              </a:ext>
            </a:extLst>
          </p:cNvPr>
          <p:cNvSpPr>
            <a:spLocks noGrp="1"/>
          </p:cNvSpPr>
          <p:nvPr>
            <p:ph type="title"/>
          </p:nvPr>
        </p:nvSpPr>
        <p:spPr/>
        <p:txBody>
          <a:bodyPr/>
          <a:lstStyle/>
          <a:p>
            <a:r>
              <a:rPr lang="en-US" b="1" dirty="0">
                <a:solidFill>
                  <a:schemeClr val="accent6">
                    <a:lumMod val="50000"/>
                  </a:schemeClr>
                </a:solidFill>
              </a:rPr>
              <a:t>ARCHITECTURE DIAGRAM</a:t>
            </a:r>
            <a:endParaRPr lang="en-US" dirty="0"/>
          </a:p>
        </p:txBody>
      </p:sp>
      <p:pic>
        <p:nvPicPr>
          <p:cNvPr id="4" name="Picture 3" descr="Build an AWS ETL Data Pipeline in Python on YouTube Data">
            <a:extLst>
              <a:ext uri="{FF2B5EF4-FFF2-40B4-BE49-F238E27FC236}">
                <a16:creationId xmlns:a16="http://schemas.microsoft.com/office/drawing/2014/main" id="{2AD7F815-3E18-F9E0-85ED-4C90B9E3E5E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2144" y="1690688"/>
            <a:ext cx="9994392" cy="4702397"/>
          </a:xfrm>
          <a:prstGeom prst="rect">
            <a:avLst/>
          </a:prstGeom>
          <a:noFill/>
          <a:ln>
            <a:noFill/>
          </a:ln>
        </p:spPr>
      </p:pic>
    </p:spTree>
    <p:extLst>
      <p:ext uri="{BB962C8B-B14F-4D97-AF65-F5344CB8AC3E}">
        <p14:creationId xmlns:p14="http://schemas.microsoft.com/office/powerpoint/2010/main" val="155114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7F6C-FC2B-F062-5FCF-BBE31B4CABD5}"/>
              </a:ext>
            </a:extLst>
          </p:cNvPr>
          <p:cNvSpPr>
            <a:spLocks noGrp="1"/>
          </p:cNvSpPr>
          <p:nvPr>
            <p:ph type="title"/>
          </p:nvPr>
        </p:nvSpPr>
        <p:spPr>
          <a:xfrm>
            <a:off x="838200" y="365125"/>
            <a:ext cx="10515600" cy="887603"/>
          </a:xfrm>
        </p:spPr>
        <p:txBody>
          <a:bodyPr/>
          <a:lstStyle/>
          <a:p>
            <a:r>
              <a:rPr lang="en-US" b="1" dirty="0">
                <a:solidFill>
                  <a:schemeClr val="accent6">
                    <a:lumMod val="50000"/>
                  </a:schemeClr>
                </a:solidFill>
              </a:rPr>
              <a:t>DATA FLOW DIAGRAM</a:t>
            </a:r>
            <a:endParaRPr lang="en-US" dirty="0"/>
          </a:p>
        </p:txBody>
      </p:sp>
      <p:pic>
        <p:nvPicPr>
          <p:cNvPr id="4" name="Picture 3" descr="Build ARCH and GARCH Models in Time Series using Python">
            <a:extLst>
              <a:ext uri="{FF2B5EF4-FFF2-40B4-BE49-F238E27FC236}">
                <a16:creationId xmlns:a16="http://schemas.microsoft.com/office/drawing/2014/main" id="{8AB6F5E5-EA46-1989-6040-5FD4A34256C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416" y="1422399"/>
            <a:ext cx="10168128" cy="5070475"/>
          </a:xfrm>
          <a:prstGeom prst="rect">
            <a:avLst/>
          </a:prstGeom>
          <a:noFill/>
          <a:ln>
            <a:noFill/>
          </a:ln>
        </p:spPr>
      </p:pic>
    </p:spTree>
    <p:extLst>
      <p:ext uri="{BB962C8B-B14F-4D97-AF65-F5344CB8AC3E}">
        <p14:creationId xmlns:p14="http://schemas.microsoft.com/office/powerpoint/2010/main" val="94766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6;g160d35f11e3_30_8">
            <a:extLst>
              <a:ext uri="{FF2B5EF4-FFF2-40B4-BE49-F238E27FC236}">
                <a16:creationId xmlns:a16="http://schemas.microsoft.com/office/drawing/2014/main" id="{55F5063E-34E1-1D4B-0F4D-92A517874574}"/>
              </a:ext>
            </a:extLst>
          </p:cNvPr>
          <p:cNvSpPr txBox="1">
            <a:spLocks noGrp="1"/>
          </p:cNvSpPr>
          <p:nvPr>
            <p:ph type="title"/>
          </p:nvPr>
        </p:nvSpPr>
        <p:spPr>
          <a:xfrm>
            <a:off x="931110" y="592896"/>
            <a:ext cx="10515600" cy="732803"/>
          </a:xfrm>
          <a:prstGeom prst="rect">
            <a:avLst/>
          </a:prstGeom>
        </p:spPr>
        <p:txBody>
          <a:bodyPr spcFirstLastPara="1" wrap="square" lIns="91425" tIns="45700" rIns="91425" bIns="45700" anchor="ctr" anchorCtr="0">
            <a:normAutofit fontScale="90000"/>
          </a:bodyPr>
          <a:lstStyle/>
          <a:p>
            <a:pPr>
              <a:buSzPts val="1100"/>
            </a:pPr>
            <a:r>
              <a:rPr lang="en-US" sz="4900" b="1" dirty="0">
                <a:solidFill>
                  <a:srgbClr val="38761D"/>
                </a:solidFill>
              </a:rPr>
              <a:t>Methodology</a:t>
            </a:r>
            <a:br>
              <a:rPr lang="en-US" dirty="0"/>
            </a:br>
            <a:endParaRPr b="1" dirty="0">
              <a:solidFill>
                <a:srgbClr val="38761D"/>
              </a:solidFill>
            </a:endParaRPr>
          </a:p>
        </p:txBody>
      </p:sp>
      <p:cxnSp>
        <p:nvCxnSpPr>
          <p:cNvPr id="5" name="Google Shape;108;g160d35f11e3_30_8">
            <a:extLst>
              <a:ext uri="{FF2B5EF4-FFF2-40B4-BE49-F238E27FC236}">
                <a16:creationId xmlns:a16="http://schemas.microsoft.com/office/drawing/2014/main" id="{55626C3A-698D-3A91-8979-38C6C0ADF352}"/>
              </a:ext>
            </a:extLst>
          </p:cNvPr>
          <p:cNvCxnSpPr>
            <a:cxnSpLocks/>
          </p:cNvCxnSpPr>
          <p:nvPr/>
        </p:nvCxnSpPr>
        <p:spPr>
          <a:xfrm flipV="1">
            <a:off x="931110" y="1101436"/>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3" name="TextBox 2">
            <a:extLst>
              <a:ext uri="{FF2B5EF4-FFF2-40B4-BE49-F238E27FC236}">
                <a16:creationId xmlns:a16="http://schemas.microsoft.com/office/drawing/2014/main" id="{243B710B-BE26-8262-F59D-8C542D75BF0E}"/>
              </a:ext>
            </a:extLst>
          </p:cNvPr>
          <p:cNvSpPr txBox="1"/>
          <p:nvPr/>
        </p:nvSpPr>
        <p:spPr>
          <a:xfrm>
            <a:off x="931110" y="1245334"/>
            <a:ext cx="10613190" cy="4185761"/>
          </a:xfrm>
          <a:prstGeom prst="rect">
            <a:avLst/>
          </a:prstGeom>
          <a:noFill/>
        </p:spPr>
        <p:txBody>
          <a:bodyPr wrap="square">
            <a:spAutoFit/>
          </a:bodyPr>
          <a:lstStyle/>
          <a:p>
            <a:pPr marL="0" marR="19050" algn="just">
              <a:spcBef>
                <a:spcPts val="0"/>
              </a:spcBef>
              <a:spcAft>
                <a:spcPts val="0"/>
              </a:spcAft>
            </a:pPr>
            <a:r>
              <a:rPr lang="en-US" sz="1800" dirty="0">
                <a:latin typeface="Times New Roman" panose="02020603050405020304" pitchFamily="18" charset="0"/>
                <a:ea typeface="Times New Roman" panose="02020603050405020304" pitchFamily="18" charset="0"/>
              </a:rPr>
              <a:t>Ri</a:t>
            </a:r>
            <a:r>
              <a:rPr lang="en-US" sz="1800" dirty="0">
                <a:effectLst/>
                <a:latin typeface="Times New Roman" panose="02020603050405020304" pitchFamily="18" charset="0"/>
                <a:ea typeface="Times New Roman" panose="02020603050405020304" pitchFamily="18" charset="0"/>
              </a:rPr>
              <a:t>de-hailing services are losing money and market share to rivals as a result of their inability to meet the needs of numerous customers about their trips. A unique methodology is proposed to estimate.</a:t>
            </a:r>
            <a:br>
              <a:rPr lang="en-US" sz="1800" dirty="0">
                <a:effectLst/>
                <a:latin typeface="Times New Roman" panose="02020603050405020304" pitchFamily="18" charset="0"/>
                <a:ea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endParaRPr>
          </a:p>
          <a:p>
            <a:pPr marL="0" marR="1905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Dataset:</a:t>
            </a:r>
            <a:r>
              <a:rPr lang="en-US" sz="1800" dirty="0">
                <a:effectLst/>
                <a:latin typeface="Times New Roman" panose="02020603050405020304" pitchFamily="18" charset="0"/>
                <a:ea typeface="Times New Roman" panose="02020603050405020304" pitchFamily="18" charset="0"/>
              </a:rPr>
              <a:t> A dataset was employed in this investigation. The booking trip time, start point location, and end point latitude/longitude would all be included in this information. There are several data points pertaining to ride requests. The customer's ID, the booking time stamp, the starting point latitude, the starting point longitude, the ending point latitude, and the ending point longitude are the multiple columns of the dataset. </a:t>
            </a:r>
          </a:p>
          <a:p>
            <a:pPr marL="0" marR="19050" algn="ctr">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1905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Data Assumption:</a:t>
            </a:r>
            <a:r>
              <a:rPr lang="en-US" sz="1800" dirty="0">
                <a:effectLst/>
                <a:latin typeface="Times New Roman" panose="02020603050405020304" pitchFamily="18" charset="0"/>
                <a:ea typeface="Times New Roman" panose="02020603050405020304" pitchFamily="18" charset="0"/>
              </a:rPr>
              <a:t> The data must first be preprocessed to ascertain the real estimated demand by consumers in order to build a prediction model for the demand for rides in a certain location at a given time. In order to assess the true demand, I removed ride requests that were highly likely to cause issues. geospatial engineering was required since geographical data cannot be used for demand forecasting operations. It would take hours of CPU time to cluster 4 million data points using ordinary K-means. Thus, using a method called "Mini Batch K-means Clustering," we have separated Bangalore into 50 different zones.</a:t>
            </a:r>
          </a:p>
          <a:p>
            <a:pPr marL="0" marR="19050" algn="just">
              <a:spcBef>
                <a:spcPts val="0"/>
              </a:spcBef>
              <a:spcAft>
                <a:spcPts val="0"/>
              </a:spcAft>
            </a:pPr>
            <a:r>
              <a:rPr lang="en-US" sz="14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288588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2CBD-0DFE-EDA6-7BAF-FC576C78F7D7}"/>
              </a:ext>
            </a:extLst>
          </p:cNvPr>
          <p:cNvSpPr>
            <a:spLocks noGrp="1"/>
          </p:cNvSpPr>
          <p:nvPr>
            <p:ph type="title"/>
          </p:nvPr>
        </p:nvSpPr>
        <p:spPr/>
        <p:txBody>
          <a:bodyPr/>
          <a:lstStyle/>
          <a:p>
            <a:r>
              <a:rPr lang="en-US" sz="4400" b="1" dirty="0">
                <a:solidFill>
                  <a:srgbClr val="38761D"/>
                </a:solidFill>
              </a:rPr>
              <a:t>Methodology</a:t>
            </a:r>
            <a:endParaRPr lang="en-US" dirty="0"/>
          </a:p>
        </p:txBody>
      </p:sp>
      <p:sp>
        <p:nvSpPr>
          <p:cNvPr id="3" name="Text Placeholder 2">
            <a:extLst>
              <a:ext uri="{FF2B5EF4-FFF2-40B4-BE49-F238E27FC236}">
                <a16:creationId xmlns:a16="http://schemas.microsoft.com/office/drawing/2014/main" id="{6AB6AF6C-1784-4B2F-B00E-0355FE324833}"/>
              </a:ext>
            </a:extLst>
          </p:cNvPr>
          <p:cNvSpPr>
            <a:spLocks noGrp="1"/>
          </p:cNvSpPr>
          <p:nvPr>
            <p:ph type="body" idx="1"/>
          </p:nvPr>
        </p:nvSpPr>
        <p:spPr>
          <a:xfrm>
            <a:off x="838200" y="1597025"/>
            <a:ext cx="10515600" cy="4351338"/>
          </a:xfrm>
        </p:spPr>
        <p:txBody>
          <a:bodyPr/>
          <a:lstStyle/>
          <a:p>
            <a:pPr marL="0" marR="19050" indent="0" algn="just">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Train Set Test Split:</a:t>
            </a:r>
            <a:r>
              <a:rPr lang="en-US" sz="1800" dirty="0">
                <a:effectLst/>
                <a:latin typeface="Times New Roman" panose="02020603050405020304" pitchFamily="18" charset="0"/>
                <a:ea typeface="Times New Roman" panose="02020603050405020304" pitchFamily="18" charset="0"/>
              </a:rPr>
              <a:t> The multiple data and test sets using the train test split technique. The data must first be separated into features (X) and labels (y). The data frame is split up into four sections: </a:t>
            </a:r>
            <a:r>
              <a:rPr lang="en-US" sz="1800" dirty="0" err="1">
                <a:effectLst/>
                <a:latin typeface="Times New Roman" panose="02020603050405020304" pitchFamily="18" charset="0"/>
                <a:ea typeface="Times New Roman" panose="02020603050405020304" pitchFamily="18" charset="0"/>
              </a:rPr>
              <a:t>y_train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y_test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X_train</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X_test</a:t>
            </a:r>
            <a:r>
              <a:rPr lang="en-US" sz="1800" dirty="0">
                <a:effectLst/>
                <a:latin typeface="Times New Roman" panose="02020603050405020304" pitchFamily="18" charset="0"/>
                <a:ea typeface="Times New Roman" panose="02020603050405020304" pitchFamily="18" charset="0"/>
              </a:rPr>
              <a:t>. The models are fitted and trained using the </a:t>
            </a:r>
            <a:r>
              <a:rPr lang="en-US" sz="1800" dirty="0" err="1">
                <a:effectLst/>
                <a:latin typeface="Times New Roman" panose="02020603050405020304" pitchFamily="18" charset="0"/>
                <a:ea typeface="Times New Roman" panose="02020603050405020304" pitchFamily="18" charset="0"/>
              </a:rPr>
              <a:t>X_train</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y_train</a:t>
            </a:r>
            <a:r>
              <a:rPr lang="en-US" sz="1800" dirty="0">
                <a:effectLst/>
                <a:latin typeface="Times New Roman" panose="02020603050405020304" pitchFamily="18" charset="0"/>
                <a:ea typeface="Times New Roman" panose="02020603050405020304" pitchFamily="18" charset="0"/>
              </a:rPr>
              <a:t> sets. To determine if the models are correctly predicting the outputs and labels, utilize the </a:t>
            </a:r>
            <a:r>
              <a:rPr lang="en-US" sz="1800" dirty="0" err="1">
                <a:effectLst/>
                <a:latin typeface="Times New Roman" panose="02020603050405020304" pitchFamily="18" charset="0"/>
                <a:ea typeface="Times New Roman" panose="02020603050405020304" pitchFamily="18" charset="0"/>
              </a:rPr>
              <a:t>X_test</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y_test</a:t>
            </a:r>
            <a:r>
              <a:rPr lang="en-US" sz="1800" dirty="0">
                <a:effectLst/>
                <a:latin typeface="Times New Roman" panose="02020603050405020304" pitchFamily="18" charset="0"/>
                <a:ea typeface="Times New Roman" panose="02020603050405020304" pitchFamily="18" charset="0"/>
              </a:rPr>
              <a:t> sets. We are capable to execute the train and test sets’ size explicit.</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Sample set</a:t>
            </a:r>
            <a:r>
              <a:rPr lang="en-US" sz="1800" dirty="0">
                <a:effectLst/>
                <a:latin typeface="Times New Roman" panose="02020603050405020304" pitchFamily="18" charset="0"/>
                <a:ea typeface="Times New Roman" panose="02020603050405020304" pitchFamily="18" charset="0"/>
              </a:rPr>
              <a:t>: To provide an accurate assessment of the final model fit, a subset of the providing practices dataset is used as the test dataset. </a:t>
            </a:r>
          </a:p>
          <a:p>
            <a:pPr marL="0" marR="19050" indent="0" algn="just">
              <a:spcBef>
                <a:spcPts val="0"/>
              </a:spcBef>
              <a:spcAft>
                <a:spcPts val="0"/>
              </a:spcAft>
              <a:buNone/>
            </a:pP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Validation set</a:t>
            </a:r>
            <a:r>
              <a:rPr lang="en-US" sz="1800" dirty="0">
                <a:effectLst/>
                <a:latin typeface="Times New Roman" panose="02020603050405020304" pitchFamily="18" charset="0"/>
                <a:ea typeface="Times New Roman" panose="02020603050405020304" pitchFamily="18" charset="0"/>
              </a:rPr>
              <a:t>: When adjusting the model's hyper-parameters, a validation dataset is a sample of data taken from the practice set of your model that is used to measure model performance.</a:t>
            </a:r>
          </a:p>
          <a:p>
            <a:pPr marL="114300" indent="0">
              <a:buNone/>
            </a:pPr>
            <a:endParaRPr lang="en-US" dirty="0"/>
          </a:p>
        </p:txBody>
      </p:sp>
      <p:cxnSp>
        <p:nvCxnSpPr>
          <p:cNvPr id="4" name="Google Shape;108;g160d35f11e3_30_8">
            <a:extLst>
              <a:ext uri="{FF2B5EF4-FFF2-40B4-BE49-F238E27FC236}">
                <a16:creationId xmlns:a16="http://schemas.microsoft.com/office/drawing/2014/main" id="{6A8B26CA-ADE1-EA28-6728-02AD6BFDD061}"/>
              </a:ext>
            </a:extLst>
          </p:cNvPr>
          <p:cNvCxnSpPr>
            <a:cxnSpLocks/>
          </p:cNvCxnSpPr>
          <p:nvPr/>
        </p:nvCxnSpPr>
        <p:spPr>
          <a:xfrm>
            <a:off x="903678" y="1412533"/>
            <a:ext cx="10626906" cy="0"/>
          </a:xfrm>
          <a:prstGeom prst="straightConnector1">
            <a:avLst/>
          </a:prstGeom>
          <a:noFill/>
          <a:ln w="19050" cap="flat" cmpd="sng">
            <a:solidFill>
              <a:srgbClr val="38761D"/>
            </a:solidFill>
            <a:prstDash val="solid"/>
            <a:round/>
            <a:headEnd type="none" w="med" len="med"/>
            <a:tailEnd type="none" w="med" len="med"/>
          </a:ln>
        </p:spPr>
      </p:cxnSp>
    </p:spTree>
    <p:extLst>
      <p:ext uri="{BB962C8B-B14F-4D97-AF65-F5344CB8AC3E}">
        <p14:creationId xmlns:p14="http://schemas.microsoft.com/office/powerpoint/2010/main" val="360715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485B-A013-456C-DFBF-0DD6CCC76A9A}"/>
              </a:ext>
            </a:extLst>
          </p:cNvPr>
          <p:cNvSpPr>
            <a:spLocks noGrp="1"/>
          </p:cNvSpPr>
          <p:nvPr>
            <p:ph type="title"/>
          </p:nvPr>
        </p:nvSpPr>
        <p:spPr/>
        <p:txBody>
          <a:bodyPr/>
          <a:lstStyle/>
          <a:p>
            <a:r>
              <a:rPr lang="en-US" sz="4400" b="1" dirty="0">
                <a:solidFill>
                  <a:srgbClr val="38761D"/>
                </a:solidFill>
              </a:rPr>
              <a:t>Methodology</a:t>
            </a:r>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E3CBF79-D58B-3320-1387-BA251730EEDC}"/>
                  </a:ext>
                </a:extLst>
              </p:cNvPr>
              <p:cNvSpPr txBox="1"/>
              <p:nvPr/>
            </p:nvSpPr>
            <p:spPr>
              <a:xfrm>
                <a:off x="838200" y="1544510"/>
                <a:ext cx="10515600" cy="3768980"/>
              </a:xfrm>
              <a:prstGeom prst="rect">
                <a:avLst/>
              </a:prstGeom>
              <a:noFill/>
            </p:spPr>
            <p:txBody>
              <a:bodyPr wrap="square">
                <a:spAutoFit/>
              </a:bodyPr>
              <a:lstStyle/>
              <a:p>
                <a:pPr marL="0" marR="19050">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XG boost, Or Extreme Gradient Boosting</a:t>
                </a:r>
                <a:b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Built on top of a gradient boosting tree, the extreme gradient boosting method, or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has the potential to make a substantial contribution to the gradient improvement process. the idea of classification and regression trees,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is a very powerful solution for problems requiring regression and classification. Furthermore,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is a soft computing library that combines the recently created algorithm with GBDT methods. Following optimization, twice separate components that make up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XGBoost's</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objective function are the regular term to prevent overfitting and the model's deviation. There are n samples and m features into the data set. The sample prediction's results are explained in depth in the following.</a:t>
                </a:r>
                <a:b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19050" algn="just">
                  <a:spcBef>
                    <a:spcPts val="0"/>
                  </a:spcBef>
                  <a:spcAft>
                    <a:spcPts val="0"/>
                  </a:spcAft>
                </a:pPr>
                <a14:m>
                  <m:oMath xmlns:m="http://schemas.openxmlformats.org/officeDocument/2006/math">
                    <m:r>
                      <a:rPr lang="en-US" sz="1400" i="1">
                        <a:effectLst/>
                        <a:latin typeface="Cambria Math" panose="02040503050406030204" pitchFamily="18" charset="0"/>
                        <a:ea typeface="Times New Roman" panose="02020603050405020304" pitchFamily="18" charset="0"/>
                      </a:rPr>
                      <m:t>𝑦</m:t>
                    </m:r>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rPr>
                          <m:t>𝑦</m:t>
                        </m:r>
                      </m:e>
                      <m:sub>
                        <m:r>
                          <a:rPr lang="en-US" sz="1400" i="1">
                            <a:effectLst/>
                            <a:latin typeface="Cambria Math" panose="02040503050406030204" pitchFamily="18" charset="0"/>
                            <a:ea typeface="Times New Roman" panose="02020603050405020304" pitchFamily="18" charset="0"/>
                          </a:rPr>
                          <m:t>𝑖</m:t>
                        </m:r>
                      </m:sub>
                    </m:sSub>
                    <m:r>
                      <a:rPr lang="en-US" sz="1400" i="1">
                        <a:effectLst/>
                        <a:latin typeface="Cambria Math" panose="02040503050406030204" pitchFamily="18" charset="0"/>
                        <a:ea typeface="Times New Roman" panose="02020603050405020304" pitchFamily="18" charset="0"/>
                      </a:rPr>
                      <m:t>=</m:t>
                    </m:r>
                    <m:nary>
                      <m:naryPr>
                        <m:chr m:val="∑"/>
                        <m:limLoc m:val="undOvr"/>
                        <m:grow m:val="on"/>
                        <m:ctrlPr>
                          <a:rPr lang="en-US" sz="1400" i="1">
                            <a:effectLst/>
                            <a:latin typeface="Cambria Math" panose="02040503050406030204" pitchFamily="18" charset="0"/>
                            <a:ea typeface="Times New Roman" panose="02020603050405020304" pitchFamily="18" charset="0"/>
                          </a:rPr>
                        </m:ctrlPr>
                      </m:naryPr>
                      <m:sub>
                        <m:r>
                          <a:rPr lang="en-US" sz="1400" i="1">
                            <a:effectLst/>
                            <a:latin typeface="Cambria Math" panose="02040503050406030204" pitchFamily="18" charset="0"/>
                            <a:ea typeface="Times New Roman" panose="02020603050405020304" pitchFamily="18" charset="0"/>
                          </a:rPr>
                          <m:t>𝑘</m:t>
                        </m:r>
                        <m:r>
                          <a:rPr lang="en-US" sz="1400" i="1">
                            <a:effectLst/>
                            <a:latin typeface="Cambria Math" panose="02040503050406030204" pitchFamily="18" charset="0"/>
                            <a:ea typeface="Times New Roman" panose="02020603050405020304" pitchFamily="18" charset="0"/>
                          </a:rPr>
                          <m:t>=1</m:t>
                        </m:r>
                      </m:sub>
                      <m:sup>
                        <m:r>
                          <a:rPr lang="en-US" sz="1400" i="1">
                            <a:effectLst/>
                            <a:latin typeface="Cambria Math" panose="02040503050406030204" pitchFamily="18" charset="0"/>
                            <a:ea typeface="Times New Roman" panose="02020603050405020304" pitchFamily="18" charset="0"/>
                          </a:rPr>
                          <m:t>𝑘</m:t>
                        </m:r>
                      </m:sup>
                      <m:e>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rPr>
                              <m:t>𝑓</m:t>
                            </m:r>
                          </m:e>
                          <m:sub>
                            <m:r>
                              <a:rPr lang="en-US" sz="1400" i="1">
                                <a:effectLst/>
                                <a:latin typeface="Cambria Math" panose="02040503050406030204" pitchFamily="18" charset="0"/>
                                <a:ea typeface="Times New Roman" panose="02020603050405020304" pitchFamily="18" charset="0"/>
                              </a:rPr>
                              <m:t>𝑘</m:t>
                            </m:r>
                          </m:sub>
                        </m:sSub>
                        <m:d>
                          <m:dPr>
                            <m:ctrlPr>
                              <a:rPr lang="en-US" sz="1400" i="1">
                                <a:effectLst/>
                                <a:latin typeface="Cambria Math" panose="02040503050406030204" pitchFamily="18" charset="0"/>
                                <a:ea typeface="Times New Roman" panose="02020603050405020304" pitchFamily="18" charset="0"/>
                              </a:rPr>
                            </m:ctrlPr>
                          </m:dPr>
                          <m:e>
                            <m:r>
                              <a:rPr lang="en-US" sz="1400" i="1">
                                <a:effectLst/>
                                <a:latin typeface="Cambria Math" panose="02040503050406030204" pitchFamily="18" charset="0"/>
                                <a:ea typeface="Times New Roman" panose="02020603050405020304" pitchFamily="18" charset="0"/>
                              </a:rPr>
                              <m:t>𝑥</m:t>
                            </m:r>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rPr>
                                  <m:t>𝑥</m:t>
                                </m:r>
                              </m:e>
                              <m:sub>
                                <m:r>
                                  <a:rPr lang="en-US" sz="1400" i="1">
                                    <a:effectLst/>
                                    <a:latin typeface="Cambria Math" panose="02040503050406030204" pitchFamily="18" charset="0"/>
                                    <a:ea typeface="Times New Roman" panose="02020603050405020304" pitchFamily="18" charset="0"/>
                                  </a:rPr>
                                  <m:t>𝑖</m:t>
                                </m:r>
                              </m:sub>
                            </m:sSub>
                          </m:e>
                        </m:d>
                      </m:e>
                    </m:nary>
                  </m:oMath>
                </a14:m>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rPr>
                          <m:t>𝑓</m:t>
                        </m:r>
                      </m:e>
                      <m:sub>
                        <m:r>
                          <a:rPr lang="en-US" sz="1400" i="1">
                            <a:effectLst/>
                            <a:latin typeface="Cambria Math" panose="02040503050406030204" pitchFamily="18" charset="0"/>
                            <a:ea typeface="Times New Roman" panose="02020603050405020304" pitchFamily="18" charset="0"/>
                          </a:rPr>
                          <m:t>𝑘</m:t>
                        </m:r>
                        <m:r>
                          <a:rPr lang="en-US" sz="1400" i="1">
                            <a:effectLst/>
                            <a:latin typeface="Cambria Math" panose="02040503050406030204" pitchFamily="18" charset="0"/>
                            <a:ea typeface="Times New Roman" panose="02020603050405020304" pitchFamily="18" charset="0"/>
                          </a:rPr>
                          <m:t> </m:t>
                        </m:r>
                      </m:sub>
                    </m:sSub>
                    <m:r>
                      <a:rPr lang="en-US" sz="1400" i="1">
                        <a:effectLst/>
                        <a:latin typeface="Cambria Math" panose="02040503050406030204" pitchFamily="18" charset="0"/>
                        <a:ea typeface="Times New Roman" panose="02020603050405020304" pitchFamily="18" charset="0"/>
                      </a:rPr>
                      <m:t>∈ </m:t>
                    </m:r>
                    <m:r>
                      <a:rPr lang="en-US" sz="1400" i="1">
                        <a:effectLst/>
                        <a:latin typeface="Cambria Math" panose="02040503050406030204" pitchFamily="18" charset="0"/>
                        <a:ea typeface="Times New Roman" panose="02020603050405020304" pitchFamily="18" charset="0"/>
                      </a:rPr>
                      <m:t>𝜑</m:t>
                    </m:r>
                  </m:oMath>
                </a14:m>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(3)</a:t>
                </a:r>
              </a:p>
              <a:p>
                <a:pPr marL="0" marR="19050" algn="just">
                  <a:spcBef>
                    <a:spcPts val="0"/>
                  </a:spcBef>
                  <a:spcAft>
                    <a:spcPts val="0"/>
                  </a:spcAft>
                </a:pPr>
                <a:b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br>
                <a14:m>
                  <m:oMath xmlns:m="http://schemas.openxmlformats.org/officeDocument/2006/math">
                    <m:r>
                      <a:rPr lang="en-US" sz="1400" i="1">
                        <a:effectLst/>
                        <a:latin typeface="Cambria Math" panose="02040503050406030204" pitchFamily="18" charset="0"/>
                        <a:ea typeface="Times New Roman" panose="02020603050405020304" pitchFamily="18" charset="0"/>
                      </a:rPr>
                      <m:t>𝜑</m:t>
                    </m:r>
                    <m:r>
                      <a:rPr lang="en-US" sz="1400" i="1">
                        <a:effectLst/>
                        <a:latin typeface="Cambria Math" panose="02040503050406030204" pitchFamily="18" charset="0"/>
                        <a:ea typeface="Times New Roman" panose="02020603050405020304" pitchFamily="18" charset="0"/>
                      </a:rPr>
                      <m:t>=</m:t>
                    </m:r>
                    <m:d>
                      <m:dPr>
                        <m:begChr m:val="{"/>
                        <m:endChr m:val="}"/>
                        <m:ctrlPr>
                          <a:rPr lang="en-US" sz="1400" i="1">
                            <a:effectLst/>
                            <a:latin typeface="Cambria Math" panose="02040503050406030204" pitchFamily="18" charset="0"/>
                            <a:ea typeface="Times New Roman" panose="02020603050405020304" pitchFamily="18" charset="0"/>
                          </a:rPr>
                        </m:ctrlPr>
                      </m:dPr>
                      <m:e>
                        <m:r>
                          <a:rPr lang="en-US" sz="1400" i="1">
                            <a:effectLst/>
                            <a:latin typeface="Cambria Math" panose="02040503050406030204" pitchFamily="18" charset="0"/>
                            <a:ea typeface="Times New Roman" panose="02020603050405020304" pitchFamily="18" charset="0"/>
                          </a:rPr>
                          <m:t>𝑓</m:t>
                        </m:r>
                        <m:d>
                          <m:dPr>
                            <m:ctrlPr>
                              <a:rPr lang="en-US" sz="1400" i="1">
                                <a:effectLst/>
                                <a:latin typeface="Cambria Math" panose="02040503050406030204" pitchFamily="18" charset="0"/>
                                <a:ea typeface="Times New Roman" panose="02020603050405020304" pitchFamily="18" charset="0"/>
                              </a:rPr>
                            </m:ctrlPr>
                          </m:dPr>
                          <m:e>
                            <m:r>
                              <a:rPr lang="en-US" sz="1400" i="1">
                                <a:effectLst/>
                                <a:latin typeface="Cambria Math" panose="02040503050406030204" pitchFamily="18" charset="0"/>
                                <a:ea typeface="Times New Roman" panose="02020603050405020304" pitchFamily="18" charset="0"/>
                              </a:rPr>
                              <m:t>𝑥𝑥</m:t>
                            </m:r>
                          </m:e>
                        </m:d>
                        <m:r>
                          <a:rPr lang="en-US" sz="1400" i="1">
                            <a:effectLst/>
                            <a:latin typeface="Cambria Math" panose="02040503050406030204" pitchFamily="18" charset="0"/>
                            <a:ea typeface="Times New Roman" panose="02020603050405020304" pitchFamily="18" charset="0"/>
                          </a:rPr>
                          <m:t>=</m:t>
                        </m:r>
                        <m:r>
                          <a:rPr lang="en-US" sz="1400" i="1">
                            <a:effectLst/>
                            <a:latin typeface="Cambria Math" panose="02040503050406030204" pitchFamily="18" charset="0"/>
                            <a:ea typeface="Times New Roman" panose="02020603050405020304" pitchFamily="18" charset="0"/>
                          </a:rPr>
                          <m:t>𝑗</m:t>
                        </m:r>
                        <m:d>
                          <m:dPr>
                            <m:ctrlPr>
                              <a:rPr lang="en-US" sz="1400" i="1">
                                <a:effectLst/>
                                <a:latin typeface="Cambria Math" panose="02040503050406030204" pitchFamily="18" charset="0"/>
                                <a:ea typeface="Times New Roman" panose="02020603050405020304" pitchFamily="18" charset="0"/>
                              </a:rPr>
                            </m:ctrlPr>
                          </m:dPr>
                          <m:e>
                            <m:r>
                              <a:rPr lang="en-US" sz="1400" i="1">
                                <a:effectLst/>
                                <a:latin typeface="Cambria Math" panose="02040503050406030204" pitchFamily="18" charset="0"/>
                                <a:ea typeface="Times New Roman" panose="02020603050405020304" pitchFamily="18" charset="0"/>
                              </a:rPr>
                              <m:t>𝑥𝑥</m:t>
                            </m:r>
                          </m:e>
                        </m:d>
                      </m:e>
                    </m:d>
                  </m:oMath>
                </a14:m>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d>
                      <m:dPr>
                        <m:ctrlPr>
                          <a:rPr lang="en-US" sz="1400" i="1">
                            <a:effectLst/>
                            <a:latin typeface="Cambria Math" panose="02040503050406030204" pitchFamily="18" charset="0"/>
                            <a:ea typeface="Times New Roman" panose="02020603050405020304" pitchFamily="18" charset="0"/>
                          </a:rPr>
                        </m:ctrlPr>
                      </m:dPr>
                      <m:e>
                        <m:r>
                          <a:rPr lang="en-US" sz="1400" i="1">
                            <a:effectLst/>
                            <a:latin typeface="Cambria Math" panose="02040503050406030204" pitchFamily="18" charset="0"/>
                            <a:ea typeface="Times New Roman" panose="02020603050405020304" pitchFamily="18" charset="0"/>
                          </a:rPr>
                          <m:t>𝑠</m:t>
                        </m:r>
                        <m:r>
                          <a:rPr lang="en-US" sz="1400" i="1">
                            <a:effectLst/>
                            <a:latin typeface="Cambria Math" panose="02040503050406030204" pitchFamily="18" charset="0"/>
                            <a:ea typeface="Times New Roman" panose="02020603050405020304" pitchFamily="18" charset="0"/>
                          </a:rPr>
                          <m:t>:</m:t>
                        </m:r>
                        <m:sSup>
                          <m:sSupPr>
                            <m:ctrlPr>
                              <a:rPr lang="en-US" sz="1400" i="1">
                                <a:effectLst/>
                                <a:latin typeface="Cambria Math" panose="02040503050406030204" pitchFamily="18" charset="0"/>
                                <a:ea typeface="Times New Roman" panose="02020603050405020304" pitchFamily="18" charset="0"/>
                              </a:rPr>
                            </m:ctrlPr>
                          </m:sSupPr>
                          <m:e>
                            <m:r>
                              <a:rPr lang="en-US" sz="1400" i="1">
                                <a:effectLst/>
                                <a:latin typeface="Cambria Math" panose="02040503050406030204" pitchFamily="18" charset="0"/>
                                <a:ea typeface="Times New Roman" panose="02020603050405020304" pitchFamily="18" charset="0"/>
                              </a:rPr>
                              <m:t>𝑅</m:t>
                            </m:r>
                          </m:e>
                          <m:sup>
                            <m:r>
                              <a:rPr lang="en-US" sz="1400" i="1">
                                <a:effectLst/>
                                <a:latin typeface="Cambria Math" panose="02040503050406030204" pitchFamily="18" charset="0"/>
                                <a:ea typeface="Times New Roman" panose="02020603050405020304" pitchFamily="18" charset="0"/>
                              </a:rPr>
                              <m:t>𝑚</m:t>
                            </m:r>
                            <m:r>
                              <a:rPr lang="en-US" sz="1400" i="1">
                                <a:effectLst/>
                                <a:latin typeface="Cambria Math" panose="02040503050406030204" pitchFamily="18" charset="0"/>
                                <a:ea typeface="Times New Roman" panose="02020603050405020304" pitchFamily="18" charset="0"/>
                              </a:rPr>
                              <m:t> </m:t>
                            </m:r>
                          </m:sup>
                        </m:sSup>
                        <m:r>
                          <a:rPr lang="en-US" sz="1400" i="1">
                            <a:effectLst/>
                            <a:latin typeface="Cambria Math" panose="02040503050406030204" pitchFamily="18" charset="0"/>
                            <a:ea typeface="Times New Roman" panose="02020603050405020304" pitchFamily="18" charset="0"/>
                          </a:rPr>
                          <m:t>→</m:t>
                        </m:r>
                        <m:r>
                          <a:rPr lang="en-US" sz="1400" i="1">
                            <a:effectLst/>
                            <a:latin typeface="Cambria Math" panose="02040503050406030204" pitchFamily="18" charset="0"/>
                            <a:ea typeface="Times New Roman" panose="02020603050405020304" pitchFamily="18" charset="0"/>
                          </a:rPr>
                          <m:t>𝑇</m:t>
                        </m:r>
                        <m:r>
                          <a:rPr lang="en-US" sz="1400" i="1">
                            <a:effectLst/>
                            <a:latin typeface="Cambria Math" panose="02040503050406030204" pitchFamily="18" charset="0"/>
                            <a:ea typeface="Times New Roman" panose="02020603050405020304" pitchFamily="18" charset="0"/>
                          </a:rPr>
                          <m:t>,</m:t>
                        </m:r>
                        <m:r>
                          <a:rPr lang="en-US" sz="1400" i="1">
                            <a:effectLst/>
                            <a:latin typeface="Cambria Math" panose="02040503050406030204" pitchFamily="18" charset="0"/>
                            <a:ea typeface="Times New Roman" panose="02020603050405020304" pitchFamily="18" charset="0"/>
                          </a:rPr>
                          <m:t>𝑤</m:t>
                        </m:r>
                        <m:r>
                          <a:rPr lang="en-US" sz="1400" i="1">
                            <a:effectLst/>
                            <a:latin typeface="Cambria Math" panose="02040503050406030204" pitchFamily="18" charset="0"/>
                            <a:ea typeface="Times New Roman" panose="02020603050405020304" pitchFamily="18" charset="0"/>
                          </a:rPr>
                          <m:t>,</m:t>
                        </m:r>
                        <m:r>
                          <a:rPr lang="en-US" sz="1400" i="1">
                            <a:effectLst/>
                            <a:latin typeface="Cambria Math" panose="02040503050406030204" pitchFamily="18" charset="0"/>
                            <a:ea typeface="Times New Roman" panose="02020603050405020304" pitchFamily="18" charset="0"/>
                          </a:rPr>
                          <m:t>𝜖</m:t>
                        </m:r>
                        <m:sSup>
                          <m:sSupPr>
                            <m:ctrlPr>
                              <a:rPr lang="en-US" sz="1400" i="1">
                                <a:effectLst/>
                                <a:latin typeface="Cambria Math" panose="02040503050406030204" pitchFamily="18" charset="0"/>
                                <a:ea typeface="Times New Roman" panose="02020603050405020304" pitchFamily="18" charset="0"/>
                              </a:rPr>
                            </m:ctrlPr>
                          </m:sSupPr>
                          <m:e>
                            <m:r>
                              <a:rPr lang="en-US" sz="1400" i="1">
                                <a:effectLst/>
                                <a:latin typeface="Cambria Math" panose="02040503050406030204" pitchFamily="18" charset="0"/>
                                <a:ea typeface="Times New Roman" panose="02020603050405020304" pitchFamily="18" charset="0"/>
                              </a:rPr>
                              <m:t>𝑅</m:t>
                            </m:r>
                          </m:e>
                          <m:sup>
                            <m:r>
                              <a:rPr lang="en-US" sz="1400" i="1">
                                <a:effectLst/>
                                <a:latin typeface="Cambria Math" panose="02040503050406030204" pitchFamily="18" charset="0"/>
                                <a:ea typeface="Times New Roman" panose="02020603050405020304" pitchFamily="18" charset="0"/>
                              </a:rPr>
                              <m:t>𝑇</m:t>
                            </m:r>
                          </m:sup>
                        </m:sSup>
                      </m:e>
                    </m:d>
                    <m:r>
                      <a:rPr lang="en-US" sz="1400" i="1">
                        <a:effectLst/>
                        <a:latin typeface="Cambria Math" panose="02040503050406030204" pitchFamily="18" charset="0"/>
                        <a:ea typeface="Times New Roman" panose="02020603050405020304" pitchFamily="18" charset="0"/>
                      </a:rPr>
                      <m:t>    </m:t>
                    </m:r>
                  </m:oMath>
                </a14:m>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19050" algn="just">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19050" algn="just">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The Model of Assessment: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19050" algn="just">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19050" algn="just">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One of a regression model's two primary performance metrics is the Root Mean Squared Error (RMSE). It calculates the typical difference between values that a model predicts and actual values. It gives an model's accuracy, or how well it can predict the desired result.</a:t>
                </a:r>
              </a:p>
            </p:txBody>
          </p:sp>
        </mc:Choice>
        <mc:Fallback>
          <p:sp>
            <p:nvSpPr>
              <p:cNvPr id="10" name="TextBox 9">
                <a:extLst>
                  <a:ext uri="{FF2B5EF4-FFF2-40B4-BE49-F238E27FC236}">
                    <a16:creationId xmlns:a16="http://schemas.microsoft.com/office/drawing/2014/main" id="{5E3CBF79-D58B-3320-1387-BA251730EEDC}"/>
                  </a:ext>
                </a:extLst>
              </p:cNvPr>
              <p:cNvSpPr txBox="1">
                <a:spLocks noRot="1" noChangeAspect="1" noMove="1" noResize="1" noEditPoints="1" noAdjustHandles="1" noChangeArrowheads="1" noChangeShapeType="1" noTextEdit="1"/>
              </p:cNvSpPr>
              <p:nvPr/>
            </p:nvSpPr>
            <p:spPr>
              <a:xfrm>
                <a:off x="838200" y="1544510"/>
                <a:ext cx="10515600" cy="3768980"/>
              </a:xfrm>
              <a:prstGeom prst="rect">
                <a:avLst/>
              </a:prstGeom>
              <a:blipFill>
                <a:blip r:embed="rId2"/>
                <a:stretch>
                  <a:fillRect l="-174" t="-162" r="-232" b="-646"/>
                </a:stretch>
              </a:blipFill>
            </p:spPr>
            <p:txBody>
              <a:bodyPr/>
              <a:lstStyle/>
              <a:p>
                <a:r>
                  <a:rPr lang="en-US">
                    <a:noFill/>
                  </a:rPr>
                  <a:t> </a:t>
                </a:r>
              </a:p>
            </p:txBody>
          </p:sp>
        </mc:Fallback>
      </mc:AlternateContent>
      <p:cxnSp>
        <p:nvCxnSpPr>
          <p:cNvPr id="11" name="Google Shape;108;g160d35f11e3_30_8">
            <a:extLst>
              <a:ext uri="{FF2B5EF4-FFF2-40B4-BE49-F238E27FC236}">
                <a16:creationId xmlns:a16="http://schemas.microsoft.com/office/drawing/2014/main" id="{BB25758C-916E-A681-F651-9254E5DB9721}"/>
              </a:ext>
            </a:extLst>
          </p:cNvPr>
          <p:cNvCxnSpPr>
            <a:cxnSpLocks/>
          </p:cNvCxnSpPr>
          <p:nvPr/>
        </p:nvCxnSpPr>
        <p:spPr>
          <a:xfrm>
            <a:off x="903678" y="1412533"/>
            <a:ext cx="10626906" cy="0"/>
          </a:xfrm>
          <a:prstGeom prst="straightConnector1">
            <a:avLst/>
          </a:prstGeom>
          <a:noFill/>
          <a:ln w="19050" cap="flat" cmpd="sng">
            <a:solidFill>
              <a:srgbClr val="38761D"/>
            </a:solidFill>
            <a:prstDash val="solid"/>
            <a:round/>
            <a:headEnd type="none" w="med" len="med"/>
            <a:tailEnd type="none" w="med" len="med"/>
          </a:ln>
        </p:spPr>
      </p:cxnSp>
      <p:pic>
        <p:nvPicPr>
          <p:cNvPr id="12" name="Picture 11">
            <a:extLst>
              <a:ext uri="{FF2B5EF4-FFF2-40B4-BE49-F238E27FC236}">
                <a16:creationId xmlns:a16="http://schemas.microsoft.com/office/drawing/2014/main" id="{B3990F29-34A5-8CDA-490E-23E9B96787E0}"/>
              </a:ext>
            </a:extLst>
          </p:cNvPr>
          <p:cNvPicPr>
            <a:picLocks noChangeAspect="1"/>
          </p:cNvPicPr>
          <p:nvPr/>
        </p:nvPicPr>
        <p:blipFill>
          <a:blip r:embed="rId3"/>
          <a:stretch>
            <a:fillRect/>
          </a:stretch>
        </p:blipFill>
        <p:spPr>
          <a:xfrm>
            <a:off x="3798034" y="5445466"/>
            <a:ext cx="2651310" cy="982766"/>
          </a:xfrm>
          <a:prstGeom prst="rect">
            <a:avLst/>
          </a:prstGeom>
        </p:spPr>
      </p:pic>
    </p:spTree>
    <p:extLst>
      <p:ext uri="{BB962C8B-B14F-4D97-AF65-F5344CB8AC3E}">
        <p14:creationId xmlns:p14="http://schemas.microsoft.com/office/powerpoint/2010/main" val="3680389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References</a:t>
            </a:r>
            <a:endParaRPr dirty="0"/>
          </a:p>
        </p:txBody>
      </p:sp>
      <p:sp>
        <p:nvSpPr>
          <p:cNvPr id="175" name="Google Shape;175;g160d35f11e3_154_0"/>
          <p:cNvSpPr txBox="1">
            <a:spLocks noGrp="1"/>
          </p:cNvSpPr>
          <p:nvPr>
            <p:ph type="body" idx="1"/>
          </p:nvPr>
        </p:nvSpPr>
        <p:spPr>
          <a:xfrm>
            <a:off x="734150" y="1690824"/>
            <a:ext cx="10761600" cy="5006025"/>
          </a:xfrm>
          <a:prstGeom prst="rect">
            <a:avLst/>
          </a:prstGeom>
        </p:spPr>
        <p:txBody>
          <a:bodyPr spcFirstLastPara="1" wrap="square" lIns="91425" tIns="45700" rIns="91425" bIns="45700" anchor="t" anchorCtr="0">
            <a:normAutofit/>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60d35f11e3_154_12"/>
          <p:cNvSpPr txBox="1">
            <a:spLocks noGrp="1"/>
          </p:cNvSpPr>
          <p:nvPr>
            <p:ph type="body" idx="1"/>
          </p:nvPr>
        </p:nvSpPr>
        <p:spPr>
          <a:xfrm>
            <a:off x="838200" y="823675"/>
            <a:ext cx="10515600" cy="5353200"/>
          </a:xfrm>
          <a:prstGeom prst="rect">
            <a:avLst/>
          </a:prstGeom>
        </p:spPr>
        <p:txBody>
          <a:bodyPr spcFirstLastPara="1" wrap="square" lIns="91425" tIns="45700" rIns="91425" bIns="45700" anchor="ctr" anchorCtr="0">
            <a:normAutofit/>
          </a:bodyPr>
          <a:lstStyle/>
          <a:p>
            <a:pPr marL="0" indent="0" algn="ctr">
              <a:spcBef>
                <a:spcPts val="0"/>
              </a:spcBef>
              <a:buSzPts val="1100"/>
              <a:buNone/>
            </a:pPr>
            <a:r>
              <a:rPr lang="en-US" sz="4400" b="1" dirty="0">
                <a:solidFill>
                  <a:srgbClr val="38761D"/>
                </a:solidFill>
                <a:sym typeface="Comfortaa SemiBold"/>
              </a:rPr>
              <a:t>Thank You</a:t>
            </a:r>
            <a:endParaRPr sz="4400" b="1" dirty="0">
              <a:solidFill>
                <a:srgbClr val="38761D"/>
              </a:solidFill>
              <a:sym typeface="Comfortaa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solidFill>
                  <a:srgbClr val="38761D"/>
                </a:solidFill>
              </a:rPr>
              <a:t>Outline</a:t>
            </a:r>
            <a:endParaRPr>
              <a:solidFill>
                <a:srgbClr val="38761D"/>
              </a:solidFill>
            </a:endParaRPr>
          </a:p>
        </p:txBody>
      </p:sp>
      <p:sp>
        <p:nvSpPr>
          <p:cNvPr id="93" name="Google Shape;93;p2"/>
          <p:cNvSpPr txBox="1">
            <a:spLocks noGrp="1"/>
          </p:cNvSpPr>
          <p:nvPr>
            <p:ph type="body" idx="1"/>
          </p:nvPr>
        </p:nvSpPr>
        <p:spPr>
          <a:xfrm>
            <a:off x="838200" y="1825625"/>
            <a:ext cx="10238509" cy="4351338"/>
          </a:xfrm>
          <a:prstGeom prst="rect">
            <a:avLst/>
          </a:prstGeom>
          <a:noFill/>
          <a:ln>
            <a:noFill/>
          </a:ln>
        </p:spPr>
        <p:txBody>
          <a:bodyPr spcFirstLastPara="1" wrap="square" lIns="91425" tIns="45700" rIns="91425" bIns="45700" anchor="t" anchorCtr="0">
            <a:normAutofit/>
          </a:bodyPr>
          <a:lstStyle/>
          <a:p>
            <a:pPr marL="457200" lvl="0" indent="-342900" algn="just" rtl="0">
              <a:lnSpc>
                <a:spcPct val="115000"/>
              </a:lnSpc>
              <a:spcBef>
                <a:spcPts val="0"/>
              </a:spcBef>
              <a:spcAft>
                <a:spcPts val="0"/>
              </a:spcAft>
              <a:buSzPts val="1800"/>
              <a:buChar char="●"/>
            </a:pPr>
            <a:r>
              <a:rPr lang="en-US" dirty="0"/>
              <a:t>Abstract and Scope </a:t>
            </a:r>
          </a:p>
          <a:p>
            <a:pPr algn="just">
              <a:lnSpc>
                <a:spcPct val="115000"/>
              </a:lnSpc>
              <a:spcBef>
                <a:spcPts val="0"/>
              </a:spcBef>
              <a:buFont typeface="Arial"/>
              <a:buChar char="●"/>
            </a:pPr>
            <a:r>
              <a:rPr lang="en-US" dirty="0"/>
              <a:t>Introduction</a:t>
            </a:r>
          </a:p>
          <a:p>
            <a:pPr algn="just">
              <a:lnSpc>
                <a:spcPct val="115000"/>
              </a:lnSpc>
              <a:spcBef>
                <a:spcPts val="0"/>
              </a:spcBef>
              <a:buFont typeface="Arial"/>
              <a:buChar char="●"/>
            </a:pPr>
            <a:r>
              <a:rPr lang="en-US" dirty="0"/>
              <a:t>Literature Review</a:t>
            </a:r>
          </a:p>
          <a:p>
            <a:pPr marL="457200" lvl="0" indent="-342900" algn="just" rtl="0">
              <a:lnSpc>
                <a:spcPct val="115000"/>
              </a:lnSpc>
              <a:spcBef>
                <a:spcPts val="0"/>
              </a:spcBef>
              <a:spcAft>
                <a:spcPts val="0"/>
              </a:spcAft>
              <a:buSzPts val="1800"/>
              <a:buChar char="●"/>
            </a:pPr>
            <a:r>
              <a:rPr lang="en-US" dirty="0"/>
              <a:t>Existing System</a:t>
            </a:r>
          </a:p>
          <a:p>
            <a:pPr marL="457200" lvl="0" indent="-342900" algn="just" rtl="0">
              <a:lnSpc>
                <a:spcPct val="115000"/>
              </a:lnSpc>
              <a:spcBef>
                <a:spcPts val="0"/>
              </a:spcBef>
              <a:spcAft>
                <a:spcPts val="0"/>
              </a:spcAft>
              <a:buSzPts val="1800"/>
              <a:buChar char="●"/>
            </a:pPr>
            <a:r>
              <a:rPr lang="en-IN" dirty="0"/>
              <a:t>Proposed System</a:t>
            </a:r>
          </a:p>
          <a:p>
            <a:pPr marL="457200" lvl="0" indent="-342900" algn="just" rtl="0">
              <a:lnSpc>
                <a:spcPct val="115000"/>
              </a:lnSpc>
              <a:spcBef>
                <a:spcPts val="0"/>
              </a:spcBef>
              <a:spcAft>
                <a:spcPts val="0"/>
              </a:spcAft>
              <a:buSzPts val="1800"/>
              <a:buChar char="●"/>
            </a:pPr>
            <a:r>
              <a:rPr lang="en-US" dirty="0"/>
              <a:t>Hardware and Software Requirements</a:t>
            </a:r>
          </a:p>
          <a:p>
            <a:pPr marL="457200" lvl="0" indent="-342900" algn="just" rtl="0">
              <a:lnSpc>
                <a:spcPct val="115000"/>
              </a:lnSpc>
              <a:spcBef>
                <a:spcPts val="0"/>
              </a:spcBef>
              <a:spcAft>
                <a:spcPts val="0"/>
              </a:spcAft>
              <a:buSzPts val="1800"/>
              <a:buChar char="●"/>
            </a:pPr>
            <a:r>
              <a:rPr lang="en-IN" dirty="0"/>
              <a:t>Methodology</a:t>
            </a:r>
            <a:endParaRPr dirty="0"/>
          </a:p>
          <a:p>
            <a:pPr marL="457200" lvl="0" indent="-342900" algn="just" rtl="0">
              <a:lnSpc>
                <a:spcPct val="115000"/>
              </a:lnSpc>
              <a:spcBef>
                <a:spcPts val="0"/>
              </a:spcBef>
              <a:spcAft>
                <a:spcPts val="0"/>
              </a:spcAft>
              <a:buSzPts val="1800"/>
              <a:buChar char="●"/>
            </a:pPr>
            <a:r>
              <a:rPr lang="en-US" dirty="0"/>
              <a:t>References</a:t>
            </a:r>
            <a:endParaRPr dirty="0"/>
          </a:p>
          <a:p>
            <a:pPr marL="0" lvl="0" indent="0" algn="l" rtl="0">
              <a:lnSpc>
                <a:spcPct val="90000"/>
              </a:lnSpc>
              <a:spcBef>
                <a:spcPts val="1000"/>
              </a:spcBef>
              <a:spcAft>
                <a:spcPts val="0"/>
              </a:spcAft>
              <a:buClr>
                <a:schemeClr val="dk1"/>
              </a:buClr>
              <a:buSzPts val="2800"/>
              <a:buNone/>
            </a:pPr>
            <a:endParaRPr dirty="0"/>
          </a:p>
        </p:txBody>
      </p:sp>
      <p:cxnSp>
        <p:nvCxnSpPr>
          <p:cNvPr id="94" name="Google Shape;94;p2"/>
          <p:cNvCxnSpPr>
            <a:cxnSpLocks/>
          </p:cNvCxnSpPr>
          <p:nvPr/>
        </p:nvCxnSpPr>
        <p:spPr>
          <a:xfrm flipV="1">
            <a:off x="931110" y="1454727"/>
            <a:ext cx="10218335" cy="94135"/>
          </a:xfrm>
          <a:prstGeom prst="straightConnector1">
            <a:avLst/>
          </a:prstGeom>
          <a:noFill/>
          <a:ln w="19050" cap="flat" cmpd="sng">
            <a:solidFill>
              <a:srgbClr val="38761D"/>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60d35f11e3_30_2"/>
          <p:cNvSpPr txBox="1">
            <a:spLocks noGrp="1"/>
          </p:cNvSpPr>
          <p:nvPr>
            <p:ph type="title"/>
          </p:nvPr>
        </p:nvSpPr>
        <p:spPr>
          <a:xfrm>
            <a:off x="838199"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dirty="0">
                <a:solidFill>
                  <a:srgbClr val="38761D"/>
                </a:solidFill>
              </a:rPr>
              <a:t>Abstract</a:t>
            </a:r>
            <a:endParaRPr dirty="0"/>
          </a:p>
        </p:txBody>
      </p:sp>
      <p:cxnSp>
        <p:nvCxnSpPr>
          <p:cNvPr id="101" name="Google Shape;101;g160d35f11e3_30_2"/>
          <p:cNvCxnSpPr>
            <a:cxnSpLocks/>
          </p:cNvCxnSpPr>
          <p:nvPr/>
        </p:nvCxnSpPr>
        <p:spPr>
          <a:xfrm>
            <a:off x="838199" y="1102053"/>
            <a:ext cx="11059999" cy="0"/>
          </a:xfrm>
          <a:prstGeom prst="straightConnector1">
            <a:avLst/>
          </a:prstGeom>
          <a:noFill/>
          <a:ln w="19050" cap="flat" cmpd="sng">
            <a:solidFill>
              <a:srgbClr val="38761D"/>
            </a:solidFill>
            <a:prstDash val="solid"/>
            <a:round/>
            <a:headEnd type="none" w="med" len="med"/>
            <a:tailEnd type="none" w="med" len="med"/>
          </a:ln>
        </p:spPr>
      </p:cxnSp>
      <p:sp>
        <p:nvSpPr>
          <p:cNvPr id="3" name="TextBox 2">
            <a:extLst>
              <a:ext uri="{FF2B5EF4-FFF2-40B4-BE49-F238E27FC236}">
                <a16:creationId xmlns:a16="http://schemas.microsoft.com/office/drawing/2014/main" id="{FCCA041B-FC46-5141-85D4-BC69E50561C0}"/>
              </a:ext>
            </a:extLst>
          </p:cNvPr>
          <p:cNvSpPr txBox="1"/>
          <p:nvPr/>
        </p:nvSpPr>
        <p:spPr>
          <a:xfrm>
            <a:off x="838199" y="1399057"/>
            <a:ext cx="11059999" cy="4801314"/>
          </a:xfrm>
          <a:prstGeom prst="rect">
            <a:avLst/>
          </a:prstGeom>
          <a:noFill/>
        </p:spPr>
        <p:txBody>
          <a:bodyPr wrap="square">
            <a:spAutoFit/>
          </a:bodyPr>
          <a:lstStyle/>
          <a:p>
            <a:pPr algn="just"/>
            <a:r>
              <a:rPr lang="en-US" sz="1800" dirty="0">
                <a:effectLst/>
                <a:latin typeface="Times New Roman" panose="02020603050405020304" pitchFamily="18" charset="0"/>
                <a:ea typeface="Calibri" panose="020F0502020204030204" pitchFamily="34" charset="0"/>
              </a:rPr>
              <a:t>Transport Network Companies are represented by platforms such as Uber, Rapido, and Ola. In order to satisfy passenger requests, evaluate system efficiency, and improve service dependability, it is becoming more and more necessary to analyze large volumes of accessible information using big data technologies and sophisticated algorithms. there are number of issues facing the ride-hailing sector that affect the precision and effectiveness of the current systems. The demand for rides can be influenced by dynamic and non-linear elements including the weather, special events, and unforeseen catastrophes. Forecasting models get more difficult due to seasonality, trends, and the dynamic character of metropolitan surroundings. Moreover, privacy issues, the influence of legal changes, and data availability and quality all add to the difficulty of maximizing ride-hailing services. This study uses a trip request dataset to construct a model that uses data to predict the gap between passenger needs and driver supply in a specific time period and location. Important details in the dataset include the time of the trip booking, the pickup location, and the latitude and longitude of the drop point. Columns such as client ID, booking timestamp, pickup latitude, pickup longitude, drop latitude, and drop longitude are linked to each data point. Using a phone application, the traveler selects the origin and destination before touching the "Request Pickup" button to start a ride request In response to the inquiry, the driver grants the command.  Even though the training is small in comparison to the ride-hailing sector as a whole, it is considered enough for pattern recognition. By utilizing data-driven insights to more fully comprehend and tackle current issues, close the gap between rider demand and driver supply, and ultimately raise the general effectiveness and dependability of these transportation services, the study seeks to improve ride-hailing systems.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8B24-BEFE-EC6C-B51B-0221583646EF}"/>
              </a:ext>
            </a:extLst>
          </p:cNvPr>
          <p:cNvSpPr>
            <a:spLocks noGrp="1"/>
          </p:cNvSpPr>
          <p:nvPr>
            <p:ph type="title"/>
          </p:nvPr>
        </p:nvSpPr>
        <p:spPr>
          <a:xfrm>
            <a:off x="759143" y="0"/>
            <a:ext cx="10515600" cy="1325563"/>
          </a:xfrm>
        </p:spPr>
        <p:txBody>
          <a:bodyPr/>
          <a:lstStyle/>
          <a:p>
            <a:r>
              <a:rPr lang="en-IN" b="1" dirty="0">
                <a:solidFill>
                  <a:srgbClr val="38761D"/>
                </a:solidFill>
              </a:rPr>
              <a:t>Objective and Scope of the Project</a:t>
            </a:r>
          </a:p>
        </p:txBody>
      </p:sp>
      <p:cxnSp>
        <p:nvCxnSpPr>
          <p:cNvPr id="4" name="Google Shape;101;g160d35f11e3_30_2">
            <a:extLst>
              <a:ext uri="{FF2B5EF4-FFF2-40B4-BE49-F238E27FC236}">
                <a16:creationId xmlns:a16="http://schemas.microsoft.com/office/drawing/2014/main" id="{5A4ED069-A7BA-AEB4-BDE2-A0DB411FF564}"/>
              </a:ext>
            </a:extLst>
          </p:cNvPr>
          <p:cNvCxnSpPr>
            <a:cxnSpLocks/>
          </p:cNvCxnSpPr>
          <p:nvPr/>
        </p:nvCxnSpPr>
        <p:spPr>
          <a:xfrm>
            <a:off x="214744" y="1403389"/>
            <a:ext cx="11059999" cy="0"/>
          </a:xfrm>
          <a:prstGeom prst="straightConnector1">
            <a:avLst/>
          </a:prstGeom>
          <a:noFill/>
          <a:ln w="19050" cap="flat" cmpd="sng">
            <a:solidFill>
              <a:srgbClr val="38761D"/>
            </a:solidFill>
            <a:prstDash val="solid"/>
            <a:round/>
            <a:headEnd type="none" w="med" len="med"/>
            <a:tailEnd type="none" w="med" len="med"/>
          </a:ln>
        </p:spPr>
      </p:cxnSp>
      <p:sp>
        <p:nvSpPr>
          <p:cNvPr id="5" name="TextBox 4">
            <a:extLst>
              <a:ext uri="{FF2B5EF4-FFF2-40B4-BE49-F238E27FC236}">
                <a16:creationId xmlns:a16="http://schemas.microsoft.com/office/drawing/2014/main" id="{F9DFDF94-44ED-EA18-D70A-E4E8754C9CD1}"/>
              </a:ext>
            </a:extLst>
          </p:cNvPr>
          <p:cNvSpPr txBox="1"/>
          <p:nvPr/>
        </p:nvSpPr>
        <p:spPr>
          <a:xfrm>
            <a:off x="214744" y="1403389"/>
            <a:ext cx="11059999" cy="5047536"/>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Objective:</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Improve the efficiency and reliability of ride-hailing services by predicting unmet demand (gap between rider requests and driver availability) in specific locations and timeframes.</a:t>
            </a:r>
          </a:p>
          <a:p>
            <a:endParaRPr lang="en-US" sz="2400"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Scope :</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Develop a machine learning model using a trip request dataset.</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model will predict the demand gap based on features like: </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Booking time</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Pickup and drop-off locations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Utilize K-means clustering to identify patterns in demand based on these features.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Train an </a:t>
            </a:r>
            <a:r>
              <a:rPr lang="en-US" sz="2200" dirty="0" err="1">
                <a:latin typeface="Times New Roman" panose="02020603050405020304" pitchFamily="18" charset="0"/>
                <a:cs typeface="Times New Roman" panose="02020603050405020304" pitchFamily="18" charset="0"/>
              </a:rPr>
              <a:t>XGBoost</a:t>
            </a:r>
            <a:r>
              <a:rPr lang="en-US" sz="2200" dirty="0">
                <a:latin typeface="Times New Roman" panose="02020603050405020304" pitchFamily="18" charset="0"/>
                <a:cs typeface="Times New Roman" panose="02020603050405020304" pitchFamily="18" charset="0"/>
              </a:rPr>
              <a:t> model to predict the demand gap for specific locations and timeframes.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Evaluate model performance using Root Mean Squared Error (RMSE).</a:t>
            </a:r>
          </a:p>
        </p:txBody>
      </p:sp>
    </p:spTree>
    <p:extLst>
      <p:ext uri="{BB962C8B-B14F-4D97-AF65-F5344CB8AC3E}">
        <p14:creationId xmlns:p14="http://schemas.microsoft.com/office/powerpoint/2010/main" val="144533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60d35f11e3_30_8"/>
          <p:cNvSpPr txBox="1">
            <a:spLocks noGrp="1"/>
          </p:cNvSpPr>
          <p:nvPr>
            <p:ph type="title"/>
          </p:nvPr>
        </p:nvSpPr>
        <p:spPr>
          <a:xfrm>
            <a:off x="93111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Introduction</a:t>
            </a:r>
            <a:endParaRPr b="1" dirty="0">
              <a:solidFill>
                <a:srgbClr val="38761D"/>
              </a:solidFill>
            </a:endParaRPr>
          </a:p>
        </p:txBody>
      </p:sp>
      <p:cxnSp>
        <p:nvCxnSpPr>
          <p:cNvPr id="108" name="Google Shape;108;g160d35f11e3_30_8"/>
          <p:cNvCxnSpPr>
            <a:cxnSpLocks/>
          </p:cNvCxnSpPr>
          <p:nvPr/>
        </p:nvCxnSpPr>
        <p:spPr>
          <a:xfrm>
            <a:off x="931110" y="1101436"/>
            <a:ext cx="10613190" cy="0"/>
          </a:xfrm>
          <a:prstGeom prst="straightConnector1">
            <a:avLst/>
          </a:prstGeom>
          <a:noFill/>
          <a:ln w="19050" cap="flat" cmpd="sng">
            <a:solidFill>
              <a:srgbClr val="38761D"/>
            </a:solidFill>
            <a:prstDash val="solid"/>
            <a:round/>
            <a:headEnd type="none" w="med" len="med"/>
            <a:tailEnd type="none" w="med" len="med"/>
          </a:ln>
        </p:spPr>
      </p:cxnSp>
      <p:sp>
        <p:nvSpPr>
          <p:cNvPr id="5" name="TextBox 4">
            <a:extLst>
              <a:ext uri="{FF2B5EF4-FFF2-40B4-BE49-F238E27FC236}">
                <a16:creationId xmlns:a16="http://schemas.microsoft.com/office/drawing/2014/main" id="{AFCC5053-012D-0827-68B7-23CDAF274276}"/>
              </a:ext>
            </a:extLst>
          </p:cNvPr>
          <p:cNvSpPr txBox="1"/>
          <p:nvPr/>
        </p:nvSpPr>
        <p:spPr>
          <a:xfrm>
            <a:off x="789405" y="1028284"/>
            <a:ext cx="10613190" cy="5576976"/>
          </a:xfrm>
          <a:prstGeom prst="rect">
            <a:avLst/>
          </a:prstGeom>
          <a:noFill/>
        </p:spPr>
        <p:txBody>
          <a:bodyPr wrap="square">
            <a:spAutoFit/>
          </a:bodyPr>
          <a:lstStyle/>
          <a:p>
            <a:pPr marL="0" marR="0" algn="just">
              <a:lnSpc>
                <a:spcPct val="15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rise of Transportation Network Companies (TNCs) like Uber, Rapido, and Ola has significantly transformed urban mobility. However, a key challenge remains: unmet demand, the gap between passenger requests and available drivers. This unmet demand is often influenced by unpredictable factors like weather changes, special events, and unforeseen circumstances. Further complicating prediction are seasonal trends, evolving traffic patterns, and the dynamic nature of city environments. This project aims to leverage big data technologies and sophisticated algorithms to address this challenge. By analyzing large volumes of trip request data, we aim to build a model that predicts unmet demand for specific locations and timeframes. The model will consider factors like booking time, pickup and drop-off locations, and potentially leverage techniques like K-means clustering to identify demand patterns within the data. Ultimately, this project seeks to improve the overall efficiency and reliability of ride-hailing services by utilizing data-driven insights to bridge the gap between rider needs and driver supply.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60d35f11e3_30_8"/>
          <p:cNvSpPr txBox="1">
            <a:spLocks noGrp="1"/>
          </p:cNvSpPr>
          <p:nvPr>
            <p:ph type="title"/>
          </p:nvPr>
        </p:nvSpPr>
        <p:spPr>
          <a:xfrm>
            <a:off x="93111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Literature Review</a:t>
            </a:r>
            <a:endParaRPr b="1" dirty="0">
              <a:solidFill>
                <a:srgbClr val="38761D"/>
              </a:solidFill>
            </a:endParaRPr>
          </a:p>
        </p:txBody>
      </p:sp>
      <p:cxnSp>
        <p:nvCxnSpPr>
          <p:cNvPr id="108" name="Google Shape;108;g160d35f11e3_30_8"/>
          <p:cNvCxnSpPr>
            <a:cxnSpLocks/>
          </p:cNvCxnSpPr>
          <p:nvPr/>
        </p:nvCxnSpPr>
        <p:spPr>
          <a:xfrm flipV="1">
            <a:off x="931110" y="1101436"/>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4" name="TextBox 3">
            <a:extLst>
              <a:ext uri="{FF2B5EF4-FFF2-40B4-BE49-F238E27FC236}">
                <a16:creationId xmlns:a16="http://schemas.microsoft.com/office/drawing/2014/main" id="{C13E623A-5349-8A6D-A4B6-5168C22854D7}"/>
              </a:ext>
            </a:extLst>
          </p:cNvPr>
          <p:cNvSpPr txBox="1"/>
          <p:nvPr/>
        </p:nvSpPr>
        <p:spPr>
          <a:xfrm>
            <a:off x="882315" y="1406211"/>
            <a:ext cx="10613190" cy="4524315"/>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Title</a:t>
            </a:r>
            <a:r>
              <a:rPr lang="en-US" sz="1800" dirty="0">
                <a:latin typeface="Times New Roman" panose="02020603050405020304" pitchFamily="18" charset="0"/>
                <a:cs typeface="Times New Roman" panose="02020603050405020304" pitchFamily="18" charset="0"/>
              </a:rPr>
              <a:t>: Ride-Hailing Demand Prediction</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Ride-hailing services rely on demand prediction models, but these models often lack transparency on interpretability. Complex models might achieve high accuracy, but they can be "black boxes" that don't reveal the "why" behind predictions on deep learning models. This hinders efforts to improve resource allocation (e.g., driver positioning) based on demand insights. Additionally, real-time integration of existing models with ride-hailing platforms might be limited to integration challenges. This project focuses on a short-term approach to address these limitations. We aim to build a transparent and explainable model using techniques like K-means clustering. This initial phase lays the groundwork for future integration with platforms, ultimately aiming to improve service efficiency and reliability.</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References: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G. </a:t>
            </a:r>
            <a:r>
              <a:rPr lang="en-US" sz="1800" dirty="0" err="1">
                <a:latin typeface="Times New Roman" panose="02020603050405020304" pitchFamily="18" charset="0"/>
                <a:cs typeface="Times New Roman" panose="02020603050405020304" pitchFamily="18" charset="0"/>
              </a:rPr>
              <a:t>Cantelmo</a:t>
            </a:r>
            <a:r>
              <a:rPr lang="en-US" sz="1800" dirty="0">
                <a:latin typeface="Times New Roman" panose="02020603050405020304" pitchFamily="18" charset="0"/>
                <a:cs typeface="Times New Roman" panose="02020603050405020304" pitchFamily="18" charset="0"/>
              </a:rPr>
              <a:t>, R. Kucharski and C. Antoniou: Focus on interpretability in demand prediction models </a:t>
            </a:r>
          </a:p>
          <a:p>
            <a:r>
              <a:rPr lang="en-US" sz="1800" dirty="0">
                <a:latin typeface="Times New Roman" panose="02020603050405020304" pitchFamily="18" charset="0"/>
                <a:cs typeface="Times New Roman" panose="02020603050405020304" pitchFamily="18" charset="0"/>
              </a:rPr>
              <a:t> C. Guido, K. </a:t>
            </a:r>
            <a:r>
              <a:rPr lang="en-US" sz="1800" dirty="0" err="1">
                <a:latin typeface="Times New Roman" panose="02020603050405020304" pitchFamily="18" charset="0"/>
                <a:cs typeface="Times New Roman" panose="02020603050405020304" pitchFamily="18" charset="0"/>
              </a:rPr>
              <a:t>Rafal</a:t>
            </a:r>
            <a:r>
              <a:rPr lang="en-US" sz="1800" dirty="0">
                <a:latin typeface="Times New Roman" panose="02020603050405020304" pitchFamily="18" charset="0"/>
                <a:cs typeface="Times New Roman" panose="02020603050405020304" pitchFamily="18" charset="0"/>
              </a:rPr>
              <a:t>, and A. </a:t>
            </a:r>
            <a:r>
              <a:rPr lang="en-US" sz="1800" dirty="0" err="1">
                <a:latin typeface="Times New Roman" panose="02020603050405020304" pitchFamily="18" charset="0"/>
                <a:cs typeface="Times New Roman" panose="02020603050405020304" pitchFamily="18" charset="0"/>
              </a:rPr>
              <a:t>Constantinos</a:t>
            </a:r>
            <a:r>
              <a:rPr lang="en-US" sz="1800" dirty="0">
                <a:latin typeface="Times New Roman" panose="02020603050405020304" pitchFamily="18" charset="0"/>
                <a:cs typeface="Times New Roman" panose="02020603050405020304" pitchFamily="18" charset="0"/>
              </a:rPr>
              <a:t>: Deep learning for ride-hailing demand prediction </a:t>
            </a:r>
          </a:p>
          <a:p>
            <a:r>
              <a:rPr lang="en-US" sz="1800" dirty="0">
                <a:latin typeface="Times New Roman" panose="02020603050405020304" pitchFamily="18" charset="0"/>
                <a:cs typeface="Times New Roman" panose="02020603050405020304" pitchFamily="18" charset="0"/>
              </a:rPr>
              <a:t> Z. Ara and M. Hashemi, : Challenges of integrating demand prediction models with platforms</a:t>
            </a:r>
          </a:p>
        </p:txBody>
      </p:sp>
    </p:spTree>
    <p:extLst>
      <p:ext uri="{BB962C8B-B14F-4D97-AF65-F5344CB8AC3E}">
        <p14:creationId xmlns:p14="http://schemas.microsoft.com/office/powerpoint/2010/main" val="412662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60d35f11e3_30_8"/>
          <p:cNvSpPr txBox="1">
            <a:spLocks noGrp="1"/>
          </p:cNvSpPr>
          <p:nvPr>
            <p:ph type="title"/>
          </p:nvPr>
        </p:nvSpPr>
        <p:spPr>
          <a:xfrm>
            <a:off x="93111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Existing System</a:t>
            </a:r>
            <a:endParaRPr b="1" dirty="0">
              <a:solidFill>
                <a:srgbClr val="38761D"/>
              </a:solidFill>
            </a:endParaRPr>
          </a:p>
        </p:txBody>
      </p:sp>
      <p:cxnSp>
        <p:nvCxnSpPr>
          <p:cNvPr id="108" name="Google Shape;108;g160d35f11e3_30_8"/>
          <p:cNvCxnSpPr>
            <a:cxnSpLocks/>
          </p:cNvCxnSpPr>
          <p:nvPr/>
        </p:nvCxnSpPr>
        <p:spPr>
          <a:xfrm flipV="1">
            <a:off x="931110" y="1101436"/>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3" name="TextBox 2">
            <a:extLst>
              <a:ext uri="{FF2B5EF4-FFF2-40B4-BE49-F238E27FC236}">
                <a16:creationId xmlns:a16="http://schemas.microsoft.com/office/drawing/2014/main" id="{C5D4EC0C-FD3D-720E-3D0E-5307291A2B92}"/>
              </a:ext>
            </a:extLst>
          </p:cNvPr>
          <p:cNvSpPr txBox="1"/>
          <p:nvPr/>
        </p:nvSpPr>
        <p:spPr>
          <a:xfrm>
            <a:off x="931110" y="1481328"/>
            <a:ext cx="10718346" cy="4679743"/>
          </a:xfrm>
          <a:prstGeom prst="rect">
            <a:avLst/>
          </a:prstGeom>
          <a:noFill/>
        </p:spPr>
        <p:txBody>
          <a:bodyPr wrap="square">
            <a:spAutoFit/>
          </a:bodyPr>
          <a:lstStyle/>
          <a:p>
            <a:pPr marL="0" marR="0" algn="just">
              <a:lnSpc>
                <a:spcPct val="115000"/>
              </a:lnSpc>
              <a:spcBef>
                <a:spcPts val="0"/>
              </a:spcBef>
              <a:spcAft>
                <a:spcPts val="750"/>
              </a:spcAft>
            </a:pPr>
            <a:r>
              <a:rPr lang="en-US" sz="1600" b="1"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INACCURATE WAIT TIMES FOR RIDERS:</a:t>
            </a:r>
            <a:endParaRPr lang="en-US" sz="16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750"/>
              </a:spcAft>
              <a:buFont typeface="Symbol" panose="05050102010706020507" pitchFamily="18" charset="2"/>
              <a:buChar char=""/>
            </a:pPr>
            <a:r>
              <a:rPr lang="en-US" sz="16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Traditional forecasting methods often rely on historical averages, which can be misleading. Unforeseen events, seasonal fluctuations, or even localized trends can cause sudden surges or dips in demand that the system fails to capture.</a:t>
            </a:r>
            <a:endParaRPr lang="en-US" sz="16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750"/>
              </a:spcAft>
              <a:buFont typeface="Symbol" panose="05050102010706020507" pitchFamily="18" charset="2"/>
              <a:buChar char=""/>
            </a:pPr>
            <a:r>
              <a:rPr lang="en-US" sz="16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As a result, riders may be presented with inaccurate wait times. This can lead to frustration and a negative user experience. Riders might cancel rides if the wait time seems too long, impacting both rider satisfaction and driver earnings.</a:t>
            </a:r>
            <a:endParaRPr lang="en-US" sz="16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750"/>
              </a:spcAft>
            </a:pPr>
            <a:r>
              <a:rPr lang="en-US" sz="1600" b="1"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DRIVER INEFFICIENCY AND LOST REVENUE:</a:t>
            </a:r>
            <a:endParaRPr lang="en-US" sz="16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750"/>
              </a:spcAft>
              <a:buFont typeface="Symbol" panose="05050102010706020507" pitchFamily="18" charset="2"/>
              <a:buChar char=""/>
            </a:pPr>
            <a:r>
              <a:rPr lang="en-US" sz="16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Inaccurate demand forecasting can lead to inefficient driver allocation. In areas with unexpectedly high demand, there might not be enough drivers available, resulting in longer wait times for riders and potential frustration.</a:t>
            </a:r>
            <a:endParaRPr lang="en-US" sz="16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750"/>
              </a:spcAft>
              <a:buFont typeface="Symbol" panose="05050102010706020507" pitchFamily="18" charset="2"/>
              <a:buChar char=""/>
            </a:pPr>
            <a:r>
              <a:rPr lang="en-US" sz="16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Conversely, areas with predicted high demand that turn out to be lower might have an excess of drivers waiting for rides, leading to wasted driver time and lost potential income.</a:t>
            </a:r>
            <a:endParaRPr lang="en-US" sz="16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5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5C1A4F5-F9C9-118D-F75B-71902AEE8E9E}"/>
              </a:ext>
            </a:extLst>
          </p:cNvPr>
          <p:cNvSpPr>
            <a:spLocks noGrp="1"/>
          </p:cNvSpPr>
          <p:nvPr>
            <p:ph type="body" idx="1"/>
          </p:nvPr>
        </p:nvSpPr>
        <p:spPr/>
        <p:txBody>
          <a:bodyPr/>
          <a:lstStyle/>
          <a:p>
            <a:pPr marL="0" marR="0" indent="0" algn="just">
              <a:lnSpc>
                <a:spcPct val="115000"/>
              </a:lnSpc>
              <a:spcBef>
                <a:spcPts val="0"/>
              </a:spcBef>
              <a:spcAft>
                <a:spcPts val="750"/>
              </a:spcAft>
              <a:buNone/>
            </a:pPr>
            <a:r>
              <a:rPr lang="en-US" sz="1800" b="1"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IMPACT OF THE PROBLEM:</a:t>
            </a:r>
            <a:endParaRPr lang="en-US"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750"/>
              </a:spcAft>
              <a:buFont typeface="Symbol" panose="05050102010706020507" pitchFamily="18" charset="2"/>
              <a:buChar char=""/>
            </a:pPr>
            <a:r>
              <a:rPr lang="en-US" sz="18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Decreased rider satisfaction: Riders frustrated with inaccurate wait times or long waits might switch to alternative transportation options.</a:t>
            </a:r>
            <a:endParaRPr lang="en-US"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750"/>
              </a:spcAft>
              <a:buFont typeface="Symbol" panose="05050102010706020507" pitchFamily="18" charset="2"/>
              <a:buChar char=""/>
            </a:pPr>
            <a:r>
              <a:rPr lang="en-US" sz="18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Reduced driver earnings: Inefficient driver allocation can lead to lost potential income for drivers, impacting their overall satisfaction with the platform.</a:t>
            </a:r>
            <a:endParaRPr lang="en-US"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750"/>
              </a:spcAft>
              <a:buFont typeface="Symbol" panose="05050102010706020507" pitchFamily="18" charset="2"/>
              <a:buChar char=""/>
            </a:pPr>
            <a:r>
              <a:rPr lang="en-US" sz="18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Negative impact on platform reputation: A reputation for inaccurate wait times and inefficient service can damage the ride-hailing platform's brand image and user base.</a:t>
            </a:r>
            <a:endParaRPr lang="en-US"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Google Shape;106;g160d35f11e3_30_8">
            <a:extLst>
              <a:ext uri="{FF2B5EF4-FFF2-40B4-BE49-F238E27FC236}">
                <a16:creationId xmlns:a16="http://schemas.microsoft.com/office/drawing/2014/main" id="{FDACE2BF-6A65-61D4-C689-A0E16B422537}"/>
              </a:ext>
            </a:extLst>
          </p:cNvPr>
          <p:cNvSpPr txBox="1">
            <a:spLocks noGrp="1"/>
          </p:cNvSpPr>
          <p:nvPr>
            <p:ph type="title"/>
          </p:nvPr>
        </p:nvSpPr>
        <p:spPr>
          <a:xfrm>
            <a:off x="838200" y="365125"/>
            <a:ext cx="10515600" cy="132556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Existing System</a:t>
            </a:r>
            <a:endParaRPr b="1" dirty="0">
              <a:solidFill>
                <a:srgbClr val="38761D"/>
              </a:solidFill>
            </a:endParaRPr>
          </a:p>
        </p:txBody>
      </p:sp>
      <p:cxnSp>
        <p:nvCxnSpPr>
          <p:cNvPr id="5" name="Google Shape;108;g160d35f11e3_30_8">
            <a:extLst>
              <a:ext uri="{FF2B5EF4-FFF2-40B4-BE49-F238E27FC236}">
                <a16:creationId xmlns:a16="http://schemas.microsoft.com/office/drawing/2014/main" id="{02A1B8F0-7A18-571F-2938-EF4E18F98682}"/>
              </a:ext>
            </a:extLst>
          </p:cNvPr>
          <p:cNvCxnSpPr>
            <a:cxnSpLocks/>
          </p:cNvCxnSpPr>
          <p:nvPr/>
        </p:nvCxnSpPr>
        <p:spPr>
          <a:xfrm>
            <a:off x="903678" y="1394245"/>
            <a:ext cx="10617762" cy="0"/>
          </a:xfrm>
          <a:prstGeom prst="straightConnector1">
            <a:avLst/>
          </a:prstGeom>
          <a:noFill/>
          <a:ln w="19050" cap="flat" cmpd="sng">
            <a:solidFill>
              <a:srgbClr val="38761D"/>
            </a:solidFill>
            <a:prstDash val="solid"/>
            <a:round/>
            <a:headEnd type="none" w="med" len="med"/>
            <a:tailEnd type="none" w="med" len="med"/>
          </a:ln>
        </p:spPr>
      </p:cxnSp>
    </p:spTree>
    <p:extLst>
      <p:ext uri="{BB962C8B-B14F-4D97-AF65-F5344CB8AC3E}">
        <p14:creationId xmlns:p14="http://schemas.microsoft.com/office/powerpoint/2010/main" val="300271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98F-8368-AB12-F588-BE280BFF4994}"/>
              </a:ext>
            </a:extLst>
          </p:cNvPr>
          <p:cNvSpPr>
            <a:spLocks noGrp="1"/>
          </p:cNvSpPr>
          <p:nvPr>
            <p:ph type="title"/>
          </p:nvPr>
        </p:nvSpPr>
        <p:spPr>
          <a:xfrm>
            <a:off x="594880" y="73354"/>
            <a:ext cx="10515600" cy="779318"/>
          </a:xfrm>
        </p:spPr>
        <p:txBody>
          <a:bodyPr/>
          <a:lstStyle/>
          <a:p>
            <a:r>
              <a:rPr lang="en-IN" b="1" dirty="0">
                <a:solidFill>
                  <a:schemeClr val="accent6">
                    <a:lumMod val="50000"/>
                  </a:schemeClr>
                </a:solidFill>
              </a:rPr>
              <a:t>Proposed System</a:t>
            </a:r>
          </a:p>
        </p:txBody>
      </p:sp>
      <p:cxnSp>
        <p:nvCxnSpPr>
          <p:cNvPr id="3" name="Google Shape;108;g160d35f11e3_30_8">
            <a:extLst>
              <a:ext uri="{FF2B5EF4-FFF2-40B4-BE49-F238E27FC236}">
                <a16:creationId xmlns:a16="http://schemas.microsoft.com/office/drawing/2014/main" id="{A6C66AFE-0E4D-0F7A-44F0-538ADD547576}"/>
              </a:ext>
            </a:extLst>
          </p:cNvPr>
          <p:cNvCxnSpPr>
            <a:cxnSpLocks/>
          </p:cNvCxnSpPr>
          <p:nvPr/>
        </p:nvCxnSpPr>
        <p:spPr>
          <a:xfrm flipV="1">
            <a:off x="245310" y="779319"/>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5" name="TextBox 4">
            <a:extLst>
              <a:ext uri="{FF2B5EF4-FFF2-40B4-BE49-F238E27FC236}">
                <a16:creationId xmlns:a16="http://schemas.microsoft.com/office/drawing/2014/main" id="{946C9022-42A3-4D7B-AF3A-786FC1A91CA9}"/>
              </a:ext>
            </a:extLst>
          </p:cNvPr>
          <p:cNvSpPr txBox="1"/>
          <p:nvPr/>
        </p:nvSpPr>
        <p:spPr>
          <a:xfrm>
            <a:off x="336750" y="1137724"/>
            <a:ext cx="11351810" cy="5592813"/>
          </a:xfrm>
          <a:prstGeom prst="rect">
            <a:avLst/>
          </a:prstGeom>
          <a:noFill/>
        </p:spPr>
        <p:txBody>
          <a:bodyPr wrap="square">
            <a:spAutoFit/>
          </a:bodyPr>
          <a:lstStyle/>
          <a:p>
            <a:pPr marL="285750" marR="0" indent="-285750" algn="just">
              <a:lnSpc>
                <a:spcPct val="150000"/>
              </a:lnSpc>
              <a:spcBef>
                <a:spcPts val="0"/>
              </a:spcBef>
              <a:spcAft>
                <a:spcPts val="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current state of ride-hailing is plagued by inaccurate wait times and inefficient driver allocation, leading to frustration for both riders and drivers. These issues stem from limitations in traditional forecasting methods that rely on historical averages and fail to capture the dynamic nature of ride demand.  Here, we propose a revolutionary solution – a machine learning-based demand forecasting system.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Imagine a sophisticated algorithm trained on a vast treasure trove of historical ride request data. This data goes beyond just pick-up and drop-off locations; it encompasses timestamps, potentially even anonymized passenger information, and could even integrate external data sources like weather forecasts or public event schedules. By feeding this rich data pool into a machine learning model, we unlock the power of pattern recognition and predictive analytics.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Think of the model as a highly skilled detective, meticulously analyzing historical data to identify patterns and trends. Did ride requests surge during a snowstorm last year? The model will remember.  Do weekend mornings in a specific area consistently see a spike in airport rides? The model will learn this too.  Over time, the model becomes adept at recognizing these patterns and relationships within the data, allowing it to not only predict future demand with greater accuracy but also adapt to new trends and changing circumstances.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604964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TotalTime>
  <Words>2393</Words>
  <Application>Microsoft Office PowerPoint</Application>
  <PresentationFormat>Widescreen</PresentationFormat>
  <Paragraphs>116</Paragraphs>
  <Slides>19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Source Sans Pro</vt:lpstr>
      <vt:lpstr>Times New Roman</vt:lpstr>
      <vt:lpstr>Comfortaa SemiBold</vt:lpstr>
      <vt:lpstr>Cambria Math</vt:lpstr>
      <vt:lpstr>Symbol</vt:lpstr>
      <vt:lpstr>Office Theme</vt:lpstr>
      <vt:lpstr>PowerPoint Presentation</vt:lpstr>
      <vt:lpstr>Outline</vt:lpstr>
      <vt:lpstr>Abstract</vt:lpstr>
      <vt:lpstr>Objective and Scope of the Project</vt:lpstr>
      <vt:lpstr>Introduction</vt:lpstr>
      <vt:lpstr>Literature Review</vt:lpstr>
      <vt:lpstr>Existing System</vt:lpstr>
      <vt:lpstr>Existing System</vt:lpstr>
      <vt:lpstr>Proposed System</vt:lpstr>
      <vt:lpstr>Proposed System</vt:lpstr>
      <vt:lpstr>Hardware and Software Requirements</vt:lpstr>
      <vt:lpstr>Hardware and Software Requirements</vt:lpstr>
      <vt:lpstr>ARCHITECTURE DIAGRAM</vt:lpstr>
      <vt:lpstr>DATA FLOW DIAGRAM</vt:lpstr>
      <vt:lpstr>Methodology </vt:lpstr>
      <vt:lpstr>Methodology</vt:lpstr>
      <vt:lpstr>Methodology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 International Conference on Computer Power and Communication (ICCPC 2022)</dc:title>
  <dc:creator>Admin</dc:creator>
  <cp:lastModifiedBy>Naveen Raj</cp:lastModifiedBy>
  <cp:revision>31</cp:revision>
  <dcterms:created xsi:type="dcterms:W3CDTF">2021-06-10T05:32:34Z</dcterms:created>
  <dcterms:modified xsi:type="dcterms:W3CDTF">2024-05-09T19:51:04Z</dcterms:modified>
</cp:coreProperties>
</file>