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62" r:id="rId4"/>
  </p:sldIdLst>
  <p:sldSz cx="12192000" cy="6858000"/>
  <p:notesSz cx="6858000" cy="9144000"/>
  <p:embeddedFontLst>
    <p:embeddedFont>
      <p:font typeface="Montserrat" panose="00000500000000000000" pitchFamily="2" charset="0"/>
      <p:regular r:id="rId6"/>
      <p:bold r:id="rId7"/>
      <p:italic r:id="rId8"/>
      <p:boldItalic r:id="rId9"/>
    </p:embeddedFont>
    <p:embeddedFont>
      <p:font typeface="Montserrat Light" panose="00000400000000000000" pitchFamily="2" charset="0"/>
      <p:regular r:id="rId10"/>
      <p:bold r:id="rId11"/>
      <p:italic r:id="rId12"/>
      <p:boldItalic r:id="rId13"/>
    </p:embeddedFont>
    <p:embeddedFont>
      <p:font typeface="Montserrat Medium" panose="000006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7" roundtripDataSignature="AMtx7mg0ippIp5whWkx1XpM8fVj5TmvL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89" y="5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02" name="Google Shape;102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Nilesh Rijhwani</a:t>
            </a:r>
            <a:endParaRPr/>
          </a:p>
        </p:txBody>
      </p:sp>
      <p:sp>
        <p:nvSpPr>
          <p:cNvPr id="103" name="Google Shape;103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IT Security: Seminar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6A9D9374-3F02-0B90-58E6-7D1996CCC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>
            <a:extLst>
              <a:ext uri="{FF2B5EF4-FFF2-40B4-BE49-F238E27FC236}">
                <a16:creationId xmlns:a16="http://schemas.microsoft.com/office/drawing/2014/main" id="{A06C88E0-C411-6872-1D51-2D8BA7DA31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8:notes">
            <a:extLst>
              <a:ext uri="{FF2B5EF4-FFF2-40B4-BE49-F238E27FC236}">
                <a16:creationId xmlns:a16="http://schemas.microsoft.com/office/drawing/2014/main" id="{98A6BDDA-3B42-7929-36EE-62645701B4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latin typeface="Arial"/>
                <a:ea typeface="Arial"/>
                <a:cs typeface="Arial"/>
                <a:sym typeface="Arial"/>
              </a:rPr>
              <a:t>Hybrid Approach: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Combine the strengths of AI and legal expertise for accurate and reliable extraction.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latin typeface="Arial"/>
                <a:ea typeface="Arial"/>
                <a:cs typeface="Arial"/>
                <a:sym typeface="Arial"/>
              </a:rPr>
              <a:t>AI-Powered Information Extraction: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 b="1">
                <a:latin typeface="Arial"/>
                <a:ea typeface="Arial"/>
                <a:cs typeface="Arial"/>
                <a:sym typeface="Arial"/>
              </a:rPr>
              <a:t>Natural Language Processing (NLP):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Utilize NLP techniques like named entity recognition, dependency parsing, and semantic role labeling to identify relevant terms and clauses.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 b="1">
                <a:latin typeface="Arial"/>
                <a:ea typeface="Arial"/>
                <a:cs typeface="Arial"/>
                <a:sym typeface="Arial"/>
              </a:rPr>
              <a:t>Machine Learning (ML):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Train ML models on a curated dataset of labeled license texts to classify clauses as rights, obligations, or other categories.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latin typeface="Arial"/>
                <a:ea typeface="Arial"/>
                <a:cs typeface="Arial"/>
                <a:sym typeface="Arial"/>
              </a:rPr>
              <a:t>Legal Expert Validation: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 b="1">
                <a:latin typeface="Arial"/>
                <a:ea typeface="Arial"/>
                <a:cs typeface="Arial"/>
                <a:sym typeface="Arial"/>
              </a:rPr>
              <a:t>Rule-Based Verification: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Develop a set of rules based on legal knowledge to validate and refine the AI-extracted information.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 b="1">
                <a:latin typeface="Arial"/>
                <a:ea typeface="Arial"/>
                <a:cs typeface="Arial"/>
                <a:sym typeface="Arial"/>
              </a:rPr>
              <a:t>Human-in-the-Loop Review: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Engage legal experts to review and correct the extracted rights and obligations, ensuring accuracy and addressing edge cases.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8:notes">
            <a:extLst>
              <a:ext uri="{FF2B5EF4-FFF2-40B4-BE49-F238E27FC236}">
                <a16:creationId xmlns:a16="http://schemas.microsoft.com/office/drawing/2014/main" id="{2C466829-CA4C-409C-E5F7-7E76B6C174A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45" name="Google Shape;145;p8:notes">
            <a:extLst>
              <a:ext uri="{FF2B5EF4-FFF2-40B4-BE49-F238E27FC236}">
                <a16:creationId xmlns:a16="http://schemas.microsoft.com/office/drawing/2014/main" id="{78A7F596-B017-F0ED-31AA-A7E67A1942B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Nilesh Rijhwani</a:t>
            </a:r>
            <a:endParaRPr/>
          </a:p>
        </p:txBody>
      </p:sp>
      <p:sp>
        <p:nvSpPr>
          <p:cNvPr id="146" name="Google Shape;146;p8:notes">
            <a:extLst>
              <a:ext uri="{FF2B5EF4-FFF2-40B4-BE49-F238E27FC236}">
                <a16:creationId xmlns:a16="http://schemas.microsoft.com/office/drawing/2014/main" id="{F900CF11-E6C3-566D-0597-A70EABC9D83C}"/>
              </a:ext>
            </a:extLst>
          </p:cNvPr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IT Security: Seminar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3878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59" name="Google Shape;259;p4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Nilesh Rijhwani</a:t>
            </a:r>
            <a:endParaRPr/>
          </a:p>
        </p:txBody>
      </p:sp>
      <p:sp>
        <p:nvSpPr>
          <p:cNvPr id="260" name="Google Shape;260;p4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IT Security: Seminar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 1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4"/>
          <p:cNvSpPr txBox="1">
            <a:spLocks noGrp="1"/>
          </p:cNvSpPr>
          <p:nvPr>
            <p:ph type="title"/>
          </p:nvPr>
        </p:nvSpPr>
        <p:spPr>
          <a:xfrm>
            <a:off x="6096000" y="2773681"/>
            <a:ext cx="56745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44"/>
          <p:cNvPicPr preferRelativeResize="0"/>
          <p:nvPr/>
        </p:nvPicPr>
        <p:blipFill rotWithShape="1">
          <a:blip r:embed="rId2">
            <a:alphaModFix/>
          </a:blip>
          <a:srcRect l="18453" t="1729"/>
          <a:stretch/>
        </p:blipFill>
        <p:spPr>
          <a:xfrm>
            <a:off x="-1" y="0"/>
            <a:ext cx="8264994" cy="532014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4"/>
          <p:cNvSpPr txBox="1"/>
          <p:nvPr/>
        </p:nvSpPr>
        <p:spPr>
          <a:xfrm>
            <a:off x="0" y="6488668"/>
            <a:ext cx="10798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Nilesh Rijhwani | </a:t>
            </a:r>
            <a:r>
              <a:rPr lang="en-US"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MSc Data and Computer Science</a:t>
            </a:r>
            <a:endParaRPr sz="1600" i="0" u="none" strike="noStrike" cap="non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Table 1">
  <p:cSld name="Title Content and Table 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56"/>
          <p:cNvPicPr preferRelativeResize="0"/>
          <p:nvPr/>
        </p:nvPicPr>
        <p:blipFill rotWithShape="1">
          <a:blip r:embed="rId2">
            <a:alphaModFix/>
          </a:blip>
          <a:srcRect r="55824" b="26761"/>
          <a:stretch/>
        </p:blipFill>
        <p:spPr>
          <a:xfrm>
            <a:off x="9229725" y="1835240"/>
            <a:ext cx="2962275" cy="502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56"/>
          <p:cNvPicPr preferRelativeResize="0"/>
          <p:nvPr/>
        </p:nvPicPr>
        <p:blipFill rotWithShape="1">
          <a:blip r:embed="rId2">
            <a:alphaModFix/>
          </a:blip>
          <a:srcRect t="60903" r="75059" b="10344"/>
          <a:stretch/>
        </p:blipFill>
        <p:spPr>
          <a:xfrm rot="-5400000">
            <a:off x="149650" y="-149653"/>
            <a:ext cx="1672374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56"/>
          <p:cNvSpPr txBox="1">
            <a:spLocks noGrp="1"/>
          </p:cNvSpPr>
          <p:nvPr>
            <p:ph type="body" idx="1"/>
          </p:nvPr>
        </p:nvSpPr>
        <p:spPr>
          <a:xfrm>
            <a:off x="914399" y="2022250"/>
            <a:ext cx="3299100" cy="3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/>
            </a:lvl1pPr>
            <a:lvl2pPr marL="91440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0"/>
            </a:lvl2pPr>
            <a:lvl3pPr marL="1371600" lvl="2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0"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 b="0"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 b="0"/>
            </a:lvl5pPr>
            <a:lvl6pPr marL="274320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56"/>
          <p:cNvSpPr txBox="1"/>
          <p:nvPr/>
        </p:nvSpPr>
        <p:spPr>
          <a:xfrm>
            <a:off x="0" y="6488668"/>
            <a:ext cx="10798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Nilesh Rijhwani | 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MSc Data and Computer Science</a:t>
            </a:r>
            <a:endParaRPr sz="1600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7" name="Google Shape;97;p56"/>
          <p:cNvSpPr txBox="1">
            <a:spLocks noGrp="1"/>
          </p:cNvSpPr>
          <p:nvPr>
            <p:ph type="sldNum" idx="12"/>
          </p:nvPr>
        </p:nvSpPr>
        <p:spPr>
          <a:xfrm>
            <a:off x="11353800" y="6523232"/>
            <a:ext cx="9144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0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0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0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0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0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0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0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0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0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7</a:t>
            </a:r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">
  <p:cSld name="Intr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5"/>
          <p:cNvPicPr preferRelativeResize="0"/>
          <p:nvPr/>
        </p:nvPicPr>
        <p:blipFill rotWithShape="1">
          <a:blip r:embed="rId2">
            <a:alphaModFix/>
          </a:blip>
          <a:srcRect l="44533" t="18690" b="-130"/>
          <a:stretch/>
        </p:blipFill>
        <p:spPr>
          <a:xfrm rot="5400000">
            <a:off x="7849342" y="-1246608"/>
            <a:ext cx="3096050" cy="5589270"/>
          </a:xfrm>
          <a:custGeom>
            <a:avLst/>
            <a:gdLst/>
            <a:ahLst/>
            <a:cxnLst/>
            <a:rect l="l" t="t" r="r" b="b"/>
            <a:pathLst>
              <a:path w="1756624" h="6858000" extrusionOk="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1" name="Google Shape;21;p45"/>
          <p:cNvPicPr preferRelativeResize="0"/>
          <p:nvPr/>
        </p:nvPicPr>
        <p:blipFill rotWithShape="1">
          <a:blip r:embed="rId3">
            <a:alphaModFix/>
          </a:blip>
          <a:srcRect l="4149" r="18576"/>
          <a:stretch/>
        </p:blipFill>
        <p:spPr>
          <a:xfrm>
            <a:off x="7010400" y="0"/>
            <a:ext cx="518159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5"/>
          <p:cNvSpPr txBox="1">
            <a:spLocks noGrp="1"/>
          </p:cNvSpPr>
          <p:nvPr>
            <p:ph type="title"/>
          </p:nvPr>
        </p:nvSpPr>
        <p:spPr>
          <a:xfrm>
            <a:off x="914400" y="315533"/>
            <a:ext cx="5181600" cy="23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5"/>
          <p:cNvSpPr txBox="1">
            <a:spLocks noGrp="1"/>
          </p:cNvSpPr>
          <p:nvPr>
            <p:ph type="body" idx="1"/>
          </p:nvPr>
        </p:nvSpPr>
        <p:spPr>
          <a:xfrm>
            <a:off x="914400" y="2844800"/>
            <a:ext cx="5181600" cy="31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5"/>
          <p:cNvSpPr txBox="1"/>
          <p:nvPr/>
        </p:nvSpPr>
        <p:spPr>
          <a:xfrm>
            <a:off x="0" y="6488668"/>
            <a:ext cx="10798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Nilesh Rijhwani | 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MSc Data and Computer Science</a:t>
            </a:r>
            <a:endParaRPr sz="1600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5" name="Google Shape;25;p45"/>
          <p:cNvSpPr txBox="1">
            <a:spLocks noGrp="1"/>
          </p:cNvSpPr>
          <p:nvPr>
            <p:ph type="sldNum" idx="12"/>
          </p:nvPr>
        </p:nvSpPr>
        <p:spPr>
          <a:xfrm>
            <a:off x="11353800" y="6523232"/>
            <a:ext cx="9144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0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0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0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0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0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0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0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0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0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7</a:t>
            </a:r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bg>
      <p:bgPr>
        <a:solidFill>
          <a:schemeClr val="dk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6"/>
          <p:cNvPicPr preferRelativeResize="0"/>
          <p:nvPr/>
        </p:nvPicPr>
        <p:blipFill rotWithShape="1">
          <a:blip r:embed="rId2">
            <a:alphaModFix/>
          </a:blip>
          <a:srcRect l="13299" t="13815"/>
          <a:stretch/>
        </p:blipFill>
        <p:spPr>
          <a:xfrm>
            <a:off x="0" y="-1"/>
            <a:ext cx="4239205" cy="377619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6"/>
          <p:cNvSpPr txBox="1">
            <a:spLocks noGrp="1"/>
          </p:cNvSpPr>
          <p:nvPr>
            <p:ph type="title"/>
          </p:nvPr>
        </p:nvSpPr>
        <p:spPr>
          <a:xfrm>
            <a:off x="914400" y="2580640"/>
            <a:ext cx="5181600" cy="3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>
            <a:spLocks noGrp="1"/>
          </p:cNvSpPr>
          <p:nvPr>
            <p:ph type="pic" idx="2"/>
          </p:nvPr>
        </p:nvSpPr>
        <p:spPr>
          <a:xfrm>
            <a:off x="6085840" y="-10159"/>
            <a:ext cx="6116400" cy="6868200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46"/>
          <p:cNvSpPr txBox="1">
            <a:spLocks noGrp="1"/>
          </p:cNvSpPr>
          <p:nvPr>
            <p:ph type="sldNum" idx="12"/>
          </p:nvPr>
        </p:nvSpPr>
        <p:spPr>
          <a:xfrm>
            <a:off x="7086600" y="6505950"/>
            <a:ext cx="9144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42</a:t>
            </a:r>
            <a:endParaRPr sz="900">
              <a:solidFill>
                <a:srgbClr val="888888"/>
              </a:solidFill>
            </a:endParaRPr>
          </a:p>
        </p:txBody>
      </p:sp>
      <p:sp>
        <p:nvSpPr>
          <p:cNvPr id="31" name="Google Shape;31;p46"/>
          <p:cNvSpPr txBox="1"/>
          <p:nvPr/>
        </p:nvSpPr>
        <p:spPr>
          <a:xfrm>
            <a:off x="0" y="6488668"/>
            <a:ext cx="10798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Nilesh Rijhwani | </a:t>
            </a:r>
            <a:r>
              <a:rPr lang="en-US"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MSc Data and Computer Science</a:t>
            </a:r>
            <a:endParaRPr sz="1600" i="0" u="none" strike="noStrike" cap="non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left Image 1">
  <p:cSld name="Title Content and left Image 1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039100" y="228600"/>
            <a:ext cx="4381500" cy="39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48"/>
          <p:cNvSpPr txBox="1">
            <a:spLocks noGrp="1"/>
          </p:cNvSpPr>
          <p:nvPr>
            <p:ph type="title"/>
          </p:nvPr>
        </p:nvSpPr>
        <p:spPr>
          <a:xfrm>
            <a:off x="6096000" y="375285"/>
            <a:ext cx="4896600" cy="36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8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48"/>
          <p:cNvSpPr txBox="1">
            <a:spLocks noGrp="1"/>
          </p:cNvSpPr>
          <p:nvPr>
            <p:ph type="body" idx="1"/>
          </p:nvPr>
        </p:nvSpPr>
        <p:spPr>
          <a:xfrm>
            <a:off x="6096000" y="4172990"/>
            <a:ext cx="4896600" cy="23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2pPr>
            <a:lvl3pPr marL="1371600" lvl="2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>
                <a:solidFill>
                  <a:schemeClr val="lt1"/>
                </a:solidFill>
              </a:defRPr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sldNum" idx="12"/>
          </p:nvPr>
        </p:nvSpPr>
        <p:spPr>
          <a:xfrm>
            <a:off x="11277600" y="6523232"/>
            <a:ext cx="9144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42</a:t>
            </a:r>
            <a:endParaRPr sz="900">
              <a:solidFill>
                <a:srgbClr val="888888"/>
              </a:solidFill>
            </a:endParaRPr>
          </a:p>
        </p:txBody>
      </p:sp>
      <p:sp>
        <p:nvSpPr>
          <p:cNvPr id="45" name="Google Shape;45;p48"/>
          <p:cNvSpPr txBox="1"/>
          <p:nvPr/>
        </p:nvSpPr>
        <p:spPr>
          <a:xfrm>
            <a:off x="0" y="6488668"/>
            <a:ext cx="10798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Nilesh Rijhwani | </a:t>
            </a:r>
            <a:r>
              <a:rPr lang="en-US"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MSc Data and Computer Science</a:t>
            </a:r>
            <a:endParaRPr sz="1600" i="0" u="none" strike="noStrike" cap="non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ntent 1">
  <p:cSld name="Title and two Content 1">
    <p:bg>
      <p:bgPr>
        <a:solidFill>
          <a:schemeClr val="accen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49"/>
          <p:cNvPicPr preferRelativeResize="0"/>
          <p:nvPr/>
        </p:nvPicPr>
        <p:blipFill rotWithShape="1">
          <a:blip r:embed="rId2">
            <a:alphaModFix/>
          </a:blip>
          <a:srcRect l="1955" t="41988" r="53991" b="33420"/>
          <a:stretch/>
        </p:blipFill>
        <p:spPr>
          <a:xfrm rot="10800000">
            <a:off x="9198863" y="-4"/>
            <a:ext cx="2993138" cy="1517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9"/>
          <p:cNvPicPr preferRelativeResize="0"/>
          <p:nvPr/>
        </p:nvPicPr>
        <p:blipFill rotWithShape="1">
          <a:blip r:embed="rId3">
            <a:alphaModFix/>
          </a:blip>
          <a:srcRect l="25446" t="24817" r="46501"/>
          <a:stretch/>
        </p:blipFill>
        <p:spPr>
          <a:xfrm rot="-5400000">
            <a:off x="961221" y="4525180"/>
            <a:ext cx="1371599" cy="3294042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49"/>
          <p:cNvSpPr txBox="1">
            <a:spLocks noGrp="1"/>
          </p:cNvSpPr>
          <p:nvPr>
            <p:ph type="title"/>
          </p:nvPr>
        </p:nvSpPr>
        <p:spPr>
          <a:xfrm>
            <a:off x="914399" y="365125"/>
            <a:ext cx="10363200" cy="16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9"/>
          <p:cNvSpPr txBox="1">
            <a:spLocks noGrp="1"/>
          </p:cNvSpPr>
          <p:nvPr>
            <p:ph type="body" idx="1"/>
          </p:nvPr>
        </p:nvSpPr>
        <p:spPr>
          <a:xfrm>
            <a:off x="914399" y="2022250"/>
            <a:ext cx="4992600" cy="3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49"/>
          <p:cNvSpPr txBox="1">
            <a:spLocks noGrp="1"/>
          </p:cNvSpPr>
          <p:nvPr>
            <p:ph type="body" idx="2"/>
          </p:nvPr>
        </p:nvSpPr>
        <p:spPr>
          <a:xfrm>
            <a:off x="6284891" y="2022250"/>
            <a:ext cx="4992600" cy="3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49"/>
          <p:cNvSpPr txBox="1"/>
          <p:nvPr/>
        </p:nvSpPr>
        <p:spPr>
          <a:xfrm>
            <a:off x="0" y="6488668"/>
            <a:ext cx="10798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Nilesh Rijhwani | 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MSc Data and Computer Science</a:t>
            </a:r>
            <a:endParaRPr sz="1600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53" name="Google Shape;53;p49"/>
          <p:cNvSpPr txBox="1">
            <a:spLocks noGrp="1"/>
          </p:cNvSpPr>
          <p:nvPr>
            <p:ph type="sldNum" idx="12"/>
          </p:nvPr>
        </p:nvSpPr>
        <p:spPr>
          <a:xfrm>
            <a:off x="11353800" y="6523232"/>
            <a:ext cx="9144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0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0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0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0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0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0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0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0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0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7</a:t>
            </a:r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right Image">
  <p:cSld name="Title Content and right Image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50"/>
          <p:cNvPicPr preferRelativeResize="0"/>
          <p:nvPr/>
        </p:nvPicPr>
        <p:blipFill rotWithShape="1">
          <a:blip r:embed="rId2">
            <a:alphaModFix/>
          </a:blip>
          <a:srcRect l="67703" t="485" b="67541"/>
          <a:stretch/>
        </p:blipFill>
        <p:spPr>
          <a:xfrm rot="5400000">
            <a:off x="-115163" y="115165"/>
            <a:ext cx="1895060" cy="166473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50"/>
          <p:cNvSpPr txBox="1">
            <a:spLocks noGrp="1"/>
          </p:cNvSpPr>
          <p:nvPr>
            <p:ph type="title"/>
          </p:nvPr>
        </p:nvSpPr>
        <p:spPr>
          <a:xfrm>
            <a:off x="916385" y="446313"/>
            <a:ext cx="5179500" cy="14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0"/>
          <p:cNvSpPr txBox="1">
            <a:spLocks noGrp="1"/>
          </p:cNvSpPr>
          <p:nvPr>
            <p:ph type="body" idx="1"/>
          </p:nvPr>
        </p:nvSpPr>
        <p:spPr>
          <a:xfrm>
            <a:off x="914399" y="2022250"/>
            <a:ext cx="5181600" cy="3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/>
            </a:lvl1pPr>
            <a:lvl2pPr marL="91440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0"/>
            </a:lvl2pPr>
            <a:lvl3pPr marL="1371600" lvl="2" indent="-330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0"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 b="0"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 b="0"/>
            </a:lvl5pPr>
            <a:lvl6pPr marL="274320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50"/>
          <p:cNvSpPr>
            <a:spLocks noGrp="1"/>
          </p:cNvSpPr>
          <p:nvPr>
            <p:ph type="pic" idx="2"/>
          </p:nvPr>
        </p:nvSpPr>
        <p:spPr>
          <a:xfrm>
            <a:off x="6076950" y="0"/>
            <a:ext cx="6115200" cy="6868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50"/>
          <p:cNvSpPr txBox="1">
            <a:spLocks noGrp="1"/>
          </p:cNvSpPr>
          <p:nvPr>
            <p:ph type="sldNum" idx="12"/>
          </p:nvPr>
        </p:nvSpPr>
        <p:spPr>
          <a:xfrm>
            <a:off x="5162550" y="6523232"/>
            <a:ext cx="9144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42</a:t>
            </a:r>
            <a:endParaRPr sz="900"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53"/>
          <p:cNvPicPr preferRelativeResize="0"/>
          <p:nvPr/>
        </p:nvPicPr>
        <p:blipFill rotWithShape="1">
          <a:blip r:embed="rId2">
            <a:alphaModFix/>
          </a:blip>
          <a:srcRect l="18882" t="18052" r="46636"/>
          <a:stretch/>
        </p:blipFill>
        <p:spPr>
          <a:xfrm rot="5400000">
            <a:off x="9553761" y="-952310"/>
            <a:ext cx="1685930" cy="359054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53"/>
          <p:cNvSpPr txBox="1">
            <a:spLocks noGrp="1"/>
          </p:cNvSpPr>
          <p:nvPr>
            <p:ph type="title"/>
          </p:nvPr>
        </p:nvSpPr>
        <p:spPr>
          <a:xfrm>
            <a:off x="923545" y="584477"/>
            <a:ext cx="10354200" cy="1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3"/>
          <p:cNvSpPr txBox="1"/>
          <p:nvPr/>
        </p:nvSpPr>
        <p:spPr>
          <a:xfrm>
            <a:off x="0" y="6488668"/>
            <a:ext cx="10798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Nilesh Rijhwani | 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MSc Data and Computer Science</a:t>
            </a:r>
            <a:endParaRPr sz="1600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0" name="Google Shape;80;p53"/>
          <p:cNvSpPr txBox="1">
            <a:spLocks noGrp="1"/>
          </p:cNvSpPr>
          <p:nvPr>
            <p:ph type="sldNum" idx="12"/>
          </p:nvPr>
        </p:nvSpPr>
        <p:spPr>
          <a:xfrm>
            <a:off x="11353800" y="6523232"/>
            <a:ext cx="9144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0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0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0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0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0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0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0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0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60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7</a:t>
            </a:r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2">
  <p:cSld name="Closing 2">
    <p:bg>
      <p:bgPr>
        <a:solidFill>
          <a:schemeClr val="dk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4"/>
          <p:cNvSpPr txBox="1">
            <a:spLocks noGrp="1"/>
          </p:cNvSpPr>
          <p:nvPr>
            <p:ph type="title"/>
          </p:nvPr>
        </p:nvSpPr>
        <p:spPr>
          <a:xfrm>
            <a:off x="6091515" y="374090"/>
            <a:ext cx="5057100" cy="36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4"/>
          <p:cNvSpPr txBox="1">
            <a:spLocks noGrp="1"/>
          </p:cNvSpPr>
          <p:nvPr>
            <p:ph type="body" idx="1"/>
          </p:nvPr>
        </p:nvSpPr>
        <p:spPr>
          <a:xfrm>
            <a:off x="6091514" y="4172989"/>
            <a:ext cx="5057100" cy="25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2pPr>
            <a:lvl3pPr marL="1371600" lvl="2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>
                <a:solidFill>
                  <a:schemeClr val="lt1"/>
                </a:solidFill>
              </a:defRPr>
            </a:lvl3pPr>
            <a:lvl4pPr marL="1828800" lvl="3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4pPr>
            <a:lvl5pPr marL="2286000" lvl="4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4" name="Google Shape;84;p54"/>
          <p:cNvPicPr preferRelativeResize="0"/>
          <p:nvPr/>
        </p:nvPicPr>
        <p:blipFill rotWithShape="1">
          <a:blip r:embed="rId2">
            <a:alphaModFix/>
          </a:blip>
          <a:srcRect l="4149" r="18576"/>
          <a:stretch/>
        </p:blipFill>
        <p:spPr>
          <a:xfrm flipH="1">
            <a:off x="2" y="0"/>
            <a:ext cx="518159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verview">
  <p:cSld name="Overview">
    <p:bg>
      <p:bgPr>
        <a:solidFill>
          <a:schemeClr val="accen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55"/>
          <p:cNvPicPr preferRelativeResize="0"/>
          <p:nvPr/>
        </p:nvPicPr>
        <p:blipFill rotWithShape="1">
          <a:blip r:embed="rId2">
            <a:alphaModFix/>
          </a:blip>
          <a:srcRect l="15160" t="-5373" b="78532"/>
          <a:stretch/>
        </p:blipFill>
        <p:spPr>
          <a:xfrm rot="10800000">
            <a:off x="6324601" y="1"/>
            <a:ext cx="5867399" cy="164732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5"/>
          <p:cNvSpPr txBox="1">
            <a:spLocks noGrp="1"/>
          </p:cNvSpPr>
          <p:nvPr>
            <p:ph type="title"/>
          </p:nvPr>
        </p:nvSpPr>
        <p:spPr>
          <a:xfrm>
            <a:off x="6126480" y="1310639"/>
            <a:ext cx="4806000" cy="26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5"/>
          <p:cNvSpPr>
            <a:spLocks noGrp="1"/>
          </p:cNvSpPr>
          <p:nvPr>
            <p:ph type="pic" idx="2"/>
          </p:nvPr>
        </p:nvSpPr>
        <p:spPr>
          <a:xfrm>
            <a:off x="0" y="-1016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55"/>
          <p:cNvSpPr txBox="1">
            <a:spLocks noGrp="1"/>
          </p:cNvSpPr>
          <p:nvPr>
            <p:ph type="body" idx="1"/>
          </p:nvPr>
        </p:nvSpPr>
        <p:spPr>
          <a:xfrm>
            <a:off x="6126163" y="4172990"/>
            <a:ext cx="4806000" cy="23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55"/>
          <p:cNvSpPr txBox="1">
            <a:spLocks noGrp="1"/>
          </p:cNvSpPr>
          <p:nvPr>
            <p:ph type="sldNum" idx="12"/>
          </p:nvPr>
        </p:nvSpPr>
        <p:spPr>
          <a:xfrm>
            <a:off x="11277600" y="6523232"/>
            <a:ext cx="9144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42</a:t>
            </a:r>
            <a:endParaRPr sz="900">
              <a:solidFill>
                <a:srgbClr val="888888"/>
              </a:solidFill>
            </a:endParaRPr>
          </a:p>
        </p:txBody>
      </p:sp>
      <p:sp>
        <p:nvSpPr>
          <p:cNvPr id="91" name="Google Shape;91;p55"/>
          <p:cNvSpPr txBox="1"/>
          <p:nvPr/>
        </p:nvSpPr>
        <p:spPr>
          <a:xfrm>
            <a:off x="4180115" y="6488668"/>
            <a:ext cx="406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Security: Seminar | Nilesh Rijhwani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/>
        </p:nvSpPr>
        <p:spPr>
          <a:xfrm>
            <a:off x="5242664" y="3174174"/>
            <a:ext cx="7219500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5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ILAIx – AI for IL</a:t>
            </a:r>
            <a:endParaRPr sz="25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8768993" y="6488667"/>
            <a:ext cx="3396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Internal</a:t>
            </a:r>
            <a:endParaRPr sz="1600" i="0" u="none" strike="noStrike" cap="non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pSp>
        <p:nvGrpSpPr>
          <p:cNvPr id="107" name="Google Shape;107;p1"/>
          <p:cNvGrpSpPr/>
          <p:nvPr/>
        </p:nvGrpSpPr>
        <p:grpSpPr>
          <a:xfrm>
            <a:off x="5463375" y="3626313"/>
            <a:ext cx="6237750" cy="501750"/>
            <a:chOff x="5117525" y="3969750"/>
            <a:chExt cx="6237750" cy="501750"/>
          </a:xfrm>
        </p:grpSpPr>
        <p:sp>
          <p:nvSpPr>
            <p:cNvPr id="108" name="Google Shape;108;p1"/>
            <p:cNvSpPr txBox="1"/>
            <p:nvPr/>
          </p:nvSpPr>
          <p:spPr>
            <a:xfrm>
              <a:off x="5419175" y="4071300"/>
              <a:ext cx="5936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An intelligent License classifier</a:t>
              </a:r>
              <a:endParaRPr dirty="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cxnSp>
          <p:nvCxnSpPr>
            <p:cNvPr id="109" name="Google Shape;109;p1"/>
            <p:cNvCxnSpPr/>
            <p:nvPr/>
          </p:nvCxnSpPr>
          <p:spPr>
            <a:xfrm>
              <a:off x="5117525" y="3969750"/>
              <a:ext cx="0" cy="298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1"/>
            <p:cNvCxnSpPr>
              <a:cxnSpLocks/>
            </p:cNvCxnSpPr>
            <p:nvPr/>
          </p:nvCxnSpPr>
          <p:spPr>
            <a:xfrm rot="5400000">
              <a:off x="5269925" y="4122150"/>
              <a:ext cx="0" cy="298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>
          <a:extLst>
            <a:ext uri="{FF2B5EF4-FFF2-40B4-BE49-F238E27FC236}">
              <a16:creationId xmlns:a16="http://schemas.microsoft.com/office/drawing/2014/main" id="{7FAEA904-0218-08F0-F4A1-D46E96B8C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>
            <a:extLst>
              <a:ext uri="{FF2B5EF4-FFF2-40B4-BE49-F238E27FC236}">
                <a16:creationId xmlns:a16="http://schemas.microsoft.com/office/drawing/2014/main" id="{54DE57AE-638B-C950-9ABB-F3CD3B1A2E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1744100" cy="6322200"/>
          </a:xfrm>
          <a:prstGeom prst="rect">
            <a:avLst/>
          </a:prstGeom>
          <a:solidFill>
            <a:srgbClr val="040404"/>
          </a:solidFill>
          <a:ln w="9525" cap="flat" cmpd="sng">
            <a:solidFill>
              <a:srgbClr val="0404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50" name="Google Shape;150;p8">
            <a:extLst>
              <a:ext uri="{FF2B5EF4-FFF2-40B4-BE49-F238E27FC236}">
                <a16:creationId xmlns:a16="http://schemas.microsoft.com/office/drawing/2014/main" id="{2FE63777-F7E0-33DE-9A8D-F91484F847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5375" y="340575"/>
            <a:ext cx="72735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Montserrat" panose="00000500000000000000" pitchFamily="2" charset="0"/>
                <a:ea typeface="Montserrat Medium"/>
                <a:cs typeface="Montserrat Medium"/>
                <a:sym typeface="Montserrat Medium"/>
              </a:rPr>
              <a:t>What’s Next?</a:t>
            </a:r>
            <a:endParaRPr sz="2500" dirty="0">
              <a:solidFill>
                <a:schemeClr val="lt1"/>
              </a:solidFill>
              <a:latin typeface="Montserrat" panose="00000500000000000000" pitchFamily="2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1" name="Google Shape;151;p8">
            <a:extLst>
              <a:ext uri="{FF2B5EF4-FFF2-40B4-BE49-F238E27FC236}">
                <a16:creationId xmlns:a16="http://schemas.microsoft.com/office/drawing/2014/main" id="{4F10663B-48B5-5A96-6830-794ACFF552A6}"/>
              </a:ext>
            </a:extLst>
          </p:cNvPr>
          <p:cNvSpPr txBox="1">
            <a:spLocks noGrp="1"/>
          </p:cNvSpPr>
          <p:nvPr>
            <p:ph type="sldNum" idx="4294967295"/>
          </p:nvPr>
        </p:nvSpPr>
        <p:spPr>
          <a:xfrm>
            <a:off x="11353800" y="6523232"/>
            <a:ext cx="9144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sz="1600">
                <a:latin typeface="Montserrat" panose="00000500000000000000" pitchFamily="2" charset="0"/>
                <a:ea typeface="Montserrat Light"/>
                <a:cs typeface="Montserrat Light"/>
                <a:sym typeface="Montserrat Light"/>
              </a:rPr>
              <a:t>2</a:t>
            </a:fld>
            <a:r>
              <a:rPr lang="en-US" sz="1600">
                <a:latin typeface="Montserrat" panose="00000500000000000000" pitchFamily="2" charset="0"/>
                <a:ea typeface="Montserrat Light"/>
                <a:cs typeface="Montserrat Light"/>
                <a:sym typeface="Montserrat Light"/>
              </a:rPr>
              <a:t> | 7</a:t>
            </a:r>
            <a:endParaRPr sz="1600">
              <a:latin typeface="Montserrat" panose="00000500000000000000" pitchFamily="2" charset="0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EB0360-CD9A-6D80-AA55-6DB5B7BB4223}"/>
              </a:ext>
            </a:extLst>
          </p:cNvPr>
          <p:cNvSpPr/>
          <p:nvPr/>
        </p:nvSpPr>
        <p:spPr>
          <a:xfrm>
            <a:off x="806986" y="1174501"/>
            <a:ext cx="2831690" cy="703911"/>
          </a:xfrm>
          <a:prstGeom prst="round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" panose="00000500000000000000" pitchFamily="2" charset="0"/>
              </a:rPr>
              <a:t>Gen AI in ILAIx</a:t>
            </a:r>
            <a:endParaRPr lang="de-DE" sz="1800" dirty="0">
              <a:latin typeface="Montserrat" panose="00000500000000000000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25D913-E165-285F-9F3A-1704E4A54CC9}"/>
              </a:ext>
            </a:extLst>
          </p:cNvPr>
          <p:cNvSpPr/>
          <p:nvPr/>
        </p:nvSpPr>
        <p:spPr>
          <a:xfrm>
            <a:off x="6633815" y="5316604"/>
            <a:ext cx="2831690" cy="703911"/>
          </a:xfrm>
          <a:prstGeom prst="round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ontserrat" panose="00000500000000000000" pitchFamily="2" charset="0"/>
                <a:ea typeface="Caveat"/>
                <a:cs typeface="Caveat"/>
                <a:sym typeface="Caveat"/>
              </a:rPr>
              <a:t>Correction Training</a:t>
            </a:r>
            <a:endParaRPr lang="en-US" sz="1800" dirty="0">
              <a:solidFill>
                <a:srgbClr val="FF0000"/>
              </a:solidFill>
              <a:latin typeface="Montserrat" panose="00000500000000000000" pitchFamily="2" charset="0"/>
              <a:ea typeface="Caveat"/>
              <a:cs typeface="Caveat"/>
              <a:sym typeface="Cavea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F9D2E8-7553-8872-F33A-1379A8AA91C1}"/>
              </a:ext>
            </a:extLst>
          </p:cNvPr>
          <p:cNvGrpSpPr/>
          <p:nvPr/>
        </p:nvGrpSpPr>
        <p:grpSpPr>
          <a:xfrm>
            <a:off x="1612490" y="1878412"/>
            <a:ext cx="3442031" cy="1040985"/>
            <a:chOff x="1612490" y="1878412"/>
            <a:chExt cx="3442031" cy="104098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57B3731-A78D-CAD8-F27A-DC87CEF32065}"/>
                </a:ext>
              </a:extLst>
            </p:cNvPr>
            <p:cNvSpPr/>
            <p:nvPr/>
          </p:nvSpPr>
          <p:spPr>
            <a:xfrm>
              <a:off x="2222831" y="2215486"/>
              <a:ext cx="2831690" cy="703911"/>
            </a:xfrm>
            <a:prstGeom prst="round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Montserrat" panose="00000500000000000000" pitchFamily="2" charset="0"/>
                  <a:ea typeface="Caveat"/>
                  <a:cs typeface="Caveat"/>
                  <a:sym typeface="Caveat"/>
                </a:rPr>
                <a:t>Smartly identify obligations</a:t>
              </a:r>
              <a:endParaRPr lang="en-US" sz="1800" dirty="0">
                <a:solidFill>
                  <a:srgbClr val="FF0000"/>
                </a:solidFill>
                <a:latin typeface="Montserrat" panose="00000500000000000000" pitchFamily="2" charset="0"/>
                <a:ea typeface="Caveat"/>
                <a:cs typeface="Caveat"/>
                <a:sym typeface="Caveat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4181022-2711-0215-0F38-8873CDB96190}"/>
                </a:ext>
              </a:extLst>
            </p:cNvPr>
            <p:cNvGrpSpPr/>
            <p:nvPr/>
          </p:nvGrpSpPr>
          <p:grpSpPr>
            <a:xfrm>
              <a:off x="1612490" y="1878412"/>
              <a:ext cx="610341" cy="689030"/>
              <a:chOff x="1612490" y="1878412"/>
              <a:chExt cx="610341" cy="68903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FC7B0B6-BBDB-9EDF-B237-B770494A61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3232" y="1878412"/>
                <a:ext cx="0" cy="6890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781B20A-D8F0-B710-9C3D-5BC66E353058}"/>
                  </a:ext>
                </a:extLst>
              </p:cNvPr>
              <p:cNvCxnSpPr>
                <a:endCxn id="7" idx="1"/>
              </p:cNvCxnSpPr>
              <p:nvPr/>
            </p:nvCxnSpPr>
            <p:spPr>
              <a:xfrm>
                <a:off x="1612490" y="2567441"/>
                <a:ext cx="610341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F0416F-141E-BDDC-8EB8-929746DC34E2}"/>
              </a:ext>
            </a:extLst>
          </p:cNvPr>
          <p:cNvGrpSpPr/>
          <p:nvPr/>
        </p:nvGrpSpPr>
        <p:grpSpPr>
          <a:xfrm>
            <a:off x="4607629" y="3967158"/>
            <a:ext cx="3442031" cy="1047761"/>
            <a:chOff x="4607629" y="3967158"/>
            <a:chExt cx="3442031" cy="104776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69F4DB5-4ACE-7DB4-6D3B-28DFA46AC2C6}"/>
                </a:ext>
              </a:extLst>
            </p:cNvPr>
            <p:cNvSpPr/>
            <p:nvPr/>
          </p:nvSpPr>
          <p:spPr>
            <a:xfrm>
              <a:off x="5217970" y="4311008"/>
              <a:ext cx="2831690" cy="703911"/>
            </a:xfrm>
            <a:prstGeom prst="round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Montserrat" panose="00000500000000000000" pitchFamily="2" charset="0"/>
                  <a:ea typeface="Caveat"/>
                  <a:cs typeface="Caveat"/>
                  <a:sym typeface="Caveat"/>
                </a:rPr>
                <a:t>Robust License </a:t>
              </a:r>
              <a:r>
                <a:rPr lang="en-US" sz="1800" dirty="0">
                  <a:latin typeface="Montserrat" panose="00000500000000000000" pitchFamily="2" charset="0"/>
                  <a:ea typeface="Caveat"/>
                  <a:cs typeface="Caveat"/>
                  <a:sym typeface="Caveat"/>
                </a:rPr>
                <a:t>Dataset</a:t>
              </a:r>
              <a:endParaRPr lang="en-US" sz="1800" dirty="0">
                <a:solidFill>
                  <a:srgbClr val="FF0000"/>
                </a:solidFill>
                <a:latin typeface="Montserrat" panose="00000500000000000000" pitchFamily="2" charset="0"/>
                <a:ea typeface="Caveat"/>
                <a:cs typeface="Caveat"/>
                <a:sym typeface="Caveat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E689F9C-0E84-1421-2981-0FD1029B1F91}"/>
                </a:ext>
              </a:extLst>
            </p:cNvPr>
            <p:cNvGrpSpPr/>
            <p:nvPr/>
          </p:nvGrpSpPr>
          <p:grpSpPr>
            <a:xfrm>
              <a:off x="4607629" y="3967158"/>
              <a:ext cx="610341" cy="689030"/>
              <a:chOff x="1612490" y="1878412"/>
              <a:chExt cx="610341" cy="689030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64108A9-4144-2750-737B-C5421EE3A1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3232" y="1878412"/>
                <a:ext cx="0" cy="6890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0A01540-C619-324B-D530-23F812D70EC4}"/>
                  </a:ext>
                </a:extLst>
              </p:cNvPr>
              <p:cNvCxnSpPr/>
              <p:nvPr/>
            </p:nvCxnSpPr>
            <p:spPr>
              <a:xfrm>
                <a:off x="1612490" y="2567441"/>
                <a:ext cx="610341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AC5E8C9-69CA-473A-621A-49BFAE6BB0F1}"/>
              </a:ext>
            </a:extLst>
          </p:cNvPr>
          <p:cNvGrpSpPr/>
          <p:nvPr/>
        </p:nvGrpSpPr>
        <p:grpSpPr>
          <a:xfrm>
            <a:off x="3802125" y="2567441"/>
            <a:ext cx="2831690" cy="1399717"/>
            <a:chOff x="3802125" y="2567441"/>
            <a:chExt cx="2831690" cy="139971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73FECAF-5646-B65F-6B5B-E20D4B66343A}"/>
                </a:ext>
              </a:extLst>
            </p:cNvPr>
            <p:cNvSpPr/>
            <p:nvPr/>
          </p:nvSpPr>
          <p:spPr>
            <a:xfrm>
              <a:off x="3802125" y="3263247"/>
              <a:ext cx="2831690" cy="703911"/>
            </a:xfrm>
            <a:prstGeom prst="round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Montserrat" panose="00000500000000000000" pitchFamily="2" charset="0"/>
                  <a:ea typeface="Caveat"/>
                  <a:cs typeface="Caveat"/>
                  <a:sym typeface="Caveat"/>
                </a:rPr>
                <a:t>Extension to commercial Licenses</a:t>
              </a:r>
              <a:endParaRPr lang="en-US" sz="1800" dirty="0">
                <a:solidFill>
                  <a:srgbClr val="FF0000"/>
                </a:solidFill>
                <a:latin typeface="Montserrat" panose="00000500000000000000" pitchFamily="2" charset="0"/>
                <a:ea typeface="Caveat"/>
                <a:cs typeface="Caveat"/>
                <a:sym typeface="Caveat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E3B7E23-36B7-46D5-B70E-0F44F4804047}"/>
                </a:ext>
              </a:extLst>
            </p:cNvPr>
            <p:cNvGrpSpPr/>
            <p:nvPr/>
          </p:nvGrpSpPr>
          <p:grpSpPr>
            <a:xfrm rot="10800000">
              <a:off x="5053778" y="2567441"/>
              <a:ext cx="610341" cy="689030"/>
              <a:chOff x="1612490" y="1878412"/>
              <a:chExt cx="610341" cy="68903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B887D1F-E53A-284D-E344-FC81F6192D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3232" y="1878412"/>
                <a:ext cx="0" cy="6890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846A89A-7C18-BE1F-CF18-F9396333DB10}"/>
                  </a:ext>
                </a:extLst>
              </p:cNvPr>
              <p:cNvCxnSpPr/>
              <p:nvPr/>
            </p:nvCxnSpPr>
            <p:spPr>
              <a:xfrm>
                <a:off x="1612490" y="2567441"/>
                <a:ext cx="610341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A3309F-F704-4AB1-4916-9C990A86BA71}"/>
              </a:ext>
            </a:extLst>
          </p:cNvPr>
          <p:cNvGrpSpPr/>
          <p:nvPr/>
        </p:nvGrpSpPr>
        <p:grpSpPr>
          <a:xfrm rot="10800000">
            <a:off x="8049660" y="4611516"/>
            <a:ext cx="610341" cy="689030"/>
            <a:chOff x="1612490" y="1878412"/>
            <a:chExt cx="610341" cy="68903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3CFEC9-5351-1853-56B8-6EA9674F0965}"/>
                </a:ext>
              </a:extLst>
            </p:cNvPr>
            <p:cNvCxnSpPr>
              <a:cxnSpLocks/>
            </p:cNvCxnSpPr>
            <p:nvPr/>
          </p:nvCxnSpPr>
          <p:spPr>
            <a:xfrm>
              <a:off x="1613232" y="1878412"/>
              <a:ext cx="0" cy="689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1231F8-E0E0-AE39-7E21-7BCE3B7285E2}"/>
                </a:ext>
              </a:extLst>
            </p:cNvPr>
            <p:cNvCxnSpPr/>
            <p:nvPr/>
          </p:nvCxnSpPr>
          <p:spPr>
            <a:xfrm>
              <a:off x="1612490" y="2567441"/>
              <a:ext cx="61034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E6ED56F9-7F50-E1D8-6A1A-4CE8404A28D2}"/>
              </a:ext>
            </a:extLst>
          </p:cNvPr>
          <p:cNvSpPr/>
          <p:nvPr/>
        </p:nvSpPr>
        <p:spPr>
          <a:xfrm>
            <a:off x="3844133" y="3346387"/>
            <a:ext cx="210762" cy="20577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C91F14B-7585-A011-E87A-16A5CB8D9148}"/>
              </a:ext>
            </a:extLst>
          </p:cNvPr>
          <p:cNvSpPr/>
          <p:nvPr/>
        </p:nvSpPr>
        <p:spPr>
          <a:xfrm>
            <a:off x="5309237" y="4403978"/>
            <a:ext cx="210762" cy="20577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C56FA81-C756-1FFF-1344-7A30F9DB5E2E}"/>
              </a:ext>
            </a:extLst>
          </p:cNvPr>
          <p:cNvSpPr/>
          <p:nvPr/>
        </p:nvSpPr>
        <p:spPr>
          <a:xfrm>
            <a:off x="6660874" y="5362798"/>
            <a:ext cx="210762" cy="20577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229A311-BEA7-B5C4-6879-9E0C6B6019D5}"/>
              </a:ext>
            </a:extLst>
          </p:cNvPr>
          <p:cNvGrpSpPr/>
          <p:nvPr/>
        </p:nvGrpSpPr>
        <p:grpSpPr>
          <a:xfrm>
            <a:off x="444479" y="5012015"/>
            <a:ext cx="1808213" cy="1283797"/>
            <a:chOff x="444479" y="5012015"/>
            <a:chExt cx="1808213" cy="128379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4802CBB-88B5-961F-0845-55C373908402}"/>
                </a:ext>
              </a:extLst>
            </p:cNvPr>
            <p:cNvSpPr/>
            <p:nvPr/>
          </p:nvSpPr>
          <p:spPr>
            <a:xfrm>
              <a:off x="447294" y="5546340"/>
              <a:ext cx="210762" cy="20577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5EAD1C5-127A-C5DB-F8C6-06F0E5986FD6}"/>
                </a:ext>
              </a:extLst>
            </p:cNvPr>
            <p:cNvSpPr/>
            <p:nvPr/>
          </p:nvSpPr>
          <p:spPr>
            <a:xfrm>
              <a:off x="444479" y="5079291"/>
              <a:ext cx="210762" cy="205779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57A6A68-FCE2-473D-BE28-441629F2C600}"/>
                </a:ext>
              </a:extLst>
            </p:cNvPr>
            <p:cNvSpPr/>
            <p:nvPr/>
          </p:nvSpPr>
          <p:spPr>
            <a:xfrm>
              <a:off x="444479" y="6013389"/>
              <a:ext cx="210762" cy="20577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Google Shape;150;p8">
              <a:extLst>
                <a:ext uri="{FF2B5EF4-FFF2-40B4-BE49-F238E27FC236}">
                  <a16:creationId xmlns:a16="http://schemas.microsoft.com/office/drawing/2014/main" id="{7F3B6F87-60D7-C76C-BD22-9B17E09BC001}"/>
                </a:ext>
              </a:extLst>
            </p:cNvPr>
            <p:cNvSpPr txBox="1">
              <a:spLocks/>
            </p:cNvSpPr>
            <p:nvPr/>
          </p:nvSpPr>
          <p:spPr>
            <a:xfrm>
              <a:off x="672169" y="5936744"/>
              <a:ext cx="1567577" cy="3590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Arial"/>
                <a:buNone/>
                <a:defRPr sz="4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400" dirty="0">
                  <a:latin typeface="Montserrat" panose="00000500000000000000" pitchFamily="2" charset="0"/>
                  <a:ea typeface="Montserrat Medium"/>
                  <a:cs typeface="Montserrat Medium"/>
                  <a:sym typeface="Montserrat Medium"/>
                </a:rPr>
                <a:t>- Done</a:t>
              </a:r>
            </a:p>
          </p:txBody>
        </p:sp>
        <p:sp>
          <p:nvSpPr>
            <p:cNvPr id="33" name="Google Shape;150;p8">
              <a:extLst>
                <a:ext uri="{FF2B5EF4-FFF2-40B4-BE49-F238E27FC236}">
                  <a16:creationId xmlns:a16="http://schemas.microsoft.com/office/drawing/2014/main" id="{03831120-442A-80A4-62DE-3FE4CF62F84A}"/>
                </a:ext>
              </a:extLst>
            </p:cNvPr>
            <p:cNvSpPr txBox="1">
              <a:spLocks/>
            </p:cNvSpPr>
            <p:nvPr/>
          </p:nvSpPr>
          <p:spPr>
            <a:xfrm>
              <a:off x="672169" y="5012015"/>
              <a:ext cx="1567577" cy="3590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Arial"/>
                <a:buNone/>
                <a:defRPr sz="4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400" dirty="0">
                  <a:latin typeface="Montserrat" panose="00000500000000000000" pitchFamily="2" charset="0"/>
                  <a:ea typeface="Montserrat Medium"/>
                  <a:cs typeface="Montserrat Medium"/>
                  <a:sym typeface="Montserrat Medium"/>
                </a:rPr>
                <a:t>- To do</a:t>
              </a:r>
            </a:p>
          </p:txBody>
        </p:sp>
        <p:sp>
          <p:nvSpPr>
            <p:cNvPr id="34" name="Google Shape;150;p8">
              <a:extLst>
                <a:ext uri="{FF2B5EF4-FFF2-40B4-BE49-F238E27FC236}">
                  <a16:creationId xmlns:a16="http://schemas.microsoft.com/office/drawing/2014/main" id="{6CC8C953-52ED-F6DB-D413-976C30419D33}"/>
                </a:ext>
              </a:extLst>
            </p:cNvPr>
            <p:cNvSpPr txBox="1">
              <a:spLocks/>
            </p:cNvSpPr>
            <p:nvPr/>
          </p:nvSpPr>
          <p:spPr>
            <a:xfrm>
              <a:off x="685115" y="5484676"/>
              <a:ext cx="1567577" cy="3590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Arial"/>
                <a:buNone/>
                <a:defRPr sz="4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400" dirty="0">
                  <a:latin typeface="Montserrat" panose="00000500000000000000" pitchFamily="2" charset="0"/>
                  <a:ea typeface="Montserrat Medium"/>
                  <a:cs typeface="Montserrat Medium"/>
                  <a:sym typeface="Montserrat Medium"/>
                </a:rPr>
                <a:t>- Doing</a:t>
              </a: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1B89129F-CC0E-11C5-2A0F-08F4A8ACA6F3}"/>
              </a:ext>
            </a:extLst>
          </p:cNvPr>
          <p:cNvSpPr/>
          <p:nvPr/>
        </p:nvSpPr>
        <p:spPr>
          <a:xfrm>
            <a:off x="898125" y="1281138"/>
            <a:ext cx="210762" cy="20577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B265EFC-D3B3-4902-7419-296CE521C5BC}"/>
              </a:ext>
            </a:extLst>
          </p:cNvPr>
          <p:cNvSpPr/>
          <p:nvPr/>
        </p:nvSpPr>
        <p:spPr>
          <a:xfrm>
            <a:off x="2314098" y="2338273"/>
            <a:ext cx="210762" cy="20577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Google Shape;150;p8">
            <a:extLst>
              <a:ext uri="{FF2B5EF4-FFF2-40B4-BE49-F238E27FC236}">
                <a16:creationId xmlns:a16="http://schemas.microsoft.com/office/drawing/2014/main" id="{FE93DB7C-8601-ED65-0458-8F28E70A945D}"/>
              </a:ext>
            </a:extLst>
          </p:cNvPr>
          <p:cNvSpPr txBox="1">
            <a:spLocks/>
          </p:cNvSpPr>
          <p:nvPr/>
        </p:nvSpPr>
        <p:spPr>
          <a:xfrm>
            <a:off x="3993513" y="1270456"/>
            <a:ext cx="2667359" cy="49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>
                <a:latin typeface="Montserrat" panose="00000500000000000000" pitchFamily="2" charset="0"/>
                <a:ea typeface="Montserrat Medium"/>
                <a:cs typeface="Montserrat Medium"/>
                <a:sym typeface="Montserrat Medium"/>
              </a:rPr>
              <a:t>- Chat agent like ChatGPT  - </a:t>
            </a:r>
          </a:p>
        </p:txBody>
      </p:sp>
      <p:sp>
        <p:nvSpPr>
          <p:cNvPr id="42" name="Google Shape;150;p8">
            <a:extLst>
              <a:ext uri="{FF2B5EF4-FFF2-40B4-BE49-F238E27FC236}">
                <a16:creationId xmlns:a16="http://schemas.microsoft.com/office/drawing/2014/main" id="{DE7C5EC1-73E4-08E5-20A8-2E2EA93530F8}"/>
              </a:ext>
            </a:extLst>
          </p:cNvPr>
          <p:cNvSpPr txBox="1">
            <a:spLocks/>
          </p:cNvSpPr>
          <p:nvPr/>
        </p:nvSpPr>
        <p:spPr>
          <a:xfrm>
            <a:off x="6587189" y="1270456"/>
            <a:ext cx="1823244" cy="49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>
                <a:latin typeface="Montserrat" panose="00000500000000000000" pitchFamily="2" charset="0"/>
                <a:ea typeface="Montserrat Medium"/>
                <a:cs typeface="Montserrat Medium"/>
                <a:sym typeface="Montserrat Medium"/>
              </a:rPr>
              <a:t>ETA – 31.08.2025</a:t>
            </a:r>
          </a:p>
        </p:txBody>
      </p:sp>
      <p:sp>
        <p:nvSpPr>
          <p:cNvPr id="47" name="Google Shape;150;p8">
            <a:extLst>
              <a:ext uri="{FF2B5EF4-FFF2-40B4-BE49-F238E27FC236}">
                <a16:creationId xmlns:a16="http://schemas.microsoft.com/office/drawing/2014/main" id="{2C21622D-574B-0BF3-2615-62EC0B23EA61}"/>
              </a:ext>
            </a:extLst>
          </p:cNvPr>
          <p:cNvSpPr txBox="1">
            <a:spLocks/>
          </p:cNvSpPr>
          <p:nvPr/>
        </p:nvSpPr>
        <p:spPr>
          <a:xfrm>
            <a:off x="5886051" y="2324991"/>
            <a:ext cx="2667359" cy="49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>
                <a:latin typeface="Montserrat" panose="00000500000000000000" pitchFamily="2" charset="0"/>
                <a:ea typeface="Montserrat Medium"/>
                <a:cs typeface="Montserrat Medium"/>
                <a:sym typeface="Montserrat Medium"/>
              </a:rPr>
              <a:t>- Identify new obligations  - </a:t>
            </a:r>
          </a:p>
        </p:txBody>
      </p:sp>
      <p:sp>
        <p:nvSpPr>
          <p:cNvPr id="48" name="Google Shape;150;p8">
            <a:extLst>
              <a:ext uri="{FF2B5EF4-FFF2-40B4-BE49-F238E27FC236}">
                <a16:creationId xmlns:a16="http://schemas.microsoft.com/office/drawing/2014/main" id="{CB89CFF5-98FD-25D4-C84A-424E22B16221}"/>
              </a:ext>
            </a:extLst>
          </p:cNvPr>
          <p:cNvSpPr txBox="1">
            <a:spLocks/>
          </p:cNvSpPr>
          <p:nvPr/>
        </p:nvSpPr>
        <p:spPr>
          <a:xfrm>
            <a:off x="8479727" y="2324991"/>
            <a:ext cx="1823244" cy="49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>
                <a:latin typeface="Montserrat" panose="00000500000000000000" pitchFamily="2" charset="0"/>
                <a:ea typeface="Montserrat Medium"/>
                <a:cs typeface="Montserrat Medium"/>
                <a:sym typeface="Montserrat Medium"/>
              </a:rPr>
              <a:t>ETA – 31.05.2025</a:t>
            </a:r>
          </a:p>
        </p:txBody>
      </p:sp>
      <p:sp>
        <p:nvSpPr>
          <p:cNvPr id="49" name="Google Shape;150;p8">
            <a:extLst>
              <a:ext uri="{FF2B5EF4-FFF2-40B4-BE49-F238E27FC236}">
                <a16:creationId xmlns:a16="http://schemas.microsoft.com/office/drawing/2014/main" id="{F327EB78-00C5-265B-8A9C-1346F46E0B5F}"/>
              </a:ext>
            </a:extLst>
          </p:cNvPr>
          <p:cNvSpPr txBox="1">
            <a:spLocks/>
          </p:cNvSpPr>
          <p:nvPr/>
        </p:nvSpPr>
        <p:spPr>
          <a:xfrm>
            <a:off x="6917144" y="3372753"/>
            <a:ext cx="2667359" cy="49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>
                <a:latin typeface="Montserrat" panose="00000500000000000000" pitchFamily="2" charset="0"/>
                <a:ea typeface="Montserrat Medium"/>
                <a:cs typeface="Montserrat Medium"/>
                <a:sym typeface="Montserrat Medium"/>
              </a:rPr>
              <a:t>Classifying Commercial</a:t>
            </a:r>
          </a:p>
          <a:p>
            <a:pPr algn="ctr"/>
            <a:r>
              <a:rPr lang="en-US" sz="1400" dirty="0">
                <a:latin typeface="Montserrat" panose="00000500000000000000" pitchFamily="2" charset="0"/>
                <a:ea typeface="Montserrat Medium"/>
                <a:cs typeface="Montserrat Medium"/>
                <a:sym typeface="Montserrat Medium"/>
              </a:rPr>
              <a:t>Licenses   </a:t>
            </a:r>
          </a:p>
        </p:txBody>
      </p:sp>
      <p:sp>
        <p:nvSpPr>
          <p:cNvPr id="50" name="Google Shape;150;p8">
            <a:extLst>
              <a:ext uri="{FF2B5EF4-FFF2-40B4-BE49-F238E27FC236}">
                <a16:creationId xmlns:a16="http://schemas.microsoft.com/office/drawing/2014/main" id="{A86796E8-33F2-89CF-AE47-F2C7F8F3ED40}"/>
              </a:ext>
            </a:extLst>
          </p:cNvPr>
          <p:cNvSpPr txBox="1">
            <a:spLocks/>
          </p:cNvSpPr>
          <p:nvPr/>
        </p:nvSpPr>
        <p:spPr>
          <a:xfrm>
            <a:off x="9340619" y="3372753"/>
            <a:ext cx="1823244" cy="49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>
                <a:latin typeface="Montserrat" panose="00000500000000000000" pitchFamily="2" charset="0"/>
                <a:ea typeface="Montserrat Medium"/>
                <a:cs typeface="Montserrat Medium"/>
                <a:sym typeface="Montserrat Medium"/>
              </a:rPr>
              <a:t>ETA – 31.05.2025</a:t>
            </a:r>
          </a:p>
        </p:txBody>
      </p:sp>
      <p:sp>
        <p:nvSpPr>
          <p:cNvPr id="51" name="Google Shape;150;p8">
            <a:extLst>
              <a:ext uri="{FF2B5EF4-FFF2-40B4-BE49-F238E27FC236}">
                <a16:creationId xmlns:a16="http://schemas.microsoft.com/office/drawing/2014/main" id="{AB16E0FB-C19A-7687-1753-0041B2FDAC11}"/>
              </a:ext>
            </a:extLst>
          </p:cNvPr>
          <p:cNvSpPr txBox="1">
            <a:spLocks/>
          </p:cNvSpPr>
          <p:nvPr/>
        </p:nvSpPr>
        <p:spPr>
          <a:xfrm>
            <a:off x="9149394" y="3377867"/>
            <a:ext cx="265101" cy="49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>
                <a:latin typeface="Montserrat" panose="00000500000000000000" pitchFamily="2" charset="0"/>
                <a:ea typeface="Montserrat Medium"/>
                <a:cs typeface="Montserrat Medium"/>
                <a:sym typeface="Montserrat Medium"/>
              </a:rPr>
              <a:t>-</a:t>
            </a:r>
          </a:p>
        </p:txBody>
      </p:sp>
      <p:sp>
        <p:nvSpPr>
          <p:cNvPr id="52" name="Google Shape;150;p8">
            <a:extLst>
              <a:ext uri="{FF2B5EF4-FFF2-40B4-BE49-F238E27FC236}">
                <a16:creationId xmlns:a16="http://schemas.microsoft.com/office/drawing/2014/main" id="{CBFAE34D-D41C-170D-1970-656A0D8F4131}"/>
              </a:ext>
            </a:extLst>
          </p:cNvPr>
          <p:cNvSpPr txBox="1">
            <a:spLocks/>
          </p:cNvSpPr>
          <p:nvPr/>
        </p:nvSpPr>
        <p:spPr>
          <a:xfrm>
            <a:off x="6746526" y="3377867"/>
            <a:ext cx="265101" cy="49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>
                <a:latin typeface="Montserrat" panose="00000500000000000000" pitchFamily="2" charset="0"/>
                <a:ea typeface="Montserrat Medium"/>
                <a:cs typeface="Montserrat Medium"/>
                <a:sym typeface="Montserrat Medium"/>
              </a:rPr>
              <a:t>-</a:t>
            </a:r>
          </a:p>
        </p:txBody>
      </p:sp>
      <p:sp>
        <p:nvSpPr>
          <p:cNvPr id="53" name="Google Shape;150;p8">
            <a:extLst>
              <a:ext uri="{FF2B5EF4-FFF2-40B4-BE49-F238E27FC236}">
                <a16:creationId xmlns:a16="http://schemas.microsoft.com/office/drawing/2014/main" id="{DA27FB02-3F3A-5F52-F4FF-53E38E186325}"/>
              </a:ext>
            </a:extLst>
          </p:cNvPr>
          <p:cNvSpPr txBox="1">
            <a:spLocks/>
          </p:cNvSpPr>
          <p:nvPr/>
        </p:nvSpPr>
        <p:spPr>
          <a:xfrm>
            <a:off x="9009605" y="4360531"/>
            <a:ext cx="1823244" cy="49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>
                <a:latin typeface="Montserrat" panose="00000500000000000000" pitchFamily="2" charset="0"/>
                <a:ea typeface="Montserrat Medium"/>
                <a:cs typeface="Montserrat Medium"/>
                <a:sym typeface="Montserrat Medium"/>
              </a:rPr>
              <a:t>ETA – 31.06.2025</a:t>
            </a:r>
          </a:p>
        </p:txBody>
      </p:sp>
      <p:sp>
        <p:nvSpPr>
          <p:cNvPr id="54" name="Google Shape;150;p8">
            <a:extLst>
              <a:ext uri="{FF2B5EF4-FFF2-40B4-BE49-F238E27FC236}">
                <a16:creationId xmlns:a16="http://schemas.microsoft.com/office/drawing/2014/main" id="{A5E2B6BD-E650-3DE0-548A-9D32BA5D1B1E}"/>
              </a:ext>
            </a:extLst>
          </p:cNvPr>
          <p:cNvSpPr txBox="1">
            <a:spLocks/>
          </p:cNvSpPr>
          <p:nvPr/>
        </p:nvSpPr>
        <p:spPr>
          <a:xfrm>
            <a:off x="9706101" y="5395694"/>
            <a:ext cx="1823244" cy="49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>
                <a:latin typeface="Montserrat" panose="00000500000000000000" pitchFamily="2" charset="0"/>
                <a:ea typeface="Montserrat Medium"/>
                <a:cs typeface="Montserrat Medium"/>
                <a:sym typeface="Montserrat Medium"/>
              </a:rPr>
              <a:t>ETA – 15.09.2025</a:t>
            </a:r>
          </a:p>
        </p:txBody>
      </p:sp>
    </p:spTree>
    <p:extLst>
      <p:ext uri="{BB962C8B-B14F-4D97-AF65-F5344CB8AC3E}">
        <p14:creationId xmlns:p14="http://schemas.microsoft.com/office/powerpoint/2010/main" val="299958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27" grpId="0" animBg="1"/>
      <p:bldP spid="28" grpId="0" animBg="1"/>
      <p:bldP spid="35" grpId="0" animBg="1"/>
      <p:bldP spid="36" grpId="0" animBg="1"/>
      <p:bldP spid="37" grpId="0"/>
      <p:bldP spid="42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/>
          <p:nvPr/>
        </p:nvSpPr>
        <p:spPr>
          <a:xfrm>
            <a:off x="6096000" y="3783200"/>
            <a:ext cx="4490400" cy="1755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3" name="Google Shape;263;p42"/>
          <p:cNvPicPr preferRelativeResize="0"/>
          <p:nvPr/>
        </p:nvPicPr>
        <p:blipFill rotWithShape="1">
          <a:blip r:embed="rId3">
            <a:alphaModFix/>
          </a:blip>
          <a:srcRect l="4151" r="18575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2"/>
          <p:cNvSpPr txBox="1">
            <a:spLocks noGrp="1"/>
          </p:cNvSpPr>
          <p:nvPr>
            <p:ph type="body" idx="1"/>
          </p:nvPr>
        </p:nvSpPr>
        <p:spPr>
          <a:xfrm>
            <a:off x="6131601" y="4347400"/>
            <a:ext cx="5480700" cy="25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Nilesh Parshotam Rijhwani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dirty="0" err="1">
                <a:latin typeface="Montserrat"/>
                <a:ea typeface="Montserrat"/>
                <a:cs typeface="Montserrat"/>
                <a:sym typeface="Montserrat"/>
              </a:rPr>
              <a:t>Masterand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IL, Mercedes Benz Group AG &amp;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Universität Heidelberg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42"/>
          <p:cNvSpPr txBox="1">
            <a:spLocks noGrp="1"/>
          </p:cNvSpPr>
          <p:nvPr>
            <p:ph type="title"/>
          </p:nvPr>
        </p:nvSpPr>
        <p:spPr>
          <a:xfrm>
            <a:off x="6131600" y="3705100"/>
            <a:ext cx="22212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Montserrat Medium"/>
                <a:ea typeface="Montserrat Medium"/>
                <a:cs typeface="Montserrat Medium"/>
                <a:sym typeface="Montserrat Medium"/>
              </a:rPr>
              <a:t>Thank You!</a:t>
            </a:r>
            <a:endParaRPr sz="25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6" name="Google Shape;266;p42"/>
          <p:cNvSpPr txBox="1">
            <a:spLocks noGrp="1"/>
          </p:cNvSpPr>
          <p:nvPr>
            <p:ph type="title"/>
          </p:nvPr>
        </p:nvSpPr>
        <p:spPr>
          <a:xfrm>
            <a:off x="6068900" y="3107850"/>
            <a:ext cx="23466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Montserrat Medium"/>
                <a:ea typeface="Montserrat Medium"/>
                <a:cs typeface="Montserrat Medium"/>
                <a:sym typeface="Montserrat Medium"/>
              </a:rPr>
              <a:t>Questions ?</a:t>
            </a:r>
            <a:endParaRPr sz="25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Widescreen</PresentationFormat>
  <Paragraphs>46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Montserrat</vt:lpstr>
      <vt:lpstr>Montserrat Medium</vt:lpstr>
      <vt:lpstr>Calibri</vt:lpstr>
      <vt:lpstr>Montserrat Light</vt:lpstr>
      <vt:lpstr>Arial</vt:lpstr>
      <vt:lpstr>Custom</vt:lpstr>
      <vt:lpstr>PowerPoint Presentation</vt:lpstr>
      <vt:lpstr>What’s Next?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Rijhwani, Nilesh (096)</dc:creator>
  <cp:lastModifiedBy>Rijhwani, Nilesh Parhsotam (096)</cp:lastModifiedBy>
  <cp:revision>5</cp:revision>
  <dcterms:created xsi:type="dcterms:W3CDTF">2024-06-13T09:56:47Z</dcterms:created>
  <dcterms:modified xsi:type="dcterms:W3CDTF">2025-04-17T08:06:11Z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924dbb1d-991d-4bbd-aad5-33bac1d8ffaf_Enabled">
    <vt:lpwstr>true</vt:lpwstr>
  </property>
  <property fmtid="{D5CDD505-2E9C-101B-9397-08002B2CF9AE}" pid="4" name="MSIP_Label_924dbb1d-991d-4bbd-aad5-33bac1d8ffaf_SetDate">
    <vt:lpwstr>2024-06-13T09:56:48Z</vt:lpwstr>
  </property>
  <property fmtid="{D5CDD505-2E9C-101B-9397-08002B2CF9AE}" pid="5" name="MSIP_Label_924dbb1d-991d-4bbd-aad5-33bac1d8ffaf_Method">
    <vt:lpwstr>Standard</vt:lpwstr>
  </property>
  <property fmtid="{D5CDD505-2E9C-101B-9397-08002B2CF9AE}" pid="6" name="MSIP_Label_924dbb1d-991d-4bbd-aad5-33bac1d8ffaf_Name">
    <vt:lpwstr>924dbb1d-991d-4bbd-aad5-33bac1d8ffaf</vt:lpwstr>
  </property>
  <property fmtid="{D5CDD505-2E9C-101B-9397-08002B2CF9AE}" pid="7" name="MSIP_Label_924dbb1d-991d-4bbd-aad5-33bac1d8ffaf_SiteId">
    <vt:lpwstr>9652d7c2-1ccf-4940-8151-4a92bd474ed0</vt:lpwstr>
  </property>
  <property fmtid="{D5CDD505-2E9C-101B-9397-08002B2CF9AE}" pid="8" name="MSIP_Label_924dbb1d-991d-4bbd-aad5-33bac1d8ffaf_ActionId">
    <vt:lpwstr>001ad52a-10e2-421c-ac8e-936fa56fe81a</vt:lpwstr>
  </property>
  <property fmtid="{D5CDD505-2E9C-101B-9397-08002B2CF9AE}" pid="9" name="MSIP_Label_924dbb1d-991d-4bbd-aad5-33bac1d8ffaf_ContentBits">
    <vt:lpwstr>0</vt:lpwstr>
  </property>
</Properties>
</file>