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outlineViewPr>
    <p:cViewPr>
      <p:scale>
        <a:sx n="33" d="100"/>
        <a:sy n="33" d="100"/>
      </p:scale>
      <p:origin x="0" y="-215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C16846-4DE1-4152-B0DE-B9A666068F03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DF15F-7BAB-4996-BD3C-1E249C04BA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0556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DF15F-7BAB-4996-BD3C-1E249C04BAD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5945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DF15F-7BAB-4996-BD3C-1E249C04BAD7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476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DF15F-7BAB-4996-BD3C-1E249C04BAD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433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DF15F-7BAB-4996-BD3C-1E249C04BAD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9871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DF15F-7BAB-4996-BD3C-1E249C04BAD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8887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DF15F-7BAB-4996-BD3C-1E249C04BAD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879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DF15F-7BAB-4996-BD3C-1E249C04BAD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9154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DF15F-7BAB-4996-BD3C-1E249C04BAD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9682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DF15F-7BAB-4996-BD3C-1E249C04BAD7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5536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DF15F-7BAB-4996-BD3C-1E249C04BAD7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8520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549D19-5CC2-4643-9279-938E681EB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663D82B-F7D4-4DB7-A343-84B90C41A9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52833D-234C-42A7-A4FD-81D8C8612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0582-FABF-4C13-8547-F1E750B26B7C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3B5047-F228-454E-8510-0624DB058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05B70A-3A13-472E-81E3-738161355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08B6-EE5D-47FE-8497-ED21C2B7D3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243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D0202B-6ADA-4828-BAE9-D8C342629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3FD9996-3BDC-4D4D-87AC-9695B5479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C2E9A6-F357-413D-AF50-56175ECE9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0582-FABF-4C13-8547-F1E750B26B7C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11F702-F3BA-49C3-98A8-F27B31541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3F84D7-9DAA-4D24-B0E8-8F970B4F7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08B6-EE5D-47FE-8497-ED21C2B7D3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5731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BEC3DF1-92CE-41CE-9B1E-36D50B9A29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359DCE3-3F60-427F-89F9-C7978440D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5DB4F7-A59C-475C-B612-761519F50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0582-FABF-4C13-8547-F1E750B26B7C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17E501-DE30-44DC-99C7-F594E8DC9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63C0FD-2C93-4FE4-89C1-4D5AD9B7A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08B6-EE5D-47FE-8497-ED21C2B7D3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749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603F73-5897-4331-AE3C-75262437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DB450D-7CA2-4554-BCC6-C8BC33521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975542-6ADE-4576-B0E7-C4602BB29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0582-FABF-4C13-8547-F1E750B26B7C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41AD01-7C98-4AE4-96A5-77F413032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A30FCA-F64D-4AB5-9F9E-9A5446C85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08B6-EE5D-47FE-8497-ED21C2B7D3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202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C7BFC2-A92B-49D9-8674-38E20771E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4327CD-BC0C-4AE3-A979-A62A4C80B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322755-EAB8-4A1D-840E-D96B728B6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0582-FABF-4C13-8547-F1E750B26B7C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6C63D6-4E02-46A6-9AE9-AB11FE1C9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DDECBF-CBBD-4A7B-9108-9D0E69033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08B6-EE5D-47FE-8497-ED21C2B7D3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3266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9AFDD9-AA26-46C4-92B2-86616E2A8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977427-1B02-4FC7-A843-046A732C7B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B2AF85B-E49B-4C03-BC96-89CD08E63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D9F79F-86BC-4EB4-B45E-2643C88C3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0582-FABF-4C13-8547-F1E750B26B7C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DC9E47-8DAC-434A-9636-81012D129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BD8A16-D74C-4631-B5C2-DD16581D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08B6-EE5D-47FE-8497-ED21C2B7D3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637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ECABD0-1F7F-4B9C-B2F4-3CCAB3482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DBAC2C-B3A4-42CE-8156-493E715FF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96631E7-0709-4B3F-91C1-2B12E01FE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2BEC336-F7DC-4136-9317-A4A75A5329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E22259A-E91C-4A2B-900A-13285F3C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FDA6DA8-50B6-41D6-BF6B-41FC2E98C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0582-FABF-4C13-8547-F1E750B26B7C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4333AE5-0579-4570-B5B8-B29A6DC8F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3E24168-DD33-422C-A5BE-6083936DF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08B6-EE5D-47FE-8497-ED21C2B7D3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711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0E32DF-98BC-44CD-B17C-1F2997060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E1511BF-C9CF-4D7A-ADF8-A68A46167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0582-FABF-4C13-8547-F1E750B26B7C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393893D-152E-48B4-BF81-846AF11BC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AC93C81-DD35-40DA-8347-62F1AB084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08B6-EE5D-47FE-8497-ED21C2B7D3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3691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975EE58-F0BA-457B-8F07-996EA0881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0582-FABF-4C13-8547-F1E750B26B7C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B3DAF43-1F35-4316-BF34-2E4212AC6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32453C3-43CD-4C22-9F84-15606EB5A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08B6-EE5D-47FE-8497-ED21C2B7D3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452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8F7DB8-B425-434C-8A74-1692FFC6C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9AB28D-89B0-4B32-8649-3AC7C7C31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EEBEAF4-A119-42EB-81AC-0E03F5D92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B71E3E-4AB1-42EE-96BC-40BB2A01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0582-FABF-4C13-8547-F1E750B26B7C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1514000-B1A0-41CD-8B31-E28A407C8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6805A1-EE1B-49AC-B820-DA3FD3E06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08B6-EE5D-47FE-8497-ED21C2B7D3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380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2185A6-4D18-46AA-A4A4-0250C5BB9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338C527-A413-4DB7-AF11-CD1D001CD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8B38BC4-C239-4CF0-9C53-2D249D62F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BA1754E-AF77-4F01-999D-140BD6C31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0582-FABF-4C13-8547-F1E750B26B7C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7E21CF-0C31-47BA-AE15-709F58B3C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F91FAD-68F1-4D0A-A226-5ECD52106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08B6-EE5D-47FE-8497-ED21C2B7D3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4053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BB59B6C-4A59-4672-9A5B-CBFA6E679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0B5D8F-A4F6-43C6-929B-8141301FD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5D777F-0E23-4BA6-AB09-A12FB574CE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F0582-FABF-4C13-8547-F1E750B26B7C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1984EA-0B32-4DB0-948E-498F976542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A9759C-125A-40E5-94D3-C254154E0A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008B6-EE5D-47FE-8497-ED21C2B7D3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4073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5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FD75DB-5F7C-46EE-B336-4460A755B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8686" y="476397"/>
            <a:ext cx="10334624" cy="2562225"/>
          </a:xfrm>
        </p:spPr>
        <p:txBody>
          <a:bodyPr>
            <a:normAutofit fontScale="90000"/>
          </a:bodyPr>
          <a:lstStyle/>
          <a:p>
            <a:r>
              <a:rPr lang="fr-FR" sz="10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Majunga Mivoatra</a:t>
            </a:r>
            <a:br>
              <a:rPr lang="fr-FR" sz="10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(Plateforme de digitalisation)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F46F2F-4938-4CD8-B99C-63064E8CD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381" y="5731902"/>
            <a:ext cx="11479237" cy="1017074"/>
          </a:xfrm>
        </p:spPr>
        <p:txBody>
          <a:bodyPr>
            <a:normAutofit/>
          </a:bodyPr>
          <a:lstStyle/>
          <a:p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Nancya RABE – Diana ANDRIAMANARIVO – Raudit RAKOTOSOA –Toky RAKOTONIAINA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99A0D7D-B5B5-44DA-9865-2A69C930F7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86" y="2776733"/>
            <a:ext cx="103346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600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5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113BDD86-C97D-4ACC-812C-C37CF837FFBD}"/>
              </a:ext>
            </a:extLst>
          </p:cNvPr>
          <p:cNvSpPr txBox="1">
            <a:spLocks/>
          </p:cNvSpPr>
          <p:nvPr/>
        </p:nvSpPr>
        <p:spPr>
          <a:xfrm>
            <a:off x="838200" y="1"/>
            <a:ext cx="10515600" cy="897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6000">
                <a:latin typeface="Times New Roman" panose="02020603050405020304" pitchFamily="18" charset="0"/>
                <a:cs typeface="Times New Roman" panose="02020603050405020304" pitchFamily="18" charset="0"/>
              </a:rPr>
              <a:t>Majunga Mivoatra</a:t>
            </a:r>
            <a:endParaRPr lang="fr-FR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3045511-3DB5-4BEC-89C7-D06E2D5A8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00" y="91438"/>
            <a:ext cx="2145827" cy="53200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234CFBA-0229-4ED8-B4E2-F0B18CE55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673" y="57549"/>
            <a:ext cx="2145827" cy="532007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F4DC5881-8AE7-489B-8D78-57F996A1A4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860" t="23320" r="40703" b="32492"/>
          <a:stretch/>
        </p:blipFill>
        <p:spPr>
          <a:xfrm>
            <a:off x="685799" y="1385888"/>
            <a:ext cx="4872039" cy="5164360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BBB7DD80-8992-4842-8F1D-1E84311084AB}"/>
              </a:ext>
            </a:extLst>
          </p:cNvPr>
          <p:cNvCxnSpPr>
            <a:cxnSpLocks/>
          </p:cNvCxnSpPr>
          <p:nvPr/>
        </p:nvCxnSpPr>
        <p:spPr>
          <a:xfrm flipH="1">
            <a:off x="4057638" y="2386022"/>
            <a:ext cx="2185987" cy="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7BB7F8B-4B6C-4BF6-A532-873ACB5AC0DB}"/>
              </a:ext>
            </a:extLst>
          </p:cNvPr>
          <p:cNvSpPr/>
          <p:nvPr/>
        </p:nvSpPr>
        <p:spPr>
          <a:xfrm>
            <a:off x="6243624" y="2128853"/>
            <a:ext cx="3757613" cy="514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Saisir la référence de la demande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0025B5F6-F822-4FC1-AA20-5021BF2B6A6F}"/>
              </a:ext>
            </a:extLst>
          </p:cNvPr>
          <p:cNvCxnSpPr>
            <a:cxnSpLocks/>
          </p:cNvCxnSpPr>
          <p:nvPr/>
        </p:nvCxnSpPr>
        <p:spPr>
          <a:xfrm flipH="1">
            <a:off x="4300526" y="2971808"/>
            <a:ext cx="2185987" cy="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A152B6E-6015-490B-B282-3DEEADF354D3}"/>
              </a:ext>
            </a:extLst>
          </p:cNvPr>
          <p:cNvSpPr/>
          <p:nvPr/>
        </p:nvSpPr>
        <p:spPr>
          <a:xfrm>
            <a:off x="6486512" y="2714639"/>
            <a:ext cx="3757613" cy="514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Saisir la référence de l’acte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B9846D02-BAEB-40EC-ABEE-324B3F0C427F}"/>
              </a:ext>
            </a:extLst>
          </p:cNvPr>
          <p:cNvSpPr/>
          <p:nvPr/>
        </p:nvSpPr>
        <p:spPr>
          <a:xfrm>
            <a:off x="6629399" y="4867889"/>
            <a:ext cx="428625" cy="357187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A488D2B-9FF7-4162-B4E8-2CD75B7B0DAB}"/>
              </a:ext>
            </a:extLst>
          </p:cNvPr>
          <p:cNvSpPr/>
          <p:nvPr/>
        </p:nvSpPr>
        <p:spPr>
          <a:xfrm>
            <a:off x="6629397" y="4282103"/>
            <a:ext cx="428625" cy="35718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9186B86-8115-4EFE-A4C1-41D725D1079C}"/>
              </a:ext>
            </a:extLst>
          </p:cNvPr>
          <p:cNvSpPr/>
          <p:nvPr/>
        </p:nvSpPr>
        <p:spPr>
          <a:xfrm>
            <a:off x="6629397" y="5513822"/>
            <a:ext cx="428625" cy="3571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03623B-9A2F-45DB-9246-2B4341EDB01E}"/>
              </a:ext>
            </a:extLst>
          </p:cNvPr>
          <p:cNvSpPr/>
          <p:nvPr/>
        </p:nvSpPr>
        <p:spPr>
          <a:xfrm>
            <a:off x="7343762" y="4203527"/>
            <a:ext cx="3757613" cy="51433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Etape est traitée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324790-65EC-4DA2-BF2A-EF04E70083A5}"/>
              </a:ext>
            </a:extLst>
          </p:cNvPr>
          <p:cNvSpPr/>
          <p:nvPr/>
        </p:nvSpPr>
        <p:spPr>
          <a:xfrm>
            <a:off x="7343762" y="4789313"/>
            <a:ext cx="3757613" cy="5143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Etape en cours de traitement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6154E8-BD6B-4DB8-A50F-63CFEF7EE03B}"/>
              </a:ext>
            </a:extLst>
          </p:cNvPr>
          <p:cNvSpPr/>
          <p:nvPr/>
        </p:nvSpPr>
        <p:spPr>
          <a:xfrm>
            <a:off x="7343762" y="5378087"/>
            <a:ext cx="3757613" cy="51433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Etape pas encore traiter</a:t>
            </a:r>
          </a:p>
        </p:txBody>
      </p:sp>
    </p:spTree>
    <p:extLst>
      <p:ext uri="{BB962C8B-B14F-4D97-AF65-F5344CB8AC3E}">
        <p14:creationId xmlns:p14="http://schemas.microsoft.com/office/powerpoint/2010/main" val="3760365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5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113BDD86-C97D-4ACC-812C-C37CF837FFBD}"/>
              </a:ext>
            </a:extLst>
          </p:cNvPr>
          <p:cNvSpPr txBox="1">
            <a:spLocks/>
          </p:cNvSpPr>
          <p:nvPr/>
        </p:nvSpPr>
        <p:spPr>
          <a:xfrm>
            <a:off x="838200" y="1"/>
            <a:ext cx="10515600" cy="897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6000">
                <a:latin typeface="Times New Roman" panose="02020603050405020304" pitchFamily="18" charset="0"/>
                <a:cs typeface="Times New Roman" panose="02020603050405020304" pitchFamily="18" charset="0"/>
              </a:rPr>
              <a:t>Majunga Mivoatra</a:t>
            </a:r>
            <a:endParaRPr lang="fr-FR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3045511-3DB5-4BEC-89C7-D06E2D5A8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00" y="91438"/>
            <a:ext cx="2145827" cy="53200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234CFBA-0229-4ED8-B4E2-F0B18CE55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673" y="57549"/>
            <a:ext cx="2145827" cy="532007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D5CCBF58-5C37-4B75-AD75-0BB7F78D95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094" t="23737" r="37304" b="41037"/>
          <a:stretch/>
        </p:blipFill>
        <p:spPr>
          <a:xfrm>
            <a:off x="414333" y="1200145"/>
            <a:ext cx="6386513" cy="54292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BEDDC43-A449-4375-98B3-F4ADB7449DF9}"/>
              </a:ext>
            </a:extLst>
          </p:cNvPr>
          <p:cNvSpPr/>
          <p:nvPr/>
        </p:nvSpPr>
        <p:spPr>
          <a:xfrm>
            <a:off x="7610475" y="3214695"/>
            <a:ext cx="3757613" cy="514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Les infos concernant le demandeur</a:t>
            </a:r>
          </a:p>
        </p:txBody>
      </p:sp>
      <p:sp>
        <p:nvSpPr>
          <p:cNvPr id="3" name="Accolade fermante 2">
            <a:extLst>
              <a:ext uri="{FF2B5EF4-FFF2-40B4-BE49-F238E27FC236}">
                <a16:creationId xmlns:a16="http://schemas.microsoft.com/office/drawing/2014/main" id="{2BD2246E-DF29-46A0-8C20-F07902CAFCFF}"/>
              </a:ext>
            </a:extLst>
          </p:cNvPr>
          <p:cNvSpPr/>
          <p:nvPr/>
        </p:nvSpPr>
        <p:spPr>
          <a:xfrm>
            <a:off x="6829421" y="1757361"/>
            <a:ext cx="666749" cy="355758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4733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5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113BDD86-C97D-4ACC-812C-C37CF837FFBD}"/>
              </a:ext>
            </a:extLst>
          </p:cNvPr>
          <p:cNvSpPr txBox="1">
            <a:spLocks/>
          </p:cNvSpPr>
          <p:nvPr/>
        </p:nvSpPr>
        <p:spPr>
          <a:xfrm>
            <a:off x="838200" y="1"/>
            <a:ext cx="10515600" cy="897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6000">
                <a:latin typeface="Times New Roman" panose="02020603050405020304" pitchFamily="18" charset="0"/>
                <a:cs typeface="Times New Roman" panose="02020603050405020304" pitchFamily="18" charset="0"/>
              </a:rPr>
              <a:t>Majunga Mivoatra</a:t>
            </a:r>
            <a:endParaRPr lang="fr-FR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3045511-3DB5-4BEC-89C7-D06E2D5A8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00" y="91438"/>
            <a:ext cx="2145827" cy="53200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234CFBA-0229-4ED8-B4E2-F0B18CE55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673" y="57549"/>
            <a:ext cx="2145827" cy="532007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9F9E3680-1E86-46B6-8FDD-4294FEEE92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086" t="29364" r="35547" b="41455"/>
          <a:stretch/>
        </p:blipFill>
        <p:spPr>
          <a:xfrm>
            <a:off x="571500" y="1388867"/>
            <a:ext cx="6429375" cy="3611758"/>
          </a:xfrm>
          <a:prstGeom prst="rect">
            <a:avLst/>
          </a:prstGeo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7B28B93E-5583-434E-8B72-720D259AEE6A}"/>
              </a:ext>
            </a:extLst>
          </p:cNvPr>
          <p:cNvCxnSpPr>
            <a:cxnSpLocks/>
          </p:cNvCxnSpPr>
          <p:nvPr/>
        </p:nvCxnSpPr>
        <p:spPr>
          <a:xfrm flipH="1">
            <a:off x="5543538" y="2814647"/>
            <a:ext cx="2185987" cy="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2CE9F53-6098-48B3-8CEA-B7BF1B6E7264}"/>
              </a:ext>
            </a:extLst>
          </p:cNvPr>
          <p:cNvSpPr/>
          <p:nvPr/>
        </p:nvSpPr>
        <p:spPr>
          <a:xfrm>
            <a:off x="7729524" y="2557478"/>
            <a:ext cx="4043376" cy="514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Saisir ici le texte que vous voulez envoyer</a:t>
            </a:r>
          </a:p>
        </p:txBody>
      </p:sp>
    </p:spTree>
    <p:extLst>
      <p:ext uri="{BB962C8B-B14F-4D97-AF65-F5344CB8AC3E}">
        <p14:creationId xmlns:p14="http://schemas.microsoft.com/office/powerpoint/2010/main" val="3129182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5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113BDD86-C97D-4ACC-812C-C37CF837FFBD}"/>
              </a:ext>
            </a:extLst>
          </p:cNvPr>
          <p:cNvSpPr txBox="1">
            <a:spLocks/>
          </p:cNvSpPr>
          <p:nvPr/>
        </p:nvSpPr>
        <p:spPr>
          <a:xfrm>
            <a:off x="838200" y="1"/>
            <a:ext cx="10515600" cy="897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6000">
                <a:latin typeface="Times New Roman" panose="02020603050405020304" pitchFamily="18" charset="0"/>
                <a:cs typeface="Times New Roman" panose="02020603050405020304" pitchFamily="18" charset="0"/>
              </a:rPr>
              <a:t>Majunga Mivoatra</a:t>
            </a:r>
            <a:endParaRPr lang="fr-FR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3045511-3DB5-4BEC-89C7-D06E2D5A8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00" y="91438"/>
            <a:ext cx="2145827" cy="53200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234CFBA-0229-4ED8-B4E2-F0B18CE55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673" y="57549"/>
            <a:ext cx="2145827" cy="53200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F92F3D5-0329-4C38-BD5A-8EEF98894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7133"/>
            <a:ext cx="10515600" cy="1263872"/>
          </a:xfrm>
        </p:spPr>
        <p:txBody>
          <a:bodyPr/>
          <a:lstStyle/>
          <a:p>
            <a:pPr algn="ctr"/>
            <a:r>
              <a:rPr lang="fr-FR" dirty="0">
                <a:highlight>
                  <a:srgbClr val="FFFF00"/>
                </a:highlight>
              </a:rPr>
              <a:t>Mise en place de Majunga </a:t>
            </a:r>
            <a:r>
              <a:rPr lang="fr-FR" dirty="0" err="1">
                <a:highlight>
                  <a:srgbClr val="FFFF00"/>
                </a:highlight>
              </a:rPr>
              <a:t>Mivoatra</a:t>
            </a:r>
            <a:endParaRPr lang="fr-FR" dirty="0">
              <a:highlight>
                <a:srgbClr val="FFFF00"/>
              </a:highlight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C9A9CD-2641-49F9-8323-A3A6E25970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225" y="2028825"/>
            <a:ext cx="5719763" cy="4148138"/>
          </a:xfrm>
          <a:ln w="19050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fr-FR" b="1" u="sng" dirty="0"/>
              <a:t>Pour la commune :</a:t>
            </a:r>
          </a:p>
          <a:p>
            <a:pPr>
              <a:buFontTx/>
              <a:buChar char="-"/>
            </a:pPr>
            <a:r>
              <a:rPr lang="fr-FR" dirty="0"/>
              <a:t>Digitaliser tous les actes d’état civil</a:t>
            </a:r>
          </a:p>
          <a:p>
            <a:pPr>
              <a:buFontTx/>
              <a:buChar char="-"/>
            </a:pPr>
            <a:r>
              <a:rPr lang="fr-FR" dirty="0"/>
              <a:t>Les stocker dans une base de données en ligne avec un cloud</a:t>
            </a:r>
          </a:p>
          <a:p>
            <a:pPr>
              <a:buFontTx/>
              <a:buChar char="-"/>
            </a:pPr>
            <a:r>
              <a:rPr lang="fr-FR" dirty="0"/>
              <a:t>Réduire leur tâches et gagner plus d’argent  (demande illimitée)</a:t>
            </a:r>
          </a:p>
          <a:p>
            <a:pPr>
              <a:buFontTx/>
              <a:buChar char="-"/>
            </a:pPr>
            <a:r>
              <a:rPr lang="fr-FR" dirty="0"/>
              <a:t>Avoir une connexion internet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B9FF6-9247-4383-B801-D5DB9BC05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987" y="2028825"/>
            <a:ext cx="5157787" cy="4148138"/>
          </a:xfrm>
          <a:ln w="12700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fr-FR" b="1" u="sng" dirty="0"/>
              <a:t>Pour le public :</a:t>
            </a:r>
          </a:p>
          <a:p>
            <a:pPr>
              <a:buFontTx/>
              <a:buChar char="-"/>
            </a:pPr>
            <a:r>
              <a:rPr lang="fr-FR" dirty="0"/>
              <a:t>Faire la demande à tout moment</a:t>
            </a:r>
          </a:p>
          <a:p>
            <a:pPr>
              <a:buFontTx/>
              <a:buChar char="-"/>
            </a:pPr>
            <a:r>
              <a:rPr lang="fr-FR" dirty="0"/>
              <a:t>Rapidité de livraison</a:t>
            </a:r>
          </a:p>
          <a:p>
            <a:pPr>
              <a:buFontTx/>
              <a:buChar char="-"/>
            </a:pPr>
            <a:r>
              <a:rPr lang="fr-FR" dirty="0"/>
              <a:t>Suivi de dossier</a:t>
            </a:r>
          </a:p>
          <a:p>
            <a:pPr>
              <a:buFontTx/>
              <a:buChar char="-"/>
            </a:pPr>
            <a:r>
              <a:rPr lang="fr-FR" dirty="0"/>
              <a:t>Avoir une petite connexion pour la demande</a:t>
            </a:r>
          </a:p>
          <a:p>
            <a:pPr>
              <a:buFontTx/>
              <a:buChar char="-"/>
            </a:pPr>
            <a:r>
              <a:rPr lang="fr-FR" dirty="0"/>
              <a:t>Economie de temps</a:t>
            </a:r>
          </a:p>
        </p:txBody>
      </p:sp>
    </p:spTree>
    <p:extLst>
      <p:ext uri="{BB962C8B-B14F-4D97-AF65-F5344CB8AC3E}">
        <p14:creationId xmlns:p14="http://schemas.microsoft.com/office/powerpoint/2010/main" val="1789444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5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113BDD86-C97D-4ACC-812C-C37CF837FFBD}"/>
              </a:ext>
            </a:extLst>
          </p:cNvPr>
          <p:cNvSpPr txBox="1">
            <a:spLocks/>
          </p:cNvSpPr>
          <p:nvPr/>
        </p:nvSpPr>
        <p:spPr>
          <a:xfrm>
            <a:off x="723901" y="1835470"/>
            <a:ext cx="10515600" cy="897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Majunga </a:t>
            </a:r>
            <a:r>
              <a:rPr lang="fr-FR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Mivoatra</a:t>
            </a:r>
            <a:endParaRPr lang="fr-FR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C521509-53F9-4407-8332-C6024C8777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481" y="3250880"/>
            <a:ext cx="5674440" cy="140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620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5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93440331-D8E3-4937-88C5-EA8733EF5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856" y="0"/>
            <a:ext cx="12309856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68CECFD-6CDF-40E3-A4FA-7E34B4C48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272" y="161778"/>
            <a:ext cx="10515600" cy="1420837"/>
          </a:xfrm>
        </p:spPr>
        <p:txBody>
          <a:bodyPr>
            <a:noAutofit/>
          </a:bodyPr>
          <a:lstStyle/>
          <a:p>
            <a:pPr algn="ctr"/>
            <a:r>
              <a:rPr lang="fr-FR" sz="5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actes d’état civil : </a:t>
            </a:r>
            <a:br>
              <a:rPr lang="fr-FR" sz="5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5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BESOINS FONDAMENTAUX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CBE2FC-5D81-4EDC-9306-D264ED865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505" y="2166425"/>
            <a:ext cx="11029069" cy="452979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Tx/>
              <a:buChar char="-"/>
            </a:pPr>
            <a:r>
              <a:rPr lang="fr-FR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Acte de naissance</a:t>
            </a:r>
          </a:p>
          <a:p>
            <a:pPr>
              <a:lnSpc>
                <a:spcPct val="200000"/>
              </a:lnSpc>
              <a:buFontTx/>
              <a:buChar char="-"/>
            </a:pPr>
            <a:r>
              <a:rPr lang="fr-FR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Acte de mariage</a:t>
            </a:r>
          </a:p>
          <a:p>
            <a:pPr>
              <a:lnSpc>
                <a:spcPct val="200000"/>
              </a:lnSpc>
              <a:buFontTx/>
              <a:buChar char="-"/>
            </a:pPr>
            <a:r>
              <a:rPr lang="fr-FR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Acte de décès</a:t>
            </a:r>
          </a:p>
          <a:p>
            <a:pPr>
              <a:lnSpc>
                <a:spcPct val="200000"/>
              </a:lnSpc>
              <a:buFontTx/>
              <a:buChar char="-"/>
            </a:pPr>
            <a:r>
              <a:rPr lang="fr-FR" sz="32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fr-FR" sz="32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8469175-19C2-46AF-9CD5-EF924CAEE9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00" y="161778"/>
            <a:ext cx="2145827" cy="53200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0D09E28-351C-45FF-A922-6C58E291FC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673" y="127889"/>
            <a:ext cx="2145827" cy="53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029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5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C022DEC-417A-4612-9A4A-57D2CC765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191" y="1781877"/>
            <a:ext cx="2518113" cy="188657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B50579E-F69C-49AD-B120-337AC12BE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5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temps pour faire la demande…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770CF3-D7C4-4EB5-9809-EFF753BF4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5236" y="2025747"/>
            <a:ext cx="9018563" cy="4572001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Faire la queue pendant plusieurs heures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 va et vient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Enregistrement des demandes manuscrites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Faire la queue pour le paiement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Nombre de demandes limitées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Nécessite en moyenne 48h pour la livraison</a:t>
            </a:r>
          </a:p>
          <a:p>
            <a:pPr>
              <a:buFontTx/>
              <a:buChar char="-"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A92E4D9-D5B8-41E6-A2AF-95610BDC65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00" y="91438"/>
            <a:ext cx="2145827" cy="53200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976E47A-0442-43DE-978D-732F788C23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673" y="57549"/>
            <a:ext cx="2145827" cy="53200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CCC89E9-ED9B-44DC-9BED-E9372F336E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51" y="3668450"/>
            <a:ext cx="1865376" cy="124358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A972ACD-64EC-4EA4-B4BC-93419C0306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177" y="4912034"/>
            <a:ext cx="1256014" cy="107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97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5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7252734E-BD71-488B-AFE2-5387FCCAB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47248" y="4312217"/>
            <a:ext cx="1569610" cy="151607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4FAA664-2A14-4C28-B71F-1355E652D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Pourquoi ne pas Digitaliser?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DEA4D8-E69F-476A-A469-AF5F9D2E5F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5422" y="2729131"/>
            <a:ext cx="6344529" cy="3615397"/>
          </a:xfrm>
        </p:spPr>
        <p:txBody>
          <a:bodyPr>
            <a:normAutofit fontScale="32500" lnSpcReduction="20000"/>
          </a:bodyPr>
          <a:lstStyle/>
          <a:p>
            <a:pPr marL="0" indent="0" algn="ctr">
              <a:buNone/>
            </a:pPr>
            <a:endParaRPr lang="fr-FR" sz="5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fr-FR" sz="4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fr-FR" sz="1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Majunga Mivoatra :</a:t>
            </a:r>
          </a:p>
          <a:p>
            <a:pPr marL="0" indent="0" algn="ctr">
              <a:buNone/>
            </a:pPr>
            <a:endParaRPr lang="fr-F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fr-FR" sz="4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plateforme de</a:t>
            </a:r>
          </a:p>
          <a:p>
            <a:pPr marL="0" indent="0" algn="ctr">
              <a:buNone/>
            </a:pPr>
            <a:r>
              <a:rPr lang="fr-FR" sz="1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digitalisation </a:t>
            </a:r>
          </a:p>
          <a:p>
            <a:pPr marL="0" indent="0" algn="ctr">
              <a:buNone/>
            </a:pPr>
            <a:r>
              <a:rPr lang="fr-FR" sz="1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 actes d’état civil</a:t>
            </a:r>
          </a:p>
          <a:p>
            <a:pPr marL="0" indent="0">
              <a:buNone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E81A806-2C70-484B-A20A-837EC1E61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7282" y="2155155"/>
            <a:ext cx="5610218" cy="4351338"/>
          </a:xfrm>
        </p:spPr>
        <p:txBody>
          <a:bodyPr>
            <a:normAutofit fontScale="32500" lnSpcReduction="20000"/>
          </a:bodyPr>
          <a:lstStyle/>
          <a:p>
            <a:endParaRPr lang="fr-FR" dirty="0"/>
          </a:p>
          <a:p>
            <a:pPr lvl="1"/>
            <a:endParaRPr lang="fr-FR" dirty="0"/>
          </a:p>
          <a:p>
            <a:pPr>
              <a:lnSpc>
                <a:spcPct val="170000"/>
              </a:lnSpc>
            </a:pPr>
            <a:endParaRPr lang="fr-FR" sz="3800" dirty="0"/>
          </a:p>
          <a:p>
            <a:pPr>
              <a:lnSpc>
                <a:spcPct val="170000"/>
              </a:lnSpc>
            </a:pPr>
            <a:endParaRPr lang="fr-FR" sz="3800" dirty="0"/>
          </a:p>
          <a:p>
            <a:pPr>
              <a:lnSpc>
                <a:spcPct val="170000"/>
              </a:lnSpc>
            </a:pPr>
            <a:endParaRPr lang="fr-FR" sz="3800" dirty="0"/>
          </a:p>
          <a:p>
            <a:pPr lvl="2">
              <a:lnSpc>
                <a:spcPct val="170000"/>
              </a:lnSpc>
              <a:buFontTx/>
              <a:buChar char="-"/>
            </a:pPr>
            <a:r>
              <a:rPr lang="fr-FR" sz="7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Faire les demandes en ligne</a:t>
            </a:r>
          </a:p>
          <a:p>
            <a:pPr lvl="2">
              <a:lnSpc>
                <a:spcPct val="170000"/>
              </a:lnSpc>
              <a:buFontTx/>
              <a:buChar char="-"/>
            </a:pPr>
            <a:r>
              <a:rPr lang="fr-FR" sz="7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paiements en ligne </a:t>
            </a:r>
          </a:p>
          <a:p>
            <a:pPr lvl="2">
              <a:lnSpc>
                <a:spcPct val="170000"/>
              </a:lnSpc>
              <a:buFontTx/>
              <a:buChar char="-"/>
            </a:pPr>
            <a:r>
              <a:rPr lang="fr-FR" sz="7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Demandes non limitées</a:t>
            </a:r>
          </a:p>
          <a:p>
            <a:pPr lvl="2">
              <a:lnSpc>
                <a:spcPct val="170000"/>
              </a:lnSpc>
              <a:buFontTx/>
              <a:buChar char="-"/>
            </a:pPr>
            <a:r>
              <a:rPr lang="fr-FR" sz="7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Durée de livraison courte/réduite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57A17CB-B008-464C-BC24-C5BBB15E37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324" y="1635084"/>
            <a:ext cx="6115043" cy="1516079"/>
          </a:xfrm>
          <a:prstGeom prst="rect">
            <a:avLst/>
          </a:prstGeom>
        </p:spPr>
      </p:pic>
      <p:sp>
        <p:nvSpPr>
          <p:cNvPr id="8" name="Accolade ouvrante 7">
            <a:extLst>
              <a:ext uri="{FF2B5EF4-FFF2-40B4-BE49-F238E27FC236}">
                <a16:creationId xmlns:a16="http://schemas.microsoft.com/office/drawing/2014/main" id="{12719E17-23BF-4E7C-9FAE-7F8C56CD6AD2}"/>
              </a:ext>
            </a:extLst>
          </p:cNvPr>
          <p:cNvSpPr/>
          <p:nvPr/>
        </p:nvSpPr>
        <p:spPr>
          <a:xfrm>
            <a:off x="6911819" y="3881545"/>
            <a:ext cx="403385" cy="2225077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128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5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BC00A9-9B10-4298-A910-B90B237B4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7132"/>
          </a:xfrm>
        </p:spPr>
        <p:txBody>
          <a:bodyPr>
            <a:noAutofit/>
          </a:bodyPr>
          <a:lstStyle/>
          <a:p>
            <a:pPr algn="ctr"/>
            <a:r>
              <a:rPr lang="fr-FR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Majunga </a:t>
            </a:r>
            <a:r>
              <a:rPr lang="fr-FR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Mivoatra</a:t>
            </a:r>
            <a:endParaRPr lang="fr-FR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33099006-47B6-4191-B416-1BAB0D3C609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53966991"/>
              </p:ext>
            </p:extLst>
          </p:nvPr>
        </p:nvGraphicFramePr>
        <p:xfrm>
          <a:off x="183801" y="2198835"/>
          <a:ext cx="11823699" cy="4490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1233">
                  <a:extLst>
                    <a:ext uri="{9D8B030D-6E8A-4147-A177-3AD203B41FA5}">
                      <a16:colId xmlns:a16="http://schemas.microsoft.com/office/drawing/2014/main" val="2336687608"/>
                    </a:ext>
                  </a:extLst>
                </a:gridCol>
                <a:gridCol w="3941233">
                  <a:extLst>
                    <a:ext uri="{9D8B030D-6E8A-4147-A177-3AD203B41FA5}">
                      <a16:colId xmlns:a16="http://schemas.microsoft.com/office/drawing/2014/main" val="237308210"/>
                    </a:ext>
                  </a:extLst>
                </a:gridCol>
                <a:gridCol w="3941233">
                  <a:extLst>
                    <a:ext uri="{9D8B030D-6E8A-4147-A177-3AD203B41FA5}">
                      <a16:colId xmlns:a16="http://schemas.microsoft.com/office/drawing/2014/main" val="4004471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fr-F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POLITIQUE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ECONOMIE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SOCIAL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2413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 gouvernement a besoin des statistiques fiables pour la recensement des habitants à partir du nouveau né, jusqu’à la mort. Via Majunga </a:t>
                      </a:r>
                      <a:r>
                        <a:rPr lang="fr-F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Mivoatra</a:t>
                      </a:r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nous pouvons avoir ce statistique suite à la digitalisation des actes d’état civil qui sont des éléments de base pour les informations des habitants.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Chaque habitant sera recensé via ce projet ce qui sera facile d’avoir le nombre exact de la population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 projet incitera les gens à  apprendre l’informatique afin que chacun puisse faire sa demande sans intermédiaire ce qui encouragera la population à étudier, donc il y aura une augmentation de taux d’alphabétisation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56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fr-F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TECHNOLOGIE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ENVIRONNEMENT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LEGAL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364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C’est une manière de civiliser la population à entrer dans le monde de l’informatique et surtout de la digitalisation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 projet est idéal pour réduire la consommation des papiers car tout se fait en ligne, c’est seulement les actes demandées qui seront à imprimer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 projet est un des grands moyens pour réduire la corruption puisqu’il y a moins de contact entre la population et les agents responsables fournisseurs des actes d’état civil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43687"/>
                  </a:ext>
                </a:extLst>
              </a:tr>
            </a:tbl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B0A42D5D-0865-46B2-9A46-4BFFA51831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00" y="91438"/>
            <a:ext cx="2145827" cy="53200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3C555CF-588C-49B2-A3A9-1D164A888A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673" y="57549"/>
            <a:ext cx="2145827" cy="532007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17890C29-9CDC-49C2-B2E2-1A5D9E6363F0}"/>
              </a:ext>
            </a:extLst>
          </p:cNvPr>
          <p:cNvSpPr txBox="1">
            <a:spLocks/>
          </p:cNvSpPr>
          <p:nvPr/>
        </p:nvSpPr>
        <p:spPr>
          <a:xfrm>
            <a:off x="4093691" y="1378633"/>
            <a:ext cx="4093935" cy="7498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PESTEL</a:t>
            </a:r>
          </a:p>
        </p:txBody>
      </p:sp>
    </p:spTree>
    <p:extLst>
      <p:ext uri="{BB962C8B-B14F-4D97-AF65-F5344CB8AC3E}">
        <p14:creationId xmlns:p14="http://schemas.microsoft.com/office/powerpoint/2010/main" val="65185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5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89A3C574-BBC2-4034-A257-214768B6F8AC}"/>
              </a:ext>
            </a:extLst>
          </p:cNvPr>
          <p:cNvSpPr txBox="1">
            <a:spLocks/>
          </p:cNvSpPr>
          <p:nvPr/>
        </p:nvSpPr>
        <p:spPr>
          <a:xfrm>
            <a:off x="838200" y="1"/>
            <a:ext cx="10515600" cy="897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6000">
                <a:latin typeface="Times New Roman" panose="02020603050405020304" pitchFamily="18" charset="0"/>
                <a:cs typeface="Times New Roman" panose="02020603050405020304" pitchFamily="18" charset="0"/>
              </a:rPr>
              <a:t>Majunga Mivoatra</a:t>
            </a:r>
            <a:endParaRPr lang="fr-FR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0CFDD4D-CD4F-4855-AEC0-CF64AEB09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00" y="91438"/>
            <a:ext cx="2145827" cy="53200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11F98B9-0DEF-41AC-8B00-838ACF95F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673" y="57549"/>
            <a:ext cx="2145827" cy="532007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EEE20102-A6CC-41DA-B99D-D614B151246E}"/>
              </a:ext>
            </a:extLst>
          </p:cNvPr>
          <p:cNvSpPr txBox="1">
            <a:spLocks/>
          </p:cNvSpPr>
          <p:nvPr/>
        </p:nvSpPr>
        <p:spPr>
          <a:xfrm>
            <a:off x="4079629" y="1350499"/>
            <a:ext cx="4067908" cy="5454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SWOT</a:t>
            </a:r>
          </a:p>
        </p:txBody>
      </p:sp>
      <p:graphicFrame>
        <p:nvGraphicFramePr>
          <p:cNvPr id="9" name="Espace réservé du contenu 6">
            <a:extLst>
              <a:ext uri="{FF2B5EF4-FFF2-40B4-BE49-F238E27FC236}">
                <a16:creationId xmlns:a16="http://schemas.microsoft.com/office/drawing/2014/main" id="{6C09885C-509C-4E85-827B-0D43C62BB4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3629862"/>
              </p:ext>
            </p:extLst>
          </p:nvPr>
        </p:nvGraphicFramePr>
        <p:xfrm>
          <a:off x="1425526" y="1924100"/>
          <a:ext cx="9340948" cy="42375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2339">
                  <a:extLst>
                    <a:ext uri="{9D8B030D-6E8A-4147-A177-3AD203B41FA5}">
                      <a16:colId xmlns:a16="http://schemas.microsoft.com/office/drawing/2014/main" val="2336687608"/>
                    </a:ext>
                  </a:extLst>
                </a:gridCol>
                <a:gridCol w="4698609">
                  <a:extLst>
                    <a:ext uri="{9D8B030D-6E8A-4147-A177-3AD203B41FA5}">
                      <a16:colId xmlns:a16="http://schemas.microsoft.com/office/drawing/2014/main" val="237308210"/>
                    </a:ext>
                  </a:extLst>
                </a:gridCol>
              </a:tblGrid>
              <a:tr h="332493">
                <a:tc>
                  <a:txBody>
                    <a:bodyPr/>
                    <a:lstStyle/>
                    <a:p>
                      <a:pPr algn="just"/>
                      <a:r>
                        <a:rPr lang="fr-F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STRENGTH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WEAKNESSES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241347"/>
                  </a:ext>
                </a:extLst>
              </a:tr>
              <a:tr h="1557705"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Facilite les tâches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Réduire le temps de fournir les actes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Avoir un statistique fiable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Avoir un recensement fiable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Suivi  concret des demandes 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Augmenter les recettes journalières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 cas de coupure de connexion, impossible de faire le travail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Mauvais qualité des matériels informatiques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Budget prévisionnel voté par an pour les consommables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5695480"/>
                  </a:ext>
                </a:extLst>
              </a:tr>
              <a:tr h="332493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fr-F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OPPORTUNITIES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fr-F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THREATS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364653"/>
                  </a:ext>
                </a:extLst>
              </a:tr>
              <a:tr h="1768669"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Rapidité de demande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Suivi de demande en ligne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Gagne de temps pour la demande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Réduction de corruption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Augmentation de prix pour la demande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Analphabétisation des gens sur l’informatique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endParaRPr lang="fr-F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just">
                        <a:buFontTx/>
                        <a:buChar char="-"/>
                      </a:pPr>
                      <a:endParaRPr lang="fr-F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just">
                        <a:buFontTx/>
                        <a:buChar char="-"/>
                      </a:pPr>
                      <a:endParaRPr lang="fr-F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43687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327D1D5F-5608-4E43-991C-C8030D9AB131}"/>
              </a:ext>
            </a:extLst>
          </p:cNvPr>
          <p:cNvSpPr/>
          <p:nvPr/>
        </p:nvSpPr>
        <p:spPr>
          <a:xfrm>
            <a:off x="796752" y="2415881"/>
            <a:ext cx="484163" cy="1389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INTERNE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F36E16-43C2-4B14-BD2A-17F616976EFD}"/>
              </a:ext>
            </a:extLst>
          </p:cNvPr>
          <p:cNvSpPr/>
          <p:nvPr/>
        </p:nvSpPr>
        <p:spPr>
          <a:xfrm>
            <a:off x="798454" y="4356517"/>
            <a:ext cx="484163" cy="1389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EXTERNE</a:t>
            </a:r>
          </a:p>
        </p:txBody>
      </p:sp>
    </p:spTree>
    <p:extLst>
      <p:ext uri="{BB962C8B-B14F-4D97-AF65-F5344CB8AC3E}">
        <p14:creationId xmlns:p14="http://schemas.microsoft.com/office/powerpoint/2010/main" val="2567320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5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113BDD86-C97D-4ACC-812C-C37CF837FFBD}"/>
              </a:ext>
            </a:extLst>
          </p:cNvPr>
          <p:cNvSpPr txBox="1">
            <a:spLocks/>
          </p:cNvSpPr>
          <p:nvPr/>
        </p:nvSpPr>
        <p:spPr>
          <a:xfrm>
            <a:off x="838200" y="1"/>
            <a:ext cx="10515600" cy="897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6000">
                <a:latin typeface="Times New Roman" panose="02020603050405020304" pitchFamily="18" charset="0"/>
                <a:cs typeface="Times New Roman" panose="02020603050405020304" pitchFamily="18" charset="0"/>
              </a:rPr>
              <a:t>Majunga Mivoatra</a:t>
            </a:r>
            <a:endParaRPr lang="fr-FR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3045511-3DB5-4BEC-89C7-D06E2D5A8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00" y="91438"/>
            <a:ext cx="2145827" cy="53200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234CFBA-0229-4ED8-B4E2-F0B18CE55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673" y="57549"/>
            <a:ext cx="2145827" cy="53200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EB76D12-5925-4F7C-BE9E-00BA157429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631" t="23905" r="35477" b="8345"/>
          <a:stretch/>
        </p:blipFill>
        <p:spPr>
          <a:xfrm>
            <a:off x="2841674" y="1209821"/>
            <a:ext cx="6189784" cy="537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358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5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113BDD86-C97D-4ACC-812C-C37CF837FFBD}"/>
              </a:ext>
            </a:extLst>
          </p:cNvPr>
          <p:cNvSpPr txBox="1">
            <a:spLocks/>
          </p:cNvSpPr>
          <p:nvPr/>
        </p:nvSpPr>
        <p:spPr>
          <a:xfrm>
            <a:off x="838200" y="1"/>
            <a:ext cx="10515600" cy="897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6000">
                <a:latin typeface="Times New Roman" panose="02020603050405020304" pitchFamily="18" charset="0"/>
                <a:cs typeface="Times New Roman" panose="02020603050405020304" pitchFamily="18" charset="0"/>
              </a:rPr>
              <a:t>Majunga Mivoatra</a:t>
            </a:r>
            <a:endParaRPr lang="fr-FR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3045511-3DB5-4BEC-89C7-D06E2D5A8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00" y="91438"/>
            <a:ext cx="2145827" cy="53200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234CFBA-0229-4ED8-B4E2-F0B18CE55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673" y="57549"/>
            <a:ext cx="2145827" cy="532007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9C874787-2F88-4EC0-9B8A-625723B727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808" t="23371" r="36192" b="11572"/>
          <a:stretch/>
        </p:blipFill>
        <p:spPr>
          <a:xfrm>
            <a:off x="201620" y="897134"/>
            <a:ext cx="5499094" cy="5869428"/>
          </a:xfrm>
          <a:prstGeom prst="rect">
            <a:avLst/>
          </a:prstGeom>
        </p:spPr>
      </p:pic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55937B38-2293-49DF-9F2A-FDC2DD20E708}"/>
              </a:ext>
            </a:extLst>
          </p:cNvPr>
          <p:cNvCxnSpPr>
            <a:cxnSpLocks/>
          </p:cNvCxnSpPr>
          <p:nvPr/>
        </p:nvCxnSpPr>
        <p:spPr>
          <a:xfrm flipH="1">
            <a:off x="4600576" y="1443035"/>
            <a:ext cx="2185987" cy="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1C64A89-4D20-4ED8-9759-EF34ABD8F47E}"/>
              </a:ext>
            </a:extLst>
          </p:cNvPr>
          <p:cNvSpPr/>
          <p:nvPr/>
        </p:nvSpPr>
        <p:spPr>
          <a:xfrm>
            <a:off x="6786562" y="1185866"/>
            <a:ext cx="3757613" cy="514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Choisir l’acte qu’on veut demander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FFD09AAD-37F3-4835-A86B-9C2F9976F34B}"/>
              </a:ext>
            </a:extLst>
          </p:cNvPr>
          <p:cNvCxnSpPr>
            <a:cxnSpLocks/>
          </p:cNvCxnSpPr>
          <p:nvPr/>
        </p:nvCxnSpPr>
        <p:spPr>
          <a:xfrm flipH="1">
            <a:off x="4610096" y="2066929"/>
            <a:ext cx="2185987" cy="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8B61F5D-BC6A-4773-BCD8-D701E1435659}"/>
              </a:ext>
            </a:extLst>
          </p:cNvPr>
          <p:cNvSpPr/>
          <p:nvPr/>
        </p:nvSpPr>
        <p:spPr>
          <a:xfrm>
            <a:off x="6796082" y="1809760"/>
            <a:ext cx="3757613" cy="514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Espace pour entrer le numéro de l’acte demandée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70BE394A-5089-4DCF-84EA-F2A4A8EAC0E6}"/>
              </a:ext>
            </a:extLst>
          </p:cNvPr>
          <p:cNvCxnSpPr>
            <a:cxnSpLocks/>
          </p:cNvCxnSpPr>
          <p:nvPr/>
        </p:nvCxnSpPr>
        <p:spPr>
          <a:xfrm flipH="1">
            <a:off x="4581520" y="2895601"/>
            <a:ext cx="2185987" cy="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B561779-3334-4C45-8C9A-6824EA1644B0}"/>
              </a:ext>
            </a:extLst>
          </p:cNvPr>
          <p:cNvSpPr/>
          <p:nvPr/>
        </p:nvSpPr>
        <p:spPr>
          <a:xfrm>
            <a:off x="6767506" y="2638432"/>
            <a:ext cx="3757613" cy="514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Choisir la date de l’acte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8AA487B9-67E9-403E-905A-E52B4896EB67}"/>
              </a:ext>
            </a:extLst>
          </p:cNvPr>
          <p:cNvCxnSpPr>
            <a:cxnSpLocks/>
          </p:cNvCxnSpPr>
          <p:nvPr/>
        </p:nvCxnSpPr>
        <p:spPr>
          <a:xfrm flipH="1">
            <a:off x="4548178" y="3690943"/>
            <a:ext cx="2185987" cy="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9CF8B9A-F552-45FC-86DC-FC129B23650A}"/>
              </a:ext>
            </a:extLst>
          </p:cNvPr>
          <p:cNvSpPr/>
          <p:nvPr/>
        </p:nvSpPr>
        <p:spPr>
          <a:xfrm>
            <a:off x="6734164" y="3433774"/>
            <a:ext cx="3757613" cy="514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Lieu de délivrance de l’acte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2B2F5E4-D4D5-4F2C-8F7D-FAFEC5AEC435}"/>
              </a:ext>
            </a:extLst>
          </p:cNvPr>
          <p:cNvCxnSpPr>
            <a:cxnSpLocks/>
          </p:cNvCxnSpPr>
          <p:nvPr/>
        </p:nvCxnSpPr>
        <p:spPr>
          <a:xfrm flipH="1">
            <a:off x="4529127" y="4343411"/>
            <a:ext cx="2185987" cy="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34FA8F1-5655-4986-BC17-E5FEB355AAA2}"/>
              </a:ext>
            </a:extLst>
          </p:cNvPr>
          <p:cNvSpPr/>
          <p:nvPr/>
        </p:nvSpPr>
        <p:spPr>
          <a:xfrm>
            <a:off x="6715113" y="4086242"/>
            <a:ext cx="3757613" cy="514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Choisir le nombre de l’acte demandé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3DE44AC0-EFE5-4F0D-8E40-AD16F2B03BC5}"/>
              </a:ext>
            </a:extLst>
          </p:cNvPr>
          <p:cNvCxnSpPr>
            <a:cxnSpLocks/>
          </p:cNvCxnSpPr>
          <p:nvPr/>
        </p:nvCxnSpPr>
        <p:spPr>
          <a:xfrm flipH="1">
            <a:off x="4486263" y="4943484"/>
            <a:ext cx="2185987" cy="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C6061B8-F38A-4337-A91F-8EDB51D4AFFF}"/>
              </a:ext>
            </a:extLst>
          </p:cNvPr>
          <p:cNvSpPr/>
          <p:nvPr/>
        </p:nvSpPr>
        <p:spPr>
          <a:xfrm>
            <a:off x="6672249" y="4686315"/>
            <a:ext cx="3757613" cy="514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Choisir l’acte qu’on veut demander</a:t>
            </a:r>
          </a:p>
        </p:txBody>
      </p:sp>
    </p:spTree>
    <p:extLst>
      <p:ext uri="{BB962C8B-B14F-4D97-AF65-F5344CB8AC3E}">
        <p14:creationId xmlns:p14="http://schemas.microsoft.com/office/powerpoint/2010/main" val="927135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5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113BDD86-C97D-4ACC-812C-C37CF837FFBD}"/>
              </a:ext>
            </a:extLst>
          </p:cNvPr>
          <p:cNvSpPr txBox="1">
            <a:spLocks/>
          </p:cNvSpPr>
          <p:nvPr/>
        </p:nvSpPr>
        <p:spPr>
          <a:xfrm>
            <a:off x="838200" y="1"/>
            <a:ext cx="10515600" cy="897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6000">
                <a:latin typeface="Times New Roman" panose="02020603050405020304" pitchFamily="18" charset="0"/>
                <a:cs typeface="Times New Roman" panose="02020603050405020304" pitchFamily="18" charset="0"/>
              </a:rPr>
              <a:t>Majunga Mivoatra</a:t>
            </a:r>
            <a:endParaRPr lang="fr-FR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3045511-3DB5-4BEC-89C7-D06E2D5A8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00" y="91438"/>
            <a:ext cx="2145827" cy="53200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234CFBA-0229-4ED8-B4E2-F0B18CE55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673" y="57549"/>
            <a:ext cx="2145827" cy="532007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7CC9D360-080C-41E1-9237-B32D37303E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031" t="24779" r="37071" b="51876"/>
          <a:stretch/>
        </p:blipFill>
        <p:spPr>
          <a:xfrm>
            <a:off x="2023156" y="1828799"/>
            <a:ext cx="7135143" cy="361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3873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543</Words>
  <Application>Microsoft Office PowerPoint</Application>
  <PresentationFormat>Grand écran</PresentationFormat>
  <Paragraphs>113</Paragraphs>
  <Slides>14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Thème Office</vt:lpstr>
      <vt:lpstr>Majunga Mivoatra (Plateforme de digitalisation) </vt:lpstr>
      <vt:lpstr>Les actes d’état civil :  BESOINS FONDAMENTAUX</vt:lpstr>
      <vt:lpstr>Le temps pour faire la demande…</vt:lpstr>
      <vt:lpstr>Pourquoi ne pas Digitaliser?</vt:lpstr>
      <vt:lpstr>Majunga Mivoatra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Mise en place de Majunga Mivoatra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Nancya</dc:creator>
  <cp:lastModifiedBy>Nancya</cp:lastModifiedBy>
  <cp:revision>87</cp:revision>
  <dcterms:created xsi:type="dcterms:W3CDTF">2023-07-16T04:55:09Z</dcterms:created>
  <dcterms:modified xsi:type="dcterms:W3CDTF">2023-07-21T12:59:43Z</dcterms:modified>
</cp:coreProperties>
</file>