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9" r:id="rId12"/>
    <p:sldId id="270" r:id="rId13"/>
    <p:sldId id="271"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41" autoAdjust="0"/>
  </p:normalViewPr>
  <p:slideViewPr>
    <p:cSldViewPr>
      <p:cViewPr varScale="1">
        <p:scale>
          <a:sx n="39" d="100"/>
          <a:sy n="39" d="100"/>
        </p:scale>
        <p:origin x="104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0418731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3810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2" name="Holder 3"/>
          <p:cNvSpPr>
            <a:spLocks noGrp="1"/>
          </p:cNvSpPr>
          <p:nvPr>
            <p:ph type="subTitle" idx="4"/>
          </p:nvPr>
        </p:nvSpPr>
        <p:spPr>
          <a:xfrm>
            <a:off x="1828800" y="3840480"/>
            <a:ext cx="8534400" cy="228600"/>
          </a:xfrm>
          <a:prstGeom prst="rect">
            <a:avLst/>
          </a:prstGeom>
        </p:spPr>
        <p:txBody>
          <a:bodyPr wrap="square" lIns="0" tIns="0" rIns="0" bIns="0">
            <a:spAutoFit/>
          </a:bodyPr>
          <a:lstStyle/>
          <a:p>
            <a:endParaRPr/>
          </a:p>
        </p:txBody>
      </p:sp>
      <p:sp>
        <p:nvSpPr>
          <p:cNvPr id="104860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14-Jun-24</a:t>
            </a:fld>
            <a:endParaRPr lang="en-US"/>
          </a:p>
        </p:txBody>
      </p:sp>
      <p:sp>
        <p:nvSpPr>
          <p:cNvPr id="104860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a:xfrm>
            <a:off x="755332" y="385444"/>
            <a:ext cx="10681335" cy="584201"/>
          </a:xfrm>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a:xfrm>
            <a:off x="609600" y="1577340"/>
            <a:ext cx="10972800" cy="228600"/>
          </a:xfrm>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14-Jun-24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a:xfrm>
            <a:off x="755332" y="385444"/>
            <a:ext cx="10681335" cy="584201"/>
          </a:xfrm>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22860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22860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14-Jun-24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5842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14-Jun-24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14-Jun-24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14-Jun-24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742950" y="1104900"/>
            <a:ext cx="1743075" cy="1333500"/>
            <a:chOff x="742950" y="1104900"/>
            <a:chExt cx="1743075" cy="1333500"/>
          </a:xfrm>
        </p:grpSpPr>
        <p:sp>
          <p:nvSpPr>
            <p:cNvPr id="1048641"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42"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43"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4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45" name="object 7"/>
          <p:cNvSpPr txBox="1">
            <a:spLocks noGrp="1"/>
          </p:cNvSpPr>
          <p:nvPr>
            <p:ph type="ctrTitle"/>
          </p:nvPr>
        </p:nvSpPr>
        <p:spPr>
          <a:xfrm>
            <a:off x="3195574" y="2067305"/>
            <a:ext cx="5800851" cy="397510"/>
          </a:xfrm>
          <a:prstGeom prst="rect">
            <a:avLst/>
          </a:prstGeom>
        </p:spPr>
        <p:txBody>
          <a:bodyPr vert="horz" wrap="square" lIns="0" tIns="16510" rIns="0" bIns="0" rtlCol="0">
            <a:spAutoFit/>
          </a:bodyPr>
          <a:lstStyle/>
          <a:p>
            <a:pPr marL="3213735">
              <a:lnSpc>
                <a:spcPct val="100000"/>
              </a:lnSpc>
              <a:spcBef>
                <a:spcPts val="130"/>
              </a:spcBef>
            </a:pPr>
            <a:r>
              <a:rPr lang="en-US" sz="3200" spc="15" dirty="0"/>
              <a:t>N RACHANA </a:t>
            </a:r>
            <a:endParaRPr lang="zh-CN" altLang="en-US"/>
          </a:p>
        </p:txBody>
      </p:sp>
      <p:sp>
        <p:nvSpPr>
          <p:cNvPr id="1048646" name="object 8"/>
          <p:cNvSpPr txBox="1"/>
          <p:nvPr/>
        </p:nvSpPr>
        <p:spPr>
          <a:xfrm>
            <a:off x="6484620" y="2821622"/>
            <a:ext cx="1859280" cy="30480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2097161" name="object 9"/>
          <p:cNvPicPr>
            <a:picLocks/>
          </p:cNvPicPr>
          <p:nvPr/>
        </p:nvPicPr>
        <p:blipFill>
          <a:blip r:embed="rId2" cstate="print"/>
          <a:stretch>
            <a:fillRect/>
          </a:stretch>
        </p:blipFill>
        <p:spPr>
          <a:xfrm>
            <a:off x="676275" y="6467475"/>
            <a:ext cx="2143125" cy="200025"/>
          </a:xfrm>
          <a:prstGeom prst="rect">
            <a:avLst/>
          </a:prstGeom>
        </p:spPr>
      </p:pic>
      <p:sp>
        <p:nvSpPr>
          <p:cNvPr id="1048647" name="object 10"/>
          <p:cNvSpPr txBox="1"/>
          <p:nvPr/>
        </p:nvSpPr>
        <p:spPr>
          <a:xfrm>
            <a:off x="739775" y="6473337"/>
            <a:ext cx="1798955" cy="1339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8"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82" name="Picture 2097181"/>
          <p:cNvPicPr>
            <a:picLocks/>
          </p:cNvPicPr>
          <p:nvPr/>
        </p:nvPicPr>
        <p:blipFill>
          <a:blip r:embed="rId3"/>
          <a:stretch>
            <a:fillRect/>
          </a:stretch>
        </p:blipFill>
        <p:spPr>
          <a:xfrm>
            <a:off x="148314" y="3525385"/>
            <a:ext cx="11996308" cy="33954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6" name="object 6"/>
          <p:cNvPicPr>
            <a:picLocks/>
          </p:cNvPicPr>
          <p:nvPr/>
        </p:nvPicPr>
        <p:blipFill>
          <a:blip r:embed="rId2" cstate="print"/>
          <a:stretch>
            <a:fillRect/>
          </a:stretch>
        </p:blipFill>
        <p:spPr>
          <a:xfrm>
            <a:off x="1666875" y="6467475"/>
            <a:ext cx="76200" cy="177800"/>
          </a:xfrm>
          <a:prstGeom prst="rect">
            <a:avLst/>
          </a:prstGeom>
        </p:spPr>
      </p:pic>
      <p:sp>
        <p:nvSpPr>
          <p:cNvPr id="1048626" name="object 7"/>
          <p:cNvSpPr txBox="1">
            <a:spLocks noGrp="1"/>
          </p:cNvSpPr>
          <p:nvPr>
            <p:ph type="title"/>
          </p:nvPr>
        </p:nvSpPr>
        <p:spPr>
          <a:xfrm>
            <a:off x="755332" y="385444"/>
            <a:ext cx="8075766" cy="597535"/>
          </a:xfrm>
          <a:prstGeom prst="rect">
            <a:avLst/>
          </a:prstGeom>
        </p:spPr>
        <p:txBody>
          <a:bodyPr vert="horz" wrap="square" lIns="0" tIns="13335" rIns="0" bIns="0" rtlCol="0">
            <a:spAutoFit/>
          </a:bodyPr>
          <a:lstStyle/>
          <a:p>
            <a:pPr marL="12700">
              <a:lnSpc>
                <a:spcPct val="100000"/>
              </a:lnSpc>
              <a:spcBef>
                <a:spcPts val="105"/>
              </a:spcBef>
            </a:pPr>
            <a:r>
              <a:rPr lang="en-US" dirty="0"/>
              <a:t>Advantages of Keyloggers </a:t>
            </a:r>
            <a:endParaRPr lang="zh-CN" altLang="en-US"/>
          </a:p>
        </p:txBody>
      </p:sp>
      <p:sp>
        <p:nvSpPr>
          <p:cNvPr id="1048627" name="object 9"/>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710" name="TextBox 1048709"/>
          <p:cNvSpPr txBox="1"/>
          <p:nvPr/>
        </p:nvSpPr>
        <p:spPr>
          <a:xfrm>
            <a:off x="886221" y="1926589"/>
            <a:ext cx="8648304" cy="3863340"/>
          </a:xfrm>
          <a:prstGeom prst="rect">
            <a:avLst/>
          </a:prstGeom>
        </p:spPr>
        <p:txBody>
          <a:bodyPr wrap="square" rtlCol="0">
            <a:spAutoFit/>
          </a:bodyPr>
          <a:lstStyle/>
          <a:p>
            <a:r>
              <a:rPr lang="en-US" sz="2800">
                <a:solidFill>
                  <a:srgbClr val="000000"/>
                </a:solidFill>
              </a:rPr>
              <a:t>Keyloggers can have some advantages in certain situations. </a:t>
            </a:r>
          </a:p>
          <a:p>
            <a:r>
              <a:rPr lang="en-US" sz="2800">
                <a:solidFill>
                  <a:srgbClr val="000000"/>
                </a:solidFill>
              </a:rPr>
              <a:t>They can be used by parents to monitor their children's online activities and ensure their safety. </a:t>
            </a:r>
          </a:p>
          <a:p>
            <a:r>
              <a:rPr lang="en-US" sz="2800">
                <a:solidFill>
                  <a:srgbClr val="000000"/>
                </a:solidFill>
              </a:rPr>
              <a:t>Employers may use keyloggers to track employee productivity and prevent data breaches.</a:t>
            </a:r>
          </a:p>
          <a:p>
            <a:r>
              <a:rPr lang="en-US" sz="2800">
                <a:solidFill>
                  <a:srgbClr val="000000"/>
                </a:solidFill>
              </a:rPr>
              <a:t> Additionally, individuals can use keyloggers to recover lost data or passwords. </a:t>
            </a:r>
          </a:p>
          <a:p>
            <a:r>
              <a:rPr lang="en-US" sz="2800">
                <a:solidFill>
                  <a:srgbClr val="000000"/>
                </a:solidFill>
              </a:rPr>
              <a:t>However, it's crucial to use keyloggers ethically and legally, respecting privacy rights and obtaining consent when monitoring others' activities.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048715"/>
          <p:cNvSpPr>
            <a:spLocks noGrp="1"/>
          </p:cNvSpPr>
          <p:nvPr>
            <p:ph type="title"/>
          </p:nvPr>
        </p:nvSpPr>
        <p:spPr/>
        <p:txBody>
          <a:bodyPr/>
          <a:lstStyle/>
          <a:p>
            <a:r>
              <a:rPr lang="en-US"/>
              <a:t>Disadvantages of keyloggers </a:t>
            </a:r>
          </a:p>
        </p:txBody>
      </p:sp>
      <p:sp>
        <p:nvSpPr>
          <p:cNvPr id="1048717" name="Text Placeholder 1048716"/>
          <p:cNvSpPr>
            <a:spLocks noGrp="1"/>
          </p:cNvSpPr>
          <p:nvPr>
            <p:ph type="body" idx="1"/>
          </p:nvPr>
        </p:nvSpPr>
        <p:spPr>
          <a:xfrm>
            <a:off x="755332" y="1355376"/>
            <a:ext cx="8604580" cy="2285999"/>
          </a:xfrm>
        </p:spPr>
        <p:txBody>
          <a:bodyPr/>
          <a:lstStyle/>
          <a:p>
            <a:r>
              <a:rPr lang="en-US"/>
              <a:t>Keyloggers can also have significant disadvantages.</a:t>
            </a:r>
          </a:p>
          <a:p>
            <a:r>
              <a:rPr lang="en-US"/>
              <a:t> They pose a serious threat to privacy as they can capture sensitive information like passwords and personal messages without the user's consent.</a:t>
            </a:r>
          </a:p>
          <a:p>
            <a:r>
              <a:rPr lang="en-US"/>
              <a:t> Malicious keyloggers used by cybercriminals can lead to identity theft, financial loss, and other forms of cyberattacks</a:t>
            </a:r>
          </a:p>
          <a:p>
            <a:r>
              <a:rPr lang="en-US"/>
              <a:t>. Additionally, the presence of keyloggers can erode trust in personal and professional relationships if used inappropriately.</a:t>
            </a:r>
          </a:p>
          <a:p>
            <a:r>
              <a:rPr lang="en-US"/>
              <a:t> It's essential to be cautious and take steps to protect against the negative impacts of keyloggers.</a:t>
            </a:r>
          </a:p>
          <a:p>
            <a:endParaRPr lang="en-US"/>
          </a:p>
        </p:txBody>
      </p:sp>
      <p:pic>
        <p:nvPicPr>
          <p:cNvPr id="2097181" name="Picture 2097180"/>
          <p:cNvPicPr>
            <a:picLocks/>
          </p:cNvPicPr>
          <p:nvPr/>
        </p:nvPicPr>
        <p:blipFill>
          <a:blip r:embed="rId2"/>
          <a:stretch>
            <a:fillRect/>
          </a:stretch>
        </p:blipFill>
        <p:spPr>
          <a:xfrm>
            <a:off x="1905000" y="3641375"/>
            <a:ext cx="6705600" cy="3216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Title 1048719"/>
          <p:cNvSpPr>
            <a:spLocks noGrp="1"/>
          </p:cNvSpPr>
          <p:nvPr>
            <p:ph type="title"/>
          </p:nvPr>
        </p:nvSpPr>
        <p:spPr/>
        <p:txBody>
          <a:bodyPr/>
          <a:lstStyle/>
          <a:p>
            <a:r>
              <a:rPr lang="en-US"/>
              <a:t>End Users of Keyloggers </a:t>
            </a:r>
          </a:p>
        </p:txBody>
      </p:sp>
      <p:sp>
        <p:nvSpPr>
          <p:cNvPr id="1048721" name="Text Placeholder 1048720"/>
          <p:cNvSpPr>
            <a:spLocks noGrp="1"/>
          </p:cNvSpPr>
          <p:nvPr>
            <p:ph type="body" idx="1"/>
          </p:nvPr>
        </p:nvSpPr>
        <p:spPr>
          <a:xfrm>
            <a:off x="609600" y="1577340"/>
            <a:ext cx="8226844" cy="2400300"/>
          </a:xfrm>
        </p:spPr>
        <p:txBody>
          <a:bodyPr/>
          <a:lstStyle/>
          <a:p>
            <a:r>
              <a:rPr lang="en-US" sz="2800"/>
              <a:t>1.Parents might use a keylogger to monitor a child's screen time.</a:t>
            </a:r>
            <a:endParaRPr lang="en-US" sz="3200"/>
          </a:p>
          <a:p>
            <a:r>
              <a:rPr lang="en-US" sz="2800"/>
              <a:t>2.Companies often use keylogger software as part of employee monitoring software to help track employee productivity.</a:t>
            </a:r>
            <a:endParaRPr lang="en-US" sz="3200"/>
          </a:p>
          <a:p>
            <a:r>
              <a:rPr lang="en-US" sz="2800"/>
              <a:t> 3.Information technology departments can use keylogger software to troubleshoot issues on a device.</a:t>
            </a:r>
            <a:endParaRPr lang="en-US"/>
          </a:p>
        </p:txBody>
      </p:sp>
      <p:pic>
        <p:nvPicPr>
          <p:cNvPr id="2097183" name="Picture 2097182"/>
          <p:cNvPicPr>
            <a:picLocks/>
          </p:cNvPicPr>
          <p:nvPr/>
        </p:nvPicPr>
        <p:blipFill>
          <a:blip r:embed="rId2"/>
          <a:stretch>
            <a:fillRect/>
          </a:stretch>
        </p:blipFill>
        <p:spPr>
          <a:xfrm>
            <a:off x="1066800" y="4504939"/>
            <a:ext cx="9078023" cy="25816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048721"/>
          <p:cNvSpPr>
            <a:spLocks noGrp="1"/>
          </p:cNvSpPr>
          <p:nvPr>
            <p:ph type="title"/>
          </p:nvPr>
        </p:nvSpPr>
        <p:spPr/>
        <p:txBody>
          <a:bodyPr/>
          <a:lstStyle/>
          <a:p>
            <a:r>
              <a:rPr lang="en-US"/>
              <a:t>Results:</a:t>
            </a:r>
          </a:p>
        </p:txBody>
      </p:sp>
      <p:sp>
        <p:nvSpPr>
          <p:cNvPr id="1048723" name="Text Placeholder 1048722"/>
          <p:cNvSpPr>
            <a:spLocks noGrp="1"/>
          </p:cNvSpPr>
          <p:nvPr>
            <p:ph type="body" idx="1"/>
          </p:nvPr>
        </p:nvSpPr>
        <p:spPr>
          <a:xfrm>
            <a:off x="755331" y="2245556"/>
            <a:ext cx="8414451" cy="2336800"/>
          </a:xfrm>
        </p:spPr>
        <p:txBody>
          <a:bodyPr/>
          <a:lstStyle/>
          <a:p>
            <a:r>
              <a:rPr lang="en-US" sz="2400"/>
              <a:t>In results, keyloggers can serve various purposes, such as monitoring children's online activities, tracking employee productivity, or recovering lost data. However, it's crucial to use them ethically and responsibly to protect privacy and prevent potential risks associated with unauthorized data capture. By understanding the advantages and disadvantages of keyloggers, individuals can make informed decisions about their use while prioritizing security and privacy.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Title 1048723"/>
          <p:cNvSpPr>
            <a:spLocks noGrp="1"/>
          </p:cNvSpPr>
          <p:nvPr>
            <p:ph type="title"/>
          </p:nvPr>
        </p:nvSpPr>
        <p:spPr/>
        <p:txBody>
          <a:bodyPr/>
          <a:lstStyle/>
          <a:p>
            <a:r>
              <a:rPr lang="en-US"/>
              <a:t>My Project GitHub link is here:</a:t>
            </a:r>
          </a:p>
        </p:txBody>
      </p:sp>
      <p:sp>
        <p:nvSpPr>
          <p:cNvPr id="2" name="Rectangle 1"/>
          <p:cNvSpPr/>
          <p:nvPr/>
        </p:nvSpPr>
        <p:spPr>
          <a:xfrm>
            <a:off x="1600517" y="3244334"/>
            <a:ext cx="8580106" cy="523220"/>
          </a:xfrm>
          <a:prstGeom prst="rect">
            <a:avLst/>
          </a:prstGeom>
        </p:spPr>
        <p:txBody>
          <a:bodyPr wrap="none">
            <a:spAutoFit/>
          </a:bodyPr>
          <a:lstStyle/>
          <a:p>
            <a:r>
              <a:rPr lang="en-US" sz="2800" dirty="0"/>
              <a:t>https://github.com/nrachana512/cybersecurityproject.git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9"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en-US"/>
              <a:t>        </a:t>
            </a:r>
            <a:endParaRPr lang="zh-CN" altLang="en-US"/>
          </a:p>
          <a:p>
            <a:r>
              <a:rPr lang="en-US" altLang="en-US"/>
              <a:t>                         </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en-US"/>
              <a:t>           KEYLOGGER : A keylogger is a type of software or hardware that is  designed  to record every </a:t>
            </a:r>
            <a:endParaRPr lang="zh-CN" altLang="en-US"/>
          </a:p>
          <a:p>
            <a:r>
              <a:rPr lang="en-US" altLang="en-US"/>
              <a:t>       </a:t>
            </a:r>
            <a:endParaRPr lang="zh-CN" altLang="en-US"/>
          </a:p>
          <a:p>
            <a:r>
              <a:rPr lang="en-US" altLang="en-US"/>
              <a:t>         Keystroke  made on a computer or mobile  device.</a:t>
            </a:r>
            <a:endParaRPr lang="zh-CN" altLang="en-US"/>
          </a:p>
          <a:p>
            <a:r>
              <a:rPr lang="en-US" altLang="en-US"/>
              <a:t>         </a:t>
            </a:r>
            <a:endParaRPr lang="zh-CN" altLang="en-US"/>
          </a:p>
          <a:p>
            <a:r>
              <a:rPr lang="en-US" altLang="en-US"/>
              <a:t>               It takes the information and sends it to a hacker using a command-and-control (C&amp;C) server.</a:t>
            </a:r>
            <a:endParaRPr lang="zh-CN" altLang="en-US"/>
          </a:p>
        </p:txBody>
      </p:sp>
      <p:grpSp>
        <p:nvGrpSpPr>
          <p:cNvPr id="30"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5"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0"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17"/>
          <p:cNvSpPr txBox="1">
            <a:spLocks noGrp="1"/>
          </p:cNvSpPr>
          <p:nvPr>
            <p:ph type="title"/>
          </p:nvPr>
        </p:nvSpPr>
        <p:spPr>
          <a:xfrm>
            <a:off x="1954781" y="976722"/>
            <a:ext cx="9474200" cy="524511"/>
          </a:xfrm>
          <a:prstGeom prst="rect">
            <a:avLst/>
          </a:prstGeom>
        </p:spPr>
        <p:txBody>
          <a:bodyPr vert="horz" wrap="square" lIns="0" tIns="16510" rIns="0" bIns="0" rtlCol="0">
            <a:spAutoFit/>
          </a:bodyPr>
          <a:lstStyle/>
          <a:p>
            <a:pPr marL="12700">
              <a:lnSpc>
                <a:spcPct val="100000"/>
              </a:lnSpc>
              <a:spcBef>
                <a:spcPts val="130"/>
              </a:spcBef>
            </a:pPr>
            <a:r>
              <a:rPr lang="en-US" sz="4250" spc="5" dirty="0"/>
              <a:t>KEYLOGGER AND SECURITY </a:t>
            </a:r>
            <a:endParaRPr sz="4250"/>
          </a:p>
        </p:txBody>
      </p:sp>
      <p:grpSp>
        <p:nvGrpSpPr>
          <p:cNvPr id="31" name="object 18"/>
          <p:cNvGrpSpPr/>
          <p:nvPr/>
        </p:nvGrpSpPr>
        <p:grpSpPr>
          <a:xfrm>
            <a:off x="466725" y="6410325"/>
            <a:ext cx="3705225" cy="295275"/>
            <a:chOff x="466725" y="6410325"/>
            <a:chExt cx="3705225" cy="295275"/>
          </a:xfrm>
        </p:grpSpPr>
        <p:pic>
          <p:nvPicPr>
            <p:cNvPr id="2097162" name="object 19"/>
            <p:cNvPicPr>
              <a:picLocks/>
            </p:cNvPicPr>
            <p:nvPr/>
          </p:nvPicPr>
          <p:blipFill>
            <a:blip r:embed="rId2" cstate="print"/>
            <a:stretch>
              <a:fillRect/>
            </a:stretch>
          </p:blipFill>
          <p:spPr>
            <a:xfrm>
              <a:off x="676275" y="6467475"/>
              <a:ext cx="2143125" cy="200025"/>
            </a:xfrm>
            <a:prstGeom prst="rect">
              <a:avLst/>
            </a:prstGeom>
          </p:spPr>
        </p:pic>
        <p:pic>
          <p:nvPicPr>
            <p:cNvPr id="2097163"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64" name="object 21"/>
          <p:cNvSpPr txBox="1"/>
          <p:nvPr/>
        </p:nvSpPr>
        <p:spPr>
          <a:xfrm>
            <a:off x="739775" y="6473337"/>
            <a:ext cx="1798955" cy="1339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097164" name="Picture 2097163"/>
          <p:cNvPicPr>
            <a:picLocks/>
          </p:cNvPicPr>
          <p:nvPr/>
        </p:nvPicPr>
        <p:blipFill>
          <a:blip r:embed="rId4"/>
          <a:stretch>
            <a:fillRect/>
          </a:stretch>
        </p:blipFill>
        <p:spPr>
          <a:xfrm>
            <a:off x="447675" y="2078931"/>
            <a:ext cx="8627287" cy="19310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6"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3200"/>
          </a:p>
          <a:p>
            <a:endParaRPr lang="zh-CN" altLang="en-US" sz="3200"/>
          </a:p>
          <a:p>
            <a:endParaRPr lang="zh-CN" altLang="en-US" sz="3200"/>
          </a:p>
          <a:p>
            <a:endParaRPr lang="zh-CN" altLang="en-US" sz="3200"/>
          </a:p>
          <a:p>
            <a:endParaRPr lang="zh-CN" altLang="en-US" sz="3200"/>
          </a:p>
          <a:p>
            <a:endParaRPr lang="zh-CN" altLang="en-US" sz="3200"/>
          </a:p>
          <a:p>
            <a:r>
              <a:rPr lang="en-US" altLang="en-US" sz="3200"/>
              <a:t>                          1  Introduction to Keylogger.</a:t>
            </a:r>
            <a:endParaRPr lang="zh-CN" altLang="en-US" sz="3600"/>
          </a:p>
          <a:p>
            <a:r>
              <a:rPr lang="en-US" altLang="en-US" sz="3200"/>
              <a:t>                          2.Types of keyloggers</a:t>
            </a:r>
            <a:endParaRPr lang="zh-CN" altLang="en-US" sz="3600"/>
          </a:p>
          <a:p>
            <a:r>
              <a:rPr lang="en-US" altLang="en-US" sz="3200"/>
              <a:t>                          3.Implimentation</a:t>
            </a:r>
            <a:endParaRPr lang="zh-CN" altLang="en-US" sz="3600"/>
          </a:p>
          <a:p>
            <a:r>
              <a:rPr lang="en-US" altLang="en-US" sz="3200"/>
              <a:t>                          4.Advantages of keyloggers </a:t>
            </a:r>
            <a:endParaRPr lang="zh-CN" altLang="en-US" sz="3600"/>
          </a:p>
          <a:p>
            <a:r>
              <a:rPr lang="en-US" altLang="en-US" sz="3200"/>
              <a:t>                          5.Disadvantages of keyloggers </a:t>
            </a:r>
            <a:endParaRPr lang="zh-CN" altLang="en-US" sz="3600"/>
          </a:p>
          <a:p>
            <a:r>
              <a:rPr lang="en-US" altLang="en-US" sz="3200"/>
              <a:t>                          6.Different end users</a:t>
            </a:r>
            <a:endParaRPr lang="zh-CN" altLang="en-US"/>
          </a:p>
        </p:txBody>
      </p:sp>
      <p:grpSp>
        <p:nvGrpSpPr>
          <p:cNvPr id="33" name="object 3"/>
          <p:cNvGrpSpPr/>
          <p:nvPr/>
        </p:nvGrpSpPr>
        <p:grpSpPr>
          <a:xfrm>
            <a:off x="7443849" y="0"/>
            <a:ext cx="4752975" cy="6863080"/>
            <a:chOff x="7443849" y="0"/>
            <a:chExt cx="4752975" cy="6863080"/>
          </a:xfrm>
        </p:grpSpPr>
        <p:sp>
          <p:nvSpPr>
            <p:cNvPr id="104866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7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7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7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7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7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7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7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7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7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5"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66" name="object 19"/>
            <p:cNvPicPr>
              <a:picLocks/>
            </p:cNvPicPr>
            <p:nvPr/>
          </p:nvPicPr>
          <p:blipFill>
            <a:blip r:embed="rId3" cstate="print"/>
            <a:stretch>
              <a:fillRect/>
            </a:stretch>
          </p:blipFill>
          <p:spPr>
            <a:xfrm>
              <a:off x="466725" y="6410325"/>
              <a:ext cx="3705225" cy="295275"/>
            </a:xfrm>
            <a:prstGeom prst="rect">
              <a:avLst/>
            </a:prstGeom>
          </p:spPr>
        </p:pic>
        <p:pic>
          <p:nvPicPr>
            <p:cNvPr id="209716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80"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81"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8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7"/>
          <p:cNvSpPr txBox="1">
            <a:spLocks noGrp="1"/>
          </p:cNvSpPr>
          <p:nvPr>
            <p:ph type="title"/>
          </p:nvPr>
        </p:nvSpPr>
        <p:spPr>
          <a:xfrm>
            <a:off x="834072" y="575055"/>
            <a:ext cx="5636895" cy="5245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9" name="object 8"/>
          <p:cNvPicPr>
            <a:picLocks/>
          </p:cNvPicPr>
          <p:nvPr/>
        </p:nvPicPr>
        <p:blipFill>
          <a:blip r:embed="rId3" cstate="print"/>
          <a:stretch>
            <a:fillRect/>
          </a:stretch>
        </p:blipFill>
        <p:spPr>
          <a:xfrm>
            <a:off x="676275" y="6467475"/>
            <a:ext cx="2143125" cy="200025"/>
          </a:xfrm>
          <a:prstGeom prst="rect">
            <a:avLst/>
          </a:prstGeom>
        </p:spPr>
      </p:pic>
      <p:sp>
        <p:nvSpPr>
          <p:cNvPr id="1048686" name="object 9"/>
          <p:cNvSpPr txBox="1"/>
          <p:nvPr/>
        </p:nvSpPr>
        <p:spPr>
          <a:xfrm>
            <a:off x="739775" y="6473337"/>
            <a:ext cx="1798955" cy="1339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7"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88" name="TextBox 1048687"/>
          <p:cNvSpPr txBox="1"/>
          <p:nvPr/>
        </p:nvSpPr>
        <p:spPr>
          <a:xfrm>
            <a:off x="676275" y="-201051"/>
            <a:ext cx="7769493" cy="6263640"/>
          </a:xfrm>
          <a:prstGeom prst="rect">
            <a:avLst/>
          </a:prstGeom>
        </p:spPr>
        <p:txBody>
          <a:bodyPr wrap="square" rtlCol="0">
            <a:spAutoFit/>
          </a:bodyPr>
          <a:lstStyle/>
          <a:p>
            <a:r>
              <a:rPr lang="en-US" sz="2800" dirty="0">
                <a:solidFill>
                  <a:srgbClr val="000000"/>
                </a:solidFill>
              </a:rPr>
              <a:t>
</a:t>
            </a:r>
          </a:p>
          <a:p>
            <a:endParaRPr lang="en-US" sz="2800" dirty="0">
              <a:solidFill>
                <a:srgbClr val="000000"/>
              </a:solidFill>
            </a:endParaRPr>
          </a:p>
          <a:p>
            <a:endParaRPr lang="en-US" sz="2800" dirty="0">
              <a:solidFill>
                <a:srgbClr val="000000"/>
              </a:solidFill>
            </a:endParaRPr>
          </a:p>
          <a:p>
            <a:r>
              <a:rPr lang="en-US" sz="2800" dirty="0">
                <a:solidFill>
                  <a:srgbClr val="000000"/>
                </a:solidFill>
              </a:rPr>
              <a:t>
"Investigate the impact of </a:t>
            </a:r>
            <a:r>
              <a:rPr lang="en-US" sz="2800" dirty="0" err="1">
                <a:solidFill>
                  <a:srgbClr val="000000"/>
                </a:solidFill>
              </a:rPr>
              <a:t>keyloggers</a:t>
            </a:r>
            <a:r>
              <a:rPr lang="en-US" sz="2800" dirty="0">
                <a:solidFill>
                  <a:srgbClr val="000000"/>
                </a:solidFill>
              </a:rPr>
              <a:t> on cybersecurity measures and explore the effectiveness of security protocols in detecting and preventing </a:t>
            </a:r>
            <a:r>
              <a:rPr lang="en-US" sz="2800" dirty="0" err="1">
                <a:solidFill>
                  <a:srgbClr val="000000"/>
                </a:solidFill>
              </a:rPr>
              <a:t>keylogger</a:t>
            </a:r>
            <a:r>
              <a:rPr lang="en-US" sz="2800" dirty="0">
                <a:solidFill>
                  <a:srgbClr val="000000"/>
                </a:solidFill>
              </a:rPr>
              <a:t> attacks. Develop strategies to enhance protection against </a:t>
            </a:r>
            <a:r>
              <a:rPr lang="en-US" sz="2800" dirty="0" err="1">
                <a:solidFill>
                  <a:srgbClr val="000000"/>
                </a:solidFill>
              </a:rPr>
              <a:t>keyloggers</a:t>
            </a:r>
            <a:r>
              <a:rPr lang="en-US" sz="2800" dirty="0">
                <a:solidFill>
                  <a:srgbClr val="000000"/>
                </a:solidFill>
              </a:rPr>
              <a:t> while considering the ethical implications of using such technology. Analyze the legal frameworks surrounding </a:t>
            </a:r>
            <a:r>
              <a:rPr lang="en-US" sz="2800" dirty="0" err="1">
                <a:solidFill>
                  <a:srgbClr val="000000"/>
                </a:solidFill>
              </a:rPr>
              <a:t>keylogger</a:t>
            </a:r>
            <a:r>
              <a:rPr lang="en-US" sz="2800" dirty="0">
                <a:solidFill>
                  <a:srgbClr val="000000"/>
                </a:solidFill>
              </a:rPr>
              <a:t> usage and propose recommendations for individuals and organizations to safeguard their sensitive information from potential keylogging threats."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object 2"/>
          <p:cNvGrpSpPr/>
          <p:nvPr/>
        </p:nvGrpSpPr>
        <p:grpSpPr>
          <a:xfrm>
            <a:off x="8658225" y="2647950"/>
            <a:ext cx="3533775" cy="3810000"/>
            <a:chOff x="8658225" y="2647950"/>
            <a:chExt cx="3533775" cy="381000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739775" y="829627"/>
            <a:ext cx="5263515" cy="5245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dirty="0"/>
              <a:t>keyloggers</a:t>
            </a:r>
            <a:endParaRPr sz="4250"/>
          </a:p>
        </p:txBody>
      </p:sp>
      <p:pic>
        <p:nvPicPr>
          <p:cNvPr id="2097160"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9"/>
          <p:cNvSpPr txBox="1"/>
          <p:nvPr/>
        </p:nvSpPr>
        <p:spPr>
          <a:xfrm>
            <a:off x="739775" y="6473337"/>
            <a:ext cx="1798955" cy="1339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40" name="TextBox 1048639"/>
          <p:cNvSpPr txBox="1"/>
          <p:nvPr/>
        </p:nvSpPr>
        <p:spPr>
          <a:xfrm>
            <a:off x="22860" y="459886"/>
            <a:ext cx="11066318" cy="5234941"/>
          </a:xfrm>
          <a:prstGeom prst="rect">
            <a:avLst/>
          </a:prstGeom>
        </p:spPr>
        <p:txBody>
          <a:bodyPr wrap="square" rtlCol="0">
            <a:spAutoFit/>
          </a:bodyPr>
          <a:lstStyle/>
          <a:p>
            <a:r>
              <a:rPr lang="en-US" sz="2800" dirty="0">
                <a:solidFill>
                  <a:srgbClr val="000000"/>
                </a:solidFill>
              </a:rPr>
              <a:t>
</a:t>
            </a:r>
            <a:r>
              <a:rPr lang="en-US" sz="2800" dirty="0" err="1">
                <a:solidFill>
                  <a:srgbClr val="000000"/>
                </a:solidFill>
              </a:rPr>
              <a:t>Keyloggers</a:t>
            </a:r>
            <a:r>
              <a:rPr lang="en-US" sz="2800" dirty="0">
                <a:solidFill>
                  <a:srgbClr val="000000"/>
                </a:solidFill>
              </a:rPr>
              <a:t> can be used for both legitimate and malicious purposes. Legitimate uses include monitoring children's online activities or tracking employee productivity. However, they can also be used by cybercriminals to steal personal information or financial details.
To prevent falling victim to </a:t>
            </a:r>
            <a:r>
              <a:rPr lang="en-US" sz="2800" dirty="0" err="1">
                <a:solidFill>
                  <a:srgbClr val="000000"/>
                </a:solidFill>
              </a:rPr>
              <a:t>keyloggers</a:t>
            </a:r>
            <a:r>
              <a:rPr lang="en-US" sz="2800" dirty="0">
                <a:solidFill>
                  <a:srgbClr val="000000"/>
                </a:solidFill>
              </a:rPr>
              <a:t>, it's essential to keep your devices updated with the latest security patches, use reputable antivirus software, be cautious of clicking on suspicious links or downloading unknown files, and consider using virtual keyboards for entering sensitive information.
If you suspect your device may be infected with a </a:t>
            </a:r>
            <a:r>
              <a:rPr lang="en-US" sz="2800" dirty="0" err="1">
                <a:solidFill>
                  <a:srgbClr val="000000"/>
                </a:solidFill>
              </a:rPr>
              <a:t>keylogger</a:t>
            </a:r>
            <a:r>
              <a:rPr lang="en-US" sz="2800" dirty="0">
                <a:solidFill>
                  <a:srgbClr val="000000"/>
                </a:solidFill>
              </a:rPr>
              <a:t>, it's crucial to run a full antivirus scan, change your passwords from a clean device, and consider seeking help from a cybersecurity professional to remove the </a:t>
            </a:r>
            <a:r>
              <a:rPr lang="en-US" sz="2800" dirty="0" err="1">
                <a:solidFill>
                  <a:srgbClr val="000000"/>
                </a:solidFill>
              </a:rPr>
              <a:t>keylogger</a:t>
            </a:r>
            <a:r>
              <a:rPr lang="en-US" sz="2800" dirty="0">
                <a:solidFill>
                  <a:srgbClr val="000000"/>
                </a:solidFill>
              </a:rPr>
              <a:t> and secure your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31" name="object 5"/>
          <p:cNvSpPr txBox="1">
            <a:spLocks noGrp="1"/>
          </p:cNvSpPr>
          <p:nvPr>
            <p:ph type="title"/>
          </p:nvPr>
        </p:nvSpPr>
        <p:spPr>
          <a:xfrm>
            <a:off x="2304723" y="891793"/>
            <a:ext cx="5824243" cy="778510"/>
          </a:xfrm>
          <a:prstGeom prst="rect">
            <a:avLst/>
          </a:prstGeom>
        </p:spPr>
        <p:txBody>
          <a:bodyPr vert="horz" wrap="square" lIns="0" tIns="16510" rIns="0" bIns="0" rtlCol="0">
            <a:spAutoFit/>
          </a:bodyPr>
          <a:lstStyle/>
          <a:p>
            <a:pPr marL="12700">
              <a:lnSpc>
                <a:spcPct val="100000"/>
              </a:lnSpc>
              <a:spcBef>
                <a:spcPts val="130"/>
              </a:spcBef>
            </a:pPr>
            <a:r>
              <a:rPr lang="en-US" sz="3200" spc="25" dirty="0"/>
              <a:t>Types of Keyloggers</a:t>
            </a:r>
            <a:br>
              <a:rPr lang="en-US" sz="3200" spc="25" dirty="0"/>
            </a:br>
            <a:endParaRPr sz="3200"/>
          </a:p>
        </p:txBody>
      </p:sp>
      <p:pic>
        <p:nvPicPr>
          <p:cNvPr id="2097157" name="object 6"/>
          <p:cNvPicPr>
            <a:picLocks/>
          </p:cNvPicPr>
          <p:nvPr/>
        </p:nvPicPr>
        <p:blipFill>
          <a:blip r:embed="rId2" cstate="print"/>
          <a:stretch>
            <a:fillRect/>
          </a:stretch>
        </p:blipFill>
        <p:spPr>
          <a:xfrm>
            <a:off x="723900" y="6172200"/>
            <a:ext cx="2181225" cy="485775"/>
          </a:xfrm>
          <a:prstGeom prst="rect">
            <a:avLst/>
          </a:prstGeom>
        </p:spPr>
      </p:pic>
      <p:sp>
        <p:nvSpPr>
          <p:cNvPr id="1048632" name="object 7"/>
          <p:cNvSpPr txBox="1"/>
          <p:nvPr/>
        </p:nvSpPr>
        <p:spPr>
          <a:xfrm>
            <a:off x="739775" y="6473337"/>
            <a:ext cx="1798955" cy="1339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3"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58" name="Picture 2097157"/>
          <p:cNvPicPr>
            <a:picLocks/>
          </p:cNvPicPr>
          <p:nvPr/>
        </p:nvPicPr>
        <p:blipFill>
          <a:blip r:embed="rId3"/>
          <a:stretch>
            <a:fillRect/>
          </a:stretch>
        </p:blipFill>
        <p:spPr>
          <a:xfrm>
            <a:off x="846840" y="0"/>
            <a:ext cx="8073775"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object 2"/>
          <p:cNvPicPr>
            <a:picLocks/>
          </p:cNvPicPr>
          <p:nvPr/>
        </p:nvPicPr>
        <p:blipFill>
          <a:blip r:embed="rId2" cstate="print"/>
          <a:stretch>
            <a:fillRect/>
          </a:stretch>
        </p:blipFill>
        <p:spPr>
          <a:xfrm>
            <a:off x="0" y="1476375"/>
            <a:ext cx="2695574" cy="3248025"/>
          </a:xfrm>
          <a:prstGeom prst="rect">
            <a:avLst/>
          </a:prstGeom>
        </p:spPr>
      </p:pic>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6" name="object 6"/>
          <p:cNvSpPr txBox="1">
            <a:spLocks noGrp="1"/>
          </p:cNvSpPr>
          <p:nvPr>
            <p:ph type="title"/>
          </p:nvPr>
        </p:nvSpPr>
        <p:spPr>
          <a:xfrm>
            <a:off x="558165" y="857885"/>
            <a:ext cx="9763125" cy="445136"/>
          </a:xfrm>
          <a:prstGeom prst="rect">
            <a:avLst/>
          </a:prstGeom>
        </p:spPr>
        <p:txBody>
          <a:bodyPr vert="horz" wrap="square" lIns="0" tIns="13335" rIns="0" bIns="0" rtlCol="0">
            <a:spAutoFit/>
          </a:bodyPr>
          <a:lstStyle/>
          <a:p>
            <a:pPr marL="12700">
              <a:lnSpc>
                <a:spcPct val="100000"/>
              </a:lnSpc>
              <a:spcBef>
                <a:spcPts val="105"/>
              </a:spcBef>
            </a:pPr>
            <a:r>
              <a:rPr lang="en-US" sz="3600" spc="-40" dirty="0"/>
              <a:t>Software keyloggers:</a:t>
            </a:r>
            <a:endParaRPr sz="3600"/>
          </a:p>
        </p:txBody>
      </p:sp>
      <p:pic>
        <p:nvPicPr>
          <p:cNvPr id="2097155" name="object 7"/>
          <p:cNvPicPr>
            <a:picLocks/>
          </p:cNvPicPr>
          <p:nvPr/>
        </p:nvPicPr>
        <p:blipFill>
          <a:blip r:embed="rId3" cstate="print"/>
          <a:stretch>
            <a:fillRect/>
          </a:stretch>
        </p:blipFill>
        <p:spPr>
          <a:xfrm>
            <a:off x="676275" y="6467475"/>
            <a:ext cx="2143125" cy="200025"/>
          </a:xfrm>
          <a:prstGeom prst="rect">
            <a:avLst/>
          </a:prstGeom>
        </p:spPr>
      </p:pic>
      <p:sp>
        <p:nvSpPr>
          <p:cNvPr id="1048617" name="object 8"/>
          <p:cNvSpPr txBox="1"/>
          <p:nvPr/>
        </p:nvSpPr>
        <p:spPr>
          <a:xfrm>
            <a:off x="739775" y="6473337"/>
            <a:ext cx="1798955" cy="13398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8" name="object 9"/>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19" name="TextBox 1048618"/>
          <p:cNvSpPr txBox="1"/>
          <p:nvPr/>
        </p:nvSpPr>
        <p:spPr>
          <a:xfrm>
            <a:off x="2819400" y="1273810"/>
            <a:ext cx="7706590" cy="1805941"/>
          </a:xfrm>
          <a:prstGeom prst="rect">
            <a:avLst/>
          </a:prstGeom>
        </p:spPr>
        <p:txBody>
          <a:bodyPr wrap="square" rtlCol="0">
            <a:spAutoFit/>
          </a:bodyPr>
          <a:lstStyle/>
          <a:p>
            <a:r>
              <a:rPr lang="en-US" sz="2800">
                <a:solidFill>
                  <a:srgbClr val="000000"/>
                </a:solidFill>
              </a:rPr>
              <a:t>Software keyloggers are programs that can be installed on a computer or device to record all keystrokes made by the user. They can capture sensitive information like passwords, credit card details, and personal messages. </a:t>
            </a:r>
          </a:p>
        </p:txBody>
      </p:sp>
      <p:sp>
        <p:nvSpPr>
          <p:cNvPr id="1048620" name="TextBox 1048619"/>
          <p:cNvSpPr txBox="1"/>
          <p:nvPr/>
        </p:nvSpPr>
        <p:spPr>
          <a:xfrm>
            <a:off x="2819400" y="3429000"/>
            <a:ext cx="4468091" cy="434341"/>
          </a:xfrm>
          <a:prstGeom prst="rect">
            <a:avLst/>
          </a:prstGeom>
        </p:spPr>
        <p:txBody>
          <a:bodyPr wrap="square" rtlCol="0">
            <a:spAutoFit/>
          </a:bodyPr>
          <a:lstStyle/>
          <a:p>
            <a:r>
              <a:rPr lang="en-US" sz="2800" b="1">
                <a:solidFill>
                  <a:srgbClr val="000000"/>
                </a:solidFill>
              </a:rPr>
              <a:t>Hardware keyloggers</a:t>
            </a:r>
            <a:r>
              <a:rPr lang="en-US" sz="2800">
                <a:solidFill>
                  <a:srgbClr val="000000"/>
                </a:solidFill>
              </a:rPr>
              <a:t>:</a:t>
            </a:r>
          </a:p>
        </p:txBody>
      </p:sp>
      <p:sp>
        <p:nvSpPr>
          <p:cNvPr id="1048621" name="TextBox 1048620"/>
          <p:cNvSpPr txBox="1"/>
          <p:nvPr/>
        </p:nvSpPr>
        <p:spPr>
          <a:xfrm>
            <a:off x="2695573" y="4180520"/>
            <a:ext cx="7602680" cy="1805941"/>
          </a:xfrm>
          <a:prstGeom prst="rect">
            <a:avLst/>
          </a:prstGeom>
        </p:spPr>
        <p:txBody>
          <a:bodyPr wrap="square" rtlCol="0">
            <a:spAutoFit/>
          </a:bodyPr>
          <a:lstStyle/>
          <a:p>
            <a:r>
              <a:rPr lang="en-US" sz="2800">
                <a:solidFill>
                  <a:srgbClr val="000000"/>
                </a:solidFill>
              </a:rPr>
              <a:t>Hardware keyloggers are physical devices that can be plugged into a computer or keyboard to record keystrokes. They are discreet and can capture all information entered on the keyboard, including passwords and sensitive data.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66675" y="3381373"/>
            <a:ext cx="2466975" cy="3419475"/>
          </a:xfrm>
          <a:prstGeom prst="rect">
            <a:avLst/>
          </a:prstGeom>
        </p:spPr>
      </p:pic>
      <p:sp>
        <p:nvSpPr>
          <p:cNvPr id="1048599" name="object 7"/>
          <p:cNvSpPr txBox="1">
            <a:spLocks noGrp="1"/>
          </p:cNvSpPr>
          <p:nvPr>
            <p:ph type="title"/>
          </p:nvPr>
        </p:nvSpPr>
        <p:spPr>
          <a:xfrm>
            <a:off x="739775" y="654938"/>
            <a:ext cx="7543165" cy="524510"/>
          </a:xfrm>
          <a:prstGeom prst="rect">
            <a:avLst/>
          </a:prstGeom>
        </p:spPr>
        <p:txBody>
          <a:bodyPr vert="horz" wrap="square" lIns="0" tIns="16510" rIns="0" bIns="0" rtlCol="0">
            <a:spAutoFit/>
          </a:bodyPr>
          <a:lstStyle/>
          <a:p>
            <a:pPr marL="12700">
              <a:lnSpc>
                <a:spcPct val="100000"/>
              </a:lnSpc>
              <a:spcBef>
                <a:spcPts val="130"/>
              </a:spcBef>
            </a:pPr>
            <a:r>
              <a:rPr lang="en-US" sz="4250" spc="15" dirty="0"/>
              <a:t>Implementation:</a:t>
            </a:r>
            <a:endParaRPr sz="4250"/>
          </a:p>
        </p:txBody>
      </p:sp>
      <p:sp>
        <p:nvSpPr>
          <p:cNvPr id="1048600" name="object 8"/>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2097172" name="Picture 2097171"/>
          <p:cNvPicPr>
            <a:picLocks/>
          </p:cNvPicPr>
          <p:nvPr/>
        </p:nvPicPr>
        <p:blipFill>
          <a:blip r:embed="rId3"/>
          <a:stretch>
            <a:fillRect/>
          </a:stretch>
        </p:blipFill>
        <p:spPr>
          <a:xfrm>
            <a:off x="3494339" y="1179448"/>
            <a:ext cx="4071282" cy="6858000"/>
          </a:xfrm>
          <a:prstGeom prst="rect">
            <a:avLst/>
          </a:prstGeom>
        </p:spPr>
      </p:pic>
      <p:pic>
        <p:nvPicPr>
          <p:cNvPr id="2097173" name="Picture 2097172"/>
          <p:cNvPicPr>
            <a:picLocks/>
          </p:cNvPicPr>
          <p:nvPr/>
        </p:nvPicPr>
        <p:blipFill>
          <a:blip r:embed="rId4"/>
          <a:stretch>
            <a:fillRect/>
          </a:stretch>
        </p:blipFill>
        <p:spPr>
          <a:xfrm>
            <a:off x="8120842" y="0"/>
            <a:ext cx="3379816"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0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10" name="object 7"/>
          <p:cNvSpPr txBox="1"/>
          <p:nvPr/>
        </p:nvSpPr>
        <p:spPr>
          <a:xfrm>
            <a:off x="739775" y="1367853"/>
            <a:ext cx="2811780" cy="24130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1048611" name="object 9"/>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2" name="object 8"/>
          <p:cNvSpPr txBox="1"/>
          <p:nvPr/>
        </p:nvSpPr>
        <p:spPr>
          <a:xfrm>
            <a:off x="739775" y="291147"/>
            <a:ext cx="3303904" cy="597535"/>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a:latin typeface="Trebuchet MS"/>
              <a:cs typeface="Trebuchet MS"/>
            </a:endParaRPr>
          </a:p>
        </p:txBody>
      </p:sp>
      <p:pic>
        <p:nvPicPr>
          <p:cNvPr id="2097179" name="Picture 2097178"/>
          <p:cNvPicPr>
            <a:picLocks/>
          </p:cNvPicPr>
          <p:nvPr/>
        </p:nvPicPr>
        <p:blipFill>
          <a:blip r:embed="rId3"/>
          <a:stretch>
            <a:fillRect/>
          </a:stretch>
        </p:blipFill>
        <p:spPr>
          <a:xfrm>
            <a:off x="6373533" y="619236"/>
            <a:ext cx="5427867" cy="6660153"/>
          </a:xfrm>
          <a:prstGeom prst="rect">
            <a:avLst/>
          </a:prstGeom>
        </p:spPr>
      </p:pic>
      <p:pic>
        <p:nvPicPr>
          <p:cNvPr id="2097180" name="Picture 2097179"/>
          <p:cNvPicPr>
            <a:picLocks/>
          </p:cNvPicPr>
          <p:nvPr/>
        </p:nvPicPr>
        <p:blipFill>
          <a:blip r:embed="rId4"/>
          <a:stretch>
            <a:fillRect/>
          </a:stretch>
        </p:blipFill>
        <p:spPr>
          <a:xfrm>
            <a:off x="243919" y="902866"/>
            <a:ext cx="5511941" cy="55831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518</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宋体</vt:lpstr>
      <vt:lpstr>Arial</vt:lpstr>
      <vt:lpstr>Calibri</vt:lpstr>
      <vt:lpstr>Trebuchet MS</vt:lpstr>
      <vt:lpstr>Office Theme</vt:lpstr>
      <vt:lpstr>N RACHANA </vt:lpstr>
      <vt:lpstr>KEYLOGGER AND SECURITY </vt:lpstr>
      <vt:lpstr>AGENDA</vt:lpstr>
      <vt:lpstr>PROBLEM STATEMENT</vt:lpstr>
      <vt:lpstr>keyloggers</vt:lpstr>
      <vt:lpstr>Types of Keyloggers </vt:lpstr>
      <vt:lpstr>Software keyloggers:</vt:lpstr>
      <vt:lpstr>Implementation:</vt:lpstr>
      <vt:lpstr>PowerPoint Presentation</vt:lpstr>
      <vt:lpstr>Advantages of Keyloggers </vt:lpstr>
      <vt:lpstr>Disadvantages of keyloggers </vt:lpstr>
      <vt:lpstr>End Users of Keyloggers </vt:lpstr>
      <vt:lpstr>Results:</vt:lpstr>
      <vt:lpstr>My Project GitHub link is here: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RACHANA</dc:title>
  <dc:creator>CPH2015</dc:creator>
  <cp:lastModifiedBy>naresh D R</cp:lastModifiedBy>
  <cp:revision>2</cp:revision>
  <dcterms:created xsi:type="dcterms:W3CDTF">2024-05-30T13:48:59Z</dcterms:created>
  <dcterms:modified xsi:type="dcterms:W3CDTF">2024-06-14T06:02:40Z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84c43d93f21e4862893a5a1976ea4cf2</vt:lpwstr>
  </property>
</Properties>
</file>