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76"/>
    <p:restoredTop sz="94657"/>
  </p:normalViewPr>
  <p:slideViewPr>
    <p:cSldViewPr snapToGrid="0">
      <p:cViewPr varScale="1">
        <p:scale>
          <a:sx n="102" d="100"/>
          <a:sy n="102" d="100"/>
        </p:scale>
        <p:origin x="1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0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4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7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7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2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0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8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7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DF042517-EC30-53A3-76CB-2AC4A8FE4B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4122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EB0572-E790-0511-F30C-C767715BE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 fontScale="90000"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Project -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Stage Two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4900" dirty="0">
                <a:solidFill>
                  <a:srgbClr val="FFFFFF"/>
                </a:solidFill>
              </a:rPr>
              <a:t>Database Design,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014CE-5971-8023-D457-376127363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Neha Rajamani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38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3C53-8FCA-BBAA-DF14-41B740F3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90309"/>
            <a:ext cx="11155680" cy="775236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3DA6-FFC6-AB43-B0A3-C8042786B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465545"/>
            <a:ext cx="5574792" cy="4880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Books (</a:t>
            </a:r>
            <a:r>
              <a:rPr lang="en-US" sz="2000" u="sng" dirty="0" err="1"/>
              <a:t>book_id</a:t>
            </a:r>
            <a:r>
              <a:rPr lang="en-US" sz="2000" dirty="0"/>
              <a:t>, title, </a:t>
            </a:r>
            <a:r>
              <a:rPr lang="en-US" sz="2000" dirty="0" err="1"/>
              <a:t>author_id</a:t>
            </a:r>
            <a:r>
              <a:rPr lang="en-US" sz="2000" dirty="0"/>
              <a:t>, </a:t>
            </a:r>
            <a:r>
              <a:rPr lang="en-US" sz="2000" dirty="0" err="1"/>
              <a:t>genre_id</a:t>
            </a:r>
            <a:r>
              <a:rPr lang="en-US" sz="2000" dirty="0"/>
              <a:t>, </a:t>
            </a:r>
            <a:r>
              <a:rPr lang="en-US" sz="2000" dirty="0" err="1"/>
              <a:t>published_date</a:t>
            </a:r>
            <a:r>
              <a:rPr lang="en-US" sz="2000" dirty="0"/>
              <a:t>, price, availability)</a:t>
            </a:r>
          </a:p>
          <a:p>
            <a:pPr marL="0" indent="0">
              <a:buNone/>
            </a:pPr>
            <a:r>
              <a:rPr lang="en-US" sz="2000" dirty="0"/>
              <a:t>Authors (</a:t>
            </a:r>
            <a:r>
              <a:rPr lang="en-US" sz="2000" u="sng" dirty="0" err="1"/>
              <a:t>author_id</a:t>
            </a:r>
            <a:r>
              <a:rPr lang="en-US" sz="2000" dirty="0"/>
              <a:t>, </a:t>
            </a:r>
            <a:r>
              <a:rPr lang="en-US" sz="2000" dirty="0" err="1"/>
              <a:t>first_name</a:t>
            </a:r>
            <a:r>
              <a:rPr lang="en-US" sz="2000" dirty="0"/>
              <a:t>, </a:t>
            </a:r>
            <a:r>
              <a:rPr lang="en-US" sz="2000" dirty="0" err="1"/>
              <a:t>last_name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Genres (</a:t>
            </a:r>
            <a:r>
              <a:rPr lang="en-US" sz="2000" u="sng" dirty="0" err="1"/>
              <a:t>genre_id</a:t>
            </a:r>
            <a:r>
              <a:rPr lang="en-US" sz="2000" dirty="0"/>
              <a:t>, name)</a:t>
            </a:r>
          </a:p>
          <a:p>
            <a:pPr marL="0" indent="0">
              <a:buNone/>
            </a:pPr>
            <a:r>
              <a:rPr lang="en-US" sz="2000" dirty="0"/>
              <a:t>Customers (</a:t>
            </a:r>
            <a:r>
              <a:rPr lang="en-US" sz="2000" u="sng" dirty="0" err="1"/>
              <a:t>customer_id</a:t>
            </a:r>
            <a:r>
              <a:rPr lang="en-US" sz="2000" dirty="0"/>
              <a:t>, </a:t>
            </a:r>
            <a:r>
              <a:rPr lang="en-US" sz="2000" dirty="0" err="1"/>
              <a:t>first_name</a:t>
            </a:r>
            <a:r>
              <a:rPr lang="en-US" sz="2000" dirty="0"/>
              <a:t>, </a:t>
            </a:r>
            <a:r>
              <a:rPr lang="en-US" sz="2000" dirty="0" err="1"/>
              <a:t>last_name</a:t>
            </a:r>
            <a:r>
              <a:rPr lang="en-US" sz="2000" dirty="0"/>
              <a:t>, email)</a:t>
            </a:r>
          </a:p>
          <a:p>
            <a:pPr marL="0" indent="0">
              <a:buNone/>
            </a:pPr>
            <a:r>
              <a:rPr lang="en-US" sz="2000" dirty="0"/>
              <a:t>Transactions (</a:t>
            </a:r>
            <a:r>
              <a:rPr lang="en-US" sz="2000" u="sng" dirty="0" err="1"/>
              <a:t>transaction_id</a:t>
            </a:r>
            <a:r>
              <a:rPr lang="en-US" sz="2000" dirty="0"/>
              <a:t>, </a:t>
            </a:r>
            <a:r>
              <a:rPr lang="en-US" sz="2000" dirty="0" err="1"/>
              <a:t>book_id</a:t>
            </a:r>
            <a:r>
              <a:rPr lang="en-US" sz="2000" dirty="0"/>
              <a:t>, </a:t>
            </a:r>
            <a:r>
              <a:rPr lang="en-US" sz="2000" dirty="0" err="1"/>
              <a:t>customer_id</a:t>
            </a:r>
            <a:r>
              <a:rPr lang="en-US" sz="2000" dirty="0"/>
              <a:t>, </a:t>
            </a:r>
            <a:r>
              <a:rPr lang="en-US" sz="2000" dirty="0" err="1"/>
              <a:t>date_borrowed</a:t>
            </a:r>
            <a:r>
              <a:rPr lang="en-US" sz="2000" dirty="0"/>
              <a:t>, </a:t>
            </a:r>
            <a:r>
              <a:rPr lang="en-US" sz="2000" dirty="0" err="1"/>
              <a:t>date_returned</a:t>
            </a:r>
            <a:r>
              <a:rPr lang="en-US" sz="20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4BB4B3-5551-090C-FBB7-26CD23203868}"/>
              </a:ext>
            </a:extLst>
          </p:cNvPr>
          <p:cNvSpPr txBox="1">
            <a:spLocks/>
          </p:cNvSpPr>
          <p:nvPr/>
        </p:nvSpPr>
        <p:spPr>
          <a:xfrm>
            <a:off x="6090557" y="1465545"/>
            <a:ext cx="5574792" cy="4880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/>
              <a:t>Foreign Key Relations: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Books.author_id</a:t>
            </a:r>
            <a:r>
              <a:rPr lang="en-US" sz="2000" dirty="0"/>
              <a:t> </a:t>
            </a:r>
            <a:r>
              <a:rPr lang="en-US" sz="2000" i="1" dirty="0"/>
              <a:t>references</a:t>
            </a:r>
            <a:r>
              <a:rPr lang="en-US" sz="2000" dirty="0"/>
              <a:t> </a:t>
            </a:r>
            <a:r>
              <a:rPr lang="en-US" sz="2000" dirty="0" err="1"/>
              <a:t>Authors.author_id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Books.genre_id</a:t>
            </a:r>
            <a:r>
              <a:rPr lang="en-US" sz="2000" dirty="0"/>
              <a:t> </a:t>
            </a:r>
            <a:r>
              <a:rPr lang="en-US" sz="2000" i="1" dirty="0"/>
              <a:t>references </a:t>
            </a:r>
            <a:r>
              <a:rPr lang="en-US" sz="2000" dirty="0" err="1"/>
              <a:t>Genres.genre_id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Transactions.book_id</a:t>
            </a:r>
            <a:r>
              <a:rPr lang="en-US" sz="2000" dirty="0"/>
              <a:t> </a:t>
            </a:r>
            <a:r>
              <a:rPr lang="en-US" sz="2000" i="1" dirty="0"/>
              <a:t>references </a:t>
            </a:r>
            <a:r>
              <a:rPr lang="en-US" sz="2000" dirty="0" err="1"/>
              <a:t>Books.book_id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Transactions.customer_id</a:t>
            </a:r>
            <a:r>
              <a:rPr lang="en-US" sz="2000" dirty="0"/>
              <a:t> </a:t>
            </a:r>
            <a:r>
              <a:rPr lang="en-US" sz="2000" i="1" dirty="0"/>
              <a:t>references 	</a:t>
            </a:r>
            <a:r>
              <a:rPr lang="en-US" sz="2000" dirty="0" err="1"/>
              <a:t>Customers.customer_id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775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42370F-9433-E69F-23A7-3715A415DB33}"/>
              </a:ext>
            </a:extLst>
          </p:cNvPr>
          <p:cNvSpPr/>
          <p:nvPr/>
        </p:nvSpPr>
        <p:spPr>
          <a:xfrm>
            <a:off x="2284476" y="250383"/>
            <a:ext cx="7623048" cy="63572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300F4C-7678-5C0B-3C84-4745A47F772B}"/>
              </a:ext>
            </a:extLst>
          </p:cNvPr>
          <p:cNvSpPr/>
          <p:nvPr/>
        </p:nvSpPr>
        <p:spPr>
          <a:xfrm>
            <a:off x="2667000" y="539496"/>
            <a:ext cx="6858000" cy="5779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1A23D-C84A-D734-96B4-E306724A367D}"/>
              </a:ext>
            </a:extLst>
          </p:cNvPr>
          <p:cNvSpPr txBox="1"/>
          <p:nvPr/>
        </p:nvSpPr>
        <p:spPr>
          <a:xfrm>
            <a:off x="4020312" y="694760"/>
            <a:ext cx="4151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MANAGE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B1CD7-4DEA-6C31-686F-3981F9E6F176}"/>
              </a:ext>
            </a:extLst>
          </p:cNvPr>
          <p:cNvSpPr txBox="1"/>
          <p:nvPr/>
        </p:nvSpPr>
        <p:spPr>
          <a:xfrm>
            <a:off x="2849880" y="1341091"/>
            <a:ext cx="2340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Title</a:t>
            </a:r>
          </a:p>
          <a:p>
            <a:endParaRPr lang="en-US" sz="2400" dirty="0"/>
          </a:p>
          <a:p>
            <a:r>
              <a:rPr lang="en-US" sz="2400" dirty="0"/>
              <a:t>Author</a:t>
            </a:r>
          </a:p>
          <a:p>
            <a:endParaRPr lang="en-US" sz="2400" dirty="0"/>
          </a:p>
          <a:p>
            <a:r>
              <a:rPr lang="en-US" sz="2400" dirty="0"/>
              <a:t>Genre</a:t>
            </a:r>
          </a:p>
          <a:p>
            <a:endParaRPr lang="en-US" sz="2400" dirty="0"/>
          </a:p>
          <a:p>
            <a:r>
              <a:rPr lang="en-US" sz="2400" dirty="0"/>
              <a:t>Published Date</a:t>
            </a:r>
          </a:p>
          <a:p>
            <a:endParaRPr lang="en-US" sz="2400" dirty="0"/>
          </a:p>
          <a:p>
            <a:r>
              <a:rPr lang="en-US" sz="2400" dirty="0"/>
              <a:t>Price</a:t>
            </a:r>
          </a:p>
          <a:p>
            <a:endParaRPr lang="en-US" sz="2400" dirty="0"/>
          </a:p>
          <a:p>
            <a:r>
              <a:rPr lang="en-US" sz="2400" dirty="0"/>
              <a:t>Availability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DF78F-6AFC-B0EE-71F0-7B0B1842C316}"/>
              </a:ext>
            </a:extLst>
          </p:cNvPr>
          <p:cNvSpPr/>
          <p:nvPr/>
        </p:nvSpPr>
        <p:spPr>
          <a:xfrm>
            <a:off x="5300472" y="1341091"/>
            <a:ext cx="4041648" cy="3964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B0EEFA-D937-967E-463A-23A739A0B563}"/>
              </a:ext>
            </a:extLst>
          </p:cNvPr>
          <p:cNvSpPr/>
          <p:nvPr/>
        </p:nvSpPr>
        <p:spPr>
          <a:xfrm>
            <a:off x="5300472" y="2028223"/>
            <a:ext cx="4041648" cy="3964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260E63-0484-C780-3E26-37FA2501C13D}"/>
              </a:ext>
            </a:extLst>
          </p:cNvPr>
          <p:cNvSpPr/>
          <p:nvPr/>
        </p:nvSpPr>
        <p:spPr>
          <a:xfrm>
            <a:off x="5300472" y="2823899"/>
            <a:ext cx="4041648" cy="3964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AA3C62-B21D-7025-94A7-993EA1EB7ADB}"/>
              </a:ext>
            </a:extLst>
          </p:cNvPr>
          <p:cNvSpPr/>
          <p:nvPr/>
        </p:nvSpPr>
        <p:spPr>
          <a:xfrm>
            <a:off x="5300472" y="3577205"/>
            <a:ext cx="4041648" cy="3964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E40CE-A3CE-18D7-9DD5-D7B95AF09766}"/>
              </a:ext>
            </a:extLst>
          </p:cNvPr>
          <p:cNvSpPr/>
          <p:nvPr/>
        </p:nvSpPr>
        <p:spPr>
          <a:xfrm>
            <a:off x="5300472" y="4265817"/>
            <a:ext cx="4041648" cy="3964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CD6B3F-FCDC-2AEF-B09F-D4CBF0277314}"/>
              </a:ext>
            </a:extLst>
          </p:cNvPr>
          <p:cNvSpPr/>
          <p:nvPr/>
        </p:nvSpPr>
        <p:spPr>
          <a:xfrm>
            <a:off x="5300472" y="4951721"/>
            <a:ext cx="4041648" cy="3964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F19E85D9-5FFA-4F57-5B26-00B559F13677}"/>
              </a:ext>
            </a:extLst>
          </p:cNvPr>
          <p:cNvSpPr/>
          <p:nvPr/>
        </p:nvSpPr>
        <p:spPr>
          <a:xfrm rot="5400000">
            <a:off x="9052560" y="2127475"/>
            <a:ext cx="146304" cy="198228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BF235EB4-B17F-BB80-CAC6-D847F604BB3B}"/>
              </a:ext>
            </a:extLst>
          </p:cNvPr>
          <p:cNvSpPr/>
          <p:nvPr/>
        </p:nvSpPr>
        <p:spPr>
          <a:xfrm rot="5400000">
            <a:off x="9040368" y="2938243"/>
            <a:ext cx="146304" cy="198228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59741A49-13ED-EBAF-997A-2D23CFFCDD0D}"/>
              </a:ext>
            </a:extLst>
          </p:cNvPr>
          <p:cNvSpPr/>
          <p:nvPr/>
        </p:nvSpPr>
        <p:spPr>
          <a:xfrm rot="5400000">
            <a:off x="9003792" y="5059651"/>
            <a:ext cx="146304" cy="198228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4D0094-9BF6-C9F9-F06F-D7DF4693138B}"/>
              </a:ext>
            </a:extLst>
          </p:cNvPr>
          <p:cNvSpPr/>
          <p:nvPr/>
        </p:nvSpPr>
        <p:spPr>
          <a:xfrm>
            <a:off x="3253794" y="5689919"/>
            <a:ext cx="1719072" cy="43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361675-4196-81DA-6DA7-63D86C35C924}"/>
              </a:ext>
            </a:extLst>
          </p:cNvPr>
          <p:cNvSpPr/>
          <p:nvPr/>
        </p:nvSpPr>
        <p:spPr>
          <a:xfrm>
            <a:off x="5355390" y="5678017"/>
            <a:ext cx="1719072" cy="43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EC9639-FEF9-7EE8-8C28-6AE515CD2E77}"/>
              </a:ext>
            </a:extLst>
          </p:cNvPr>
          <p:cNvSpPr/>
          <p:nvPr/>
        </p:nvSpPr>
        <p:spPr>
          <a:xfrm>
            <a:off x="7456986" y="5675839"/>
            <a:ext cx="1719072" cy="43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4ADEF1-5A88-44B7-93B5-E5C719F5C2E2}"/>
              </a:ext>
            </a:extLst>
          </p:cNvPr>
          <p:cNvSpPr/>
          <p:nvPr/>
        </p:nvSpPr>
        <p:spPr>
          <a:xfrm>
            <a:off x="10018776" y="320038"/>
            <a:ext cx="1918716" cy="521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86B164-44CF-B6E6-0606-1413E53BA26C}"/>
              </a:ext>
            </a:extLst>
          </p:cNvPr>
          <p:cNvSpPr/>
          <p:nvPr/>
        </p:nvSpPr>
        <p:spPr>
          <a:xfrm>
            <a:off x="10017252" y="1018109"/>
            <a:ext cx="1918716" cy="521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5FA101-48DE-E6D2-B83E-83C612D9071E}"/>
              </a:ext>
            </a:extLst>
          </p:cNvPr>
          <p:cNvSpPr/>
          <p:nvPr/>
        </p:nvSpPr>
        <p:spPr>
          <a:xfrm>
            <a:off x="10017252" y="1705242"/>
            <a:ext cx="1918716" cy="521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DATA</a:t>
            </a:r>
          </a:p>
        </p:txBody>
      </p:sp>
    </p:spTree>
    <p:extLst>
      <p:ext uri="{BB962C8B-B14F-4D97-AF65-F5344CB8AC3E}">
        <p14:creationId xmlns:p14="http://schemas.microsoft.com/office/powerpoint/2010/main" val="304090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ibrary&#10;&#10;AI-generated content may be incorrect.">
            <a:extLst>
              <a:ext uri="{FF2B5EF4-FFF2-40B4-BE49-F238E27FC236}">
                <a16:creationId xmlns:a16="http://schemas.microsoft.com/office/drawing/2014/main" id="{9240E820-DDB9-8520-C179-33469DB7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42" y="651933"/>
            <a:ext cx="11841515" cy="55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9158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Bierstadt</vt:lpstr>
      <vt:lpstr>GestaltVTI</vt:lpstr>
      <vt:lpstr>Project - Stage Two Database Design, Interface</vt:lpstr>
      <vt:lpstr>Database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Rajamani, Neha</dc:creator>
  <cp:lastModifiedBy>Rajamani, Neha</cp:lastModifiedBy>
  <cp:revision>1</cp:revision>
  <dcterms:created xsi:type="dcterms:W3CDTF">2025-03-31T02:48:07Z</dcterms:created>
  <dcterms:modified xsi:type="dcterms:W3CDTF">2025-04-01T02:22:37Z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2025-04-01T02:22:37Z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fa589a16-58db-4797-874e-5ee016db7ec9</vt:lpwstr>
  </property>
  <property fmtid="{D5CDD505-2E9C-101B-9397-08002B2CF9AE}" pid="8" name="MSIP_Label_4044bd30-2ed7-4c9d-9d12-46200872a97b_ContentBits">
    <vt:lpwstr>0</vt:lpwstr>
  </property>
  <property fmtid="{D5CDD505-2E9C-101B-9397-08002B2CF9AE}" pid="9" name="MSIP_Label_4044bd30-2ed7-4c9d-9d12-46200872a97b_Tag">
    <vt:lpwstr>50, 3, 0, 1</vt:lpwstr>
  </property>
</Properties>
</file>