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Play"/>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gw4qna3Q/s/2KBMt6VwpcoaCQj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3DDB5A-65A6-478C-BD67-EDA2FAC5331B}">
  <a:tblStyle styleId="{9D3DDB5A-65A6-478C-BD67-EDA2FAC5331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bold.fntdata"/><Relationship Id="rId21" Type="http://schemas.openxmlformats.org/officeDocument/2006/relationships/font" Target="fonts/Play-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SEBASTIAN</a:t>
            </a:r>
            <a:r>
              <a:rPr lang="en-US"/>
              <a:t> - BACKUP: ADDIE</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US" sz="1700">
                <a:solidFill>
                  <a:schemeClr val="dk1"/>
                </a:solidFill>
              </a:rPr>
              <a:t>🎤 Slide 3: Job Attitudes &amp; Performance</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Script/Speaking Points:</a:t>
            </a:r>
            <a:endParaRPr b="1">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US">
                <a:solidFill>
                  <a:schemeClr val="dk1"/>
                </a:solidFill>
              </a:rPr>
              <a:t>"Finally, let’s look at Job Attitudes and how they affect performance.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This one’s simple but powerful: when people </a:t>
            </a:r>
            <a:r>
              <a:rPr b="1" lang="en-US">
                <a:solidFill>
                  <a:schemeClr val="dk1"/>
                </a:solidFill>
              </a:rPr>
              <a:t>don’t feel satisfied, appreciated, or emotionally connected</a:t>
            </a:r>
            <a:r>
              <a:rPr lang="en-US">
                <a:solidFill>
                  <a:schemeClr val="dk1"/>
                </a:solidFill>
              </a:rPr>
              <a:t> to their work, their performance drops—and burnout creeps in.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An employee told us, </a:t>
            </a:r>
            <a:r>
              <a:rPr i="1" lang="en-US">
                <a:solidFill>
                  <a:schemeClr val="dk1"/>
                </a:solidFill>
              </a:rPr>
              <a:t>'I like my job, but I don’t feel appreciated.'</a:t>
            </a:r>
            <a:br>
              <a:rPr i="1" lang="en-US">
                <a:solidFill>
                  <a:schemeClr val="dk1"/>
                </a:solidFill>
              </a:rPr>
            </a:br>
            <a:r>
              <a:rPr lang="en-US">
                <a:solidFill>
                  <a:schemeClr val="dk1"/>
                </a:solidFill>
              </a:rPr>
              <a:t>That’s the kind of thing that doesn’t show up on a spreadsheet but can lead to </a:t>
            </a:r>
            <a:r>
              <a:rPr b="1" lang="en-US">
                <a:solidFill>
                  <a:schemeClr val="dk1"/>
                </a:solidFill>
              </a:rPr>
              <a:t>turnover, low productivity, and disengagement</a:t>
            </a:r>
            <a:r>
              <a:rPr lang="en-US">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The takeaway here is that </a:t>
            </a:r>
            <a:r>
              <a:rPr b="1" lang="en-US">
                <a:solidFill>
                  <a:schemeClr val="dk1"/>
                </a:solidFill>
              </a:rPr>
              <a:t>appreciation isn’t optional</a:t>
            </a:r>
            <a:r>
              <a:rPr lang="en-US">
                <a:solidFill>
                  <a:schemeClr val="dk1"/>
                </a:solidFill>
              </a:rPr>
              <a:t>—it’s a key driver of loyalty and energy at work."</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Audience Question:</a:t>
            </a:r>
            <a:endParaRPr b="1">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US">
                <a:solidFill>
                  <a:schemeClr val="dk1"/>
                </a:solidFill>
              </a:rPr>
              <a:t>"What are some small ways managers or coworkers could make employees feel more appreciated on a regular basis?"</a:t>
            </a:r>
            <a:endParaRPr>
              <a:solidFill>
                <a:schemeClr val="dk1"/>
              </a:solidFill>
            </a:endParaRPr>
          </a:p>
          <a:p>
            <a:pPr indent="0" lvl="0" marL="0" rtl="0" algn="l">
              <a:spcBef>
                <a:spcPts val="1200"/>
              </a:spcBef>
              <a:spcAft>
                <a:spcPts val="0"/>
              </a:spcAft>
              <a:buNone/>
            </a:pPr>
            <a:r>
              <a:t/>
            </a:r>
            <a:endParaRPr/>
          </a:p>
        </p:txBody>
      </p:sp>
      <p:sp>
        <p:nvSpPr>
          <p:cNvPr id="238" name="Google Shape;2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 lot of employees told us they feel like leadership only shows up when things go wrong, especially during the holidays. According to transformational leadership theory, leaders should be more than just problem-solvers—they should inspire and connect with their teams regularly. To address this, we suggest short weekly ‘pulse check’ meetings, more leadership visibility in each department, and some basic training in communication and empathy. This builds trust and helps employees feel like someone’s truly in their side. </a:t>
            </a:r>
            <a:endParaRPr/>
          </a:p>
        </p:txBody>
      </p:sp>
      <p:sp>
        <p:nvSpPr>
          <p:cNvPr id="255" name="Google Shape;2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Communication and training were big pain points. One deli clerk said they didn’t even have the tools or info to do their job well. Expectancy theory tells us that when employees don’t believe their effort will lead to success, they lose motivation. So, we recommend consistent communication methods, translated materials when needed, and department-specific training programs. We also suggest an anonymous suggestion box, as long as managers actually respond to the feedback.</a:t>
            </a:r>
            <a:endParaRPr/>
          </a:p>
        </p:txBody>
      </p:sp>
      <p:sp>
        <p:nvSpPr>
          <p:cNvPr id="270" name="Google Shape;27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4e060fa7b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4e060fa7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4dfb9d1f8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4dfb9d1f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4dfb9d1f8e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4dfb9d1f8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Sumia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Sumia</a:t>
            </a:r>
            <a:endParaRPr/>
          </a:p>
        </p:txBody>
      </p:sp>
      <p:sp>
        <p:nvSpPr>
          <p:cNvPr id="117" name="Google Shape;11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Sumia</a:t>
            </a:r>
            <a:endParaRPr/>
          </a:p>
        </p:txBody>
      </p:sp>
      <p:sp>
        <p:nvSpPr>
          <p:cNvPr id="124" name="Google Shape;12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Sumia</a:t>
            </a:r>
            <a:endParaRPr/>
          </a:p>
        </p:txBody>
      </p:sp>
      <p:sp>
        <p:nvSpPr>
          <p:cNvPr id="147" name="Google Shape;14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nanda</a:t>
            </a:r>
            <a:endParaRPr/>
          </a:p>
        </p:txBody>
      </p:sp>
      <p:sp>
        <p:nvSpPr>
          <p:cNvPr id="162" name="Google Shape;1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US">
                <a:solidFill>
                  <a:schemeClr val="dk1"/>
                </a:solidFill>
              </a:rPr>
              <a:t>"Let’s start with Equity Theory.</a:t>
            </a:r>
            <a:br>
              <a:rPr lang="en-US">
                <a:solidFill>
                  <a:schemeClr val="dk1"/>
                </a:solidFill>
              </a:rPr>
            </a:br>
            <a:r>
              <a:rPr lang="en-US">
                <a:solidFill>
                  <a:schemeClr val="dk1"/>
                </a:solidFill>
              </a:rPr>
              <a:t>This theory says that motivation drops when employees feel they’re putting in more than they’re getting back—especially if they notice others being treated more favorably.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In our case, we had employees express frustration with </a:t>
            </a:r>
            <a:r>
              <a:rPr b="1" lang="en-US">
                <a:solidFill>
                  <a:schemeClr val="dk1"/>
                </a:solidFill>
              </a:rPr>
              <a:t>favoritism and unequal treatment</a:t>
            </a:r>
            <a:r>
              <a:rPr lang="en-US">
                <a:solidFill>
                  <a:schemeClr val="dk1"/>
                </a:solidFill>
              </a:rPr>
              <a:t>.</a:t>
            </a:r>
            <a:br>
              <a:rPr lang="en-US">
                <a:solidFill>
                  <a:schemeClr val="dk1"/>
                </a:solidFill>
              </a:rPr>
            </a:br>
            <a:r>
              <a:rPr lang="en-US">
                <a:solidFill>
                  <a:schemeClr val="dk1"/>
                </a:solidFill>
              </a:rPr>
              <a:t>One employee said, </a:t>
            </a:r>
            <a:r>
              <a:rPr i="1" lang="en-US">
                <a:solidFill>
                  <a:schemeClr val="dk1"/>
                </a:solidFill>
              </a:rPr>
              <a:t>'I work extra hours and still feel ignored.'</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That statement really captures the emotional impact of unfairness in the workplace.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It’s not just about pay—it's about recognition, respect, and feeling like your work </a:t>
            </a:r>
            <a:r>
              <a:rPr b="1" lang="en-US">
                <a:solidFill>
                  <a:schemeClr val="dk1"/>
                </a:solidFill>
              </a:rPr>
              <a:t>matters</a:t>
            </a:r>
            <a:r>
              <a:rPr lang="en-US">
                <a:solidFill>
                  <a:schemeClr val="dk1"/>
                </a:solidFill>
              </a:rPr>
              <a:t>."</a:t>
            </a:r>
            <a:endParaRPr>
              <a:solidFill>
                <a:schemeClr val="dk1"/>
              </a:solidFill>
            </a:endParaRPr>
          </a:p>
          <a:p>
            <a:pPr indent="0" lvl="0" marL="0" rtl="0" algn="l">
              <a:spcBef>
                <a:spcPts val="1200"/>
              </a:spcBef>
              <a:spcAft>
                <a:spcPts val="0"/>
              </a:spcAft>
              <a:buNone/>
            </a:pPr>
            <a:r>
              <a:t/>
            </a:r>
            <a:endParaRPr/>
          </a:p>
        </p:txBody>
      </p:sp>
      <p:sp>
        <p:nvSpPr>
          <p:cNvPr id="202" name="Google Shape;20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Script/Speaking Points:</a:t>
            </a:r>
            <a:endParaRPr b="1">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US">
                <a:solidFill>
                  <a:schemeClr val="dk1"/>
                </a:solidFill>
              </a:rPr>
              <a:t>"Next is Expectancy Theory. This one focuses on </a:t>
            </a:r>
            <a:r>
              <a:rPr b="1" lang="en-US">
                <a:solidFill>
                  <a:schemeClr val="dk1"/>
                </a:solidFill>
              </a:rPr>
              <a:t>belief</a:t>
            </a:r>
            <a:r>
              <a:rPr lang="en-US">
                <a:solidFill>
                  <a:schemeClr val="dk1"/>
                </a:solidFill>
              </a:rPr>
              <a:t>—the belief that your hard work will actually lead to success.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But when employees </a:t>
            </a:r>
            <a:r>
              <a:rPr b="1" lang="en-US">
                <a:solidFill>
                  <a:schemeClr val="dk1"/>
                </a:solidFill>
              </a:rPr>
              <a:t>don’t have the tools, training, or feedback</a:t>
            </a:r>
            <a:r>
              <a:rPr lang="en-US">
                <a:solidFill>
                  <a:schemeClr val="dk1"/>
                </a:solidFill>
              </a:rPr>
              <a:t> they need, that belief starts to fade.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One employee told us, </a:t>
            </a:r>
            <a:r>
              <a:rPr i="1" lang="en-US">
                <a:solidFill>
                  <a:schemeClr val="dk1"/>
                </a:solidFill>
              </a:rPr>
              <a:t>'We don’t even have the stuff we need to do our job well.'</a:t>
            </a:r>
            <a:br>
              <a:rPr i="1" lang="en-US">
                <a:solidFill>
                  <a:schemeClr val="dk1"/>
                </a:solidFill>
              </a:rPr>
            </a:br>
            <a:r>
              <a:rPr lang="en-US">
                <a:solidFill>
                  <a:schemeClr val="dk1"/>
                </a:solidFill>
              </a:rPr>
              <a:t>That’s not just a complaint—it’s a warning sign.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Without support, motivation isn’t sustainable. People stop trying because they assume it won’t make a difference."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Audience Question:</a:t>
            </a:r>
            <a:endParaRPr b="1">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US">
                <a:solidFill>
                  <a:schemeClr val="dk1"/>
                </a:solidFill>
              </a:rPr>
              <a:t>"Think about your own work environment—do you feel like you have what you need to succeed every day?</a:t>
            </a:r>
            <a:br>
              <a:rPr lang="en-US">
                <a:solidFill>
                  <a:schemeClr val="dk1"/>
                </a:solidFill>
              </a:rPr>
            </a:br>
            <a:r>
              <a:rPr lang="en-US">
                <a:solidFill>
                  <a:schemeClr val="dk1"/>
                </a:solidFill>
              </a:rPr>
              <a:t>If not, what would change that?"</a:t>
            </a:r>
            <a:endParaRPr>
              <a:solidFill>
                <a:schemeClr val="dk1"/>
              </a:solidFill>
            </a:endParaRPr>
          </a:p>
          <a:p>
            <a:pPr indent="0" lvl="0" marL="0" rtl="0" algn="l">
              <a:spcBef>
                <a:spcPts val="1200"/>
              </a:spcBef>
              <a:spcAft>
                <a:spcPts val="0"/>
              </a:spcAft>
              <a:buNone/>
            </a:pPr>
            <a:r>
              <a:t/>
            </a:r>
            <a:endParaRPr/>
          </a:p>
        </p:txBody>
      </p:sp>
      <p:sp>
        <p:nvSpPr>
          <p:cNvPr id="221" name="Google Shape;22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5183188" y="987425"/>
            <a:ext cx="6172200" cy="4873625"/>
          </a:xfrm>
          <a:prstGeom prst="rect">
            <a:avLst/>
          </a:prstGeom>
          <a:noFill/>
          <a:ln>
            <a:noFill/>
          </a:ln>
        </p:spPr>
      </p:sp>
      <p:sp>
        <p:nvSpPr>
          <p:cNvPr id="64" name="Google Shape;64;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00" u="none" cap="none" strike="noStrike">
              <a:solidFill>
                <a:schemeClr val="lt1"/>
              </a:solidFill>
              <a:latin typeface="Arial"/>
              <a:ea typeface="Arial"/>
              <a:cs typeface="Arial"/>
              <a:sym typeface="Arial"/>
            </a:endParaRPr>
          </a:p>
        </p:txBody>
      </p:sp>
      <p:sp>
        <p:nvSpPr>
          <p:cNvPr id="86" name="Google Shape;86;p1"/>
          <p:cNvSpPr/>
          <p:nvPr/>
        </p:nvSpPr>
        <p:spPr>
          <a:xfrm>
            <a:off x="1496934" y="3984"/>
            <a:ext cx="9376632" cy="6858000"/>
          </a:xfrm>
          <a:custGeom>
            <a:rect b="b" l="l" r="r" t="t"/>
            <a:pathLst>
              <a:path extrusionOk="0" h="6858000" w="9376632">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a:gsLst>
              <a:gs pos="0">
                <a:srgbClr val="4EA72E">
                  <a:alpha val="20000"/>
                </a:srgbClr>
              </a:gs>
              <a:gs pos="16000">
                <a:srgbClr val="4EA72E">
                  <a:alpha val="20000"/>
                </a:srgbClr>
              </a:gs>
              <a:gs pos="85000">
                <a:srgbClr val="156082">
                  <a:alpha val="40000"/>
                </a:srgbClr>
              </a:gs>
              <a:gs pos="100000">
                <a:srgbClr val="156082">
                  <a:alpha val="40000"/>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87" name="Google Shape;87;p1"/>
          <p:cNvGrpSpPr/>
          <p:nvPr/>
        </p:nvGrpSpPr>
        <p:grpSpPr>
          <a:xfrm>
            <a:off x="1303402" y="3985"/>
            <a:ext cx="9772765" cy="6858000"/>
            <a:chOff x="1303402" y="36937"/>
            <a:chExt cx="9772765" cy="6858000"/>
          </a:xfrm>
        </p:grpSpPr>
        <p:sp>
          <p:nvSpPr>
            <p:cNvPr id="88" name="Google Shape;88;p1"/>
            <p:cNvSpPr/>
            <p:nvPr/>
          </p:nvSpPr>
          <p:spPr>
            <a:xfrm>
              <a:off x="1560551" y="36937"/>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1"/>
            <p:cNvSpPr/>
            <p:nvPr/>
          </p:nvSpPr>
          <p:spPr>
            <a:xfrm>
              <a:off x="1659468" y="36937"/>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0" name="Google Shape;90;p1"/>
            <p:cNvSpPr/>
            <p:nvPr/>
          </p:nvSpPr>
          <p:spPr>
            <a:xfrm>
              <a:off x="1648217" y="36937"/>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1" name="Google Shape;91;p1"/>
            <p:cNvSpPr/>
            <p:nvPr/>
          </p:nvSpPr>
          <p:spPr>
            <a:xfrm>
              <a:off x="1629061" y="36937"/>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1"/>
            <p:cNvSpPr/>
            <p:nvPr/>
          </p:nvSpPr>
          <p:spPr>
            <a:xfrm>
              <a:off x="1318434" y="36937"/>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 name="Google Shape;93;p1"/>
            <p:cNvSpPr/>
            <p:nvPr/>
          </p:nvSpPr>
          <p:spPr>
            <a:xfrm>
              <a:off x="1308320" y="36937"/>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4" name="Google Shape;94;p1"/>
            <p:cNvSpPr/>
            <p:nvPr/>
          </p:nvSpPr>
          <p:spPr>
            <a:xfrm>
              <a:off x="1303402" y="36937"/>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95" name="Google Shape;95;p1"/>
          <p:cNvSpPr txBox="1"/>
          <p:nvPr>
            <p:ph type="ctrTitle"/>
          </p:nvPr>
        </p:nvSpPr>
        <p:spPr>
          <a:xfrm>
            <a:off x="3502731" y="1542402"/>
            <a:ext cx="5186842" cy="238791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2"/>
              </a:buClr>
              <a:buSzPts val="6600"/>
              <a:buFont typeface="Play"/>
              <a:buNone/>
            </a:pPr>
            <a:r>
              <a:rPr lang="en-US" sz="6600">
                <a:solidFill>
                  <a:schemeClr val="dk2"/>
                </a:solidFill>
              </a:rPr>
              <a:t>Next Wave Consulting: Organization Analysis </a:t>
            </a:r>
            <a:r>
              <a:rPr lang="en-US" sz="6600">
                <a:solidFill>
                  <a:schemeClr val="dk2"/>
                </a:solidFill>
              </a:rPr>
              <a:t> </a:t>
            </a:r>
            <a:endParaRPr/>
          </a:p>
        </p:txBody>
      </p:sp>
      <p:sp>
        <p:nvSpPr>
          <p:cNvPr id="96" name="Google Shape;96;p1"/>
          <p:cNvSpPr txBox="1"/>
          <p:nvPr>
            <p:ph idx="1" type="subTitle"/>
          </p:nvPr>
        </p:nvSpPr>
        <p:spPr>
          <a:xfrm>
            <a:off x="3511981" y="4177725"/>
            <a:ext cx="5188034" cy="68207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2000"/>
              <a:buNone/>
            </a:pPr>
            <a:r>
              <a:t/>
            </a:r>
            <a:endParaRPr/>
          </a:p>
          <a:p>
            <a:pPr indent="0" lvl="0" marL="0" rtl="0" algn="ctr">
              <a:lnSpc>
                <a:spcPct val="90000"/>
              </a:lnSpc>
              <a:spcBef>
                <a:spcPts val="1000"/>
              </a:spcBef>
              <a:spcAft>
                <a:spcPts val="0"/>
              </a:spcAft>
              <a:buClr>
                <a:schemeClr val="dk2"/>
              </a:buClr>
              <a:buSzPts val="2000"/>
              <a:buNone/>
            </a:pPr>
            <a:r>
              <a:rPr lang="en-US" sz="2000">
                <a:solidFill>
                  <a:schemeClr val="dk2"/>
                </a:solidFill>
              </a:rPr>
              <a:t>Sandra Zuniga-Aguilar, Sebastian Amaya, Nanda Rajaraman, Sumia Alam, Addie Eiland </a:t>
            </a:r>
            <a:endParaRPr/>
          </a:p>
          <a:p>
            <a:pPr indent="0" lvl="0" marL="0" rtl="0" algn="ctr">
              <a:lnSpc>
                <a:spcPct val="90000"/>
              </a:lnSpc>
              <a:spcBef>
                <a:spcPts val="1000"/>
              </a:spcBef>
              <a:spcAft>
                <a:spcPts val="0"/>
              </a:spcAft>
              <a:buClr>
                <a:schemeClr val="dk1"/>
              </a:buClr>
              <a:buSzPts val="2000"/>
              <a:buNone/>
            </a:pPr>
            <a:r>
              <a:t/>
            </a:r>
            <a:endParaRPr sz="2000">
              <a:solidFill>
                <a:schemeClr val="dk2"/>
              </a:solidFill>
            </a:endParaRPr>
          </a:p>
          <a:p>
            <a:pPr indent="0" lvl="0" marL="0" rtl="0" algn="ctr">
              <a:lnSpc>
                <a:spcPct val="90000"/>
              </a:lnSpc>
              <a:spcBef>
                <a:spcPts val="1000"/>
              </a:spcBef>
              <a:spcAft>
                <a:spcPts val="0"/>
              </a:spcAft>
              <a:buClr>
                <a:schemeClr val="dk1"/>
              </a:buClr>
              <a:buSzPts val="2000"/>
              <a:buNone/>
            </a:pPr>
            <a:r>
              <a:t/>
            </a:r>
            <a:endParaRPr sz="2000">
              <a:solidFill>
                <a:schemeClr val="dk2"/>
              </a:solidFill>
            </a:endParaRPr>
          </a:p>
          <a:p>
            <a:pPr indent="0" lvl="0" marL="0" rtl="0" algn="ctr">
              <a:lnSpc>
                <a:spcPct val="90000"/>
              </a:lnSpc>
              <a:spcBef>
                <a:spcPts val="1000"/>
              </a:spcBef>
              <a:spcAft>
                <a:spcPts val="0"/>
              </a:spcAft>
              <a:buClr>
                <a:schemeClr val="dk1"/>
              </a:buClr>
              <a:buSzPts val="2000"/>
              <a:buNone/>
            </a:pPr>
            <a:r>
              <a:t/>
            </a:r>
            <a:endParaRPr sz="2000">
              <a:solidFill>
                <a:schemeClr val="dk2"/>
              </a:solidFill>
            </a:endParaRPr>
          </a:p>
        </p:txBody>
      </p:sp>
      <p:grpSp>
        <p:nvGrpSpPr>
          <p:cNvPr id="97" name="Google Shape;97;p1"/>
          <p:cNvGrpSpPr/>
          <p:nvPr/>
        </p:nvGrpSpPr>
        <p:grpSpPr>
          <a:xfrm>
            <a:off x="-305" y="-4155"/>
            <a:ext cx="2514948" cy="2174333"/>
            <a:chOff x="-305" y="-4155"/>
            <a:chExt cx="2514948" cy="2174333"/>
          </a:xfrm>
        </p:grpSpPr>
        <p:sp>
          <p:nvSpPr>
            <p:cNvPr id="98" name="Google Shape;98;p1"/>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9" name="Google Shape;99;p1"/>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0" name="Google Shape;100;p1"/>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00" u="none" cap="none" strike="noStrike">
                <a:solidFill>
                  <a:schemeClr val="lt1"/>
                </a:solidFill>
                <a:latin typeface="Arial"/>
                <a:ea typeface="Arial"/>
                <a:cs typeface="Arial"/>
                <a:sym typeface="Arial"/>
              </a:endParaRPr>
            </a:p>
          </p:txBody>
        </p:sp>
        <p:sp>
          <p:nvSpPr>
            <p:cNvPr id="101" name="Google Shape;101;p1"/>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02" name="Google Shape;102;p1"/>
          <p:cNvGrpSpPr/>
          <p:nvPr/>
        </p:nvGrpSpPr>
        <p:grpSpPr>
          <a:xfrm rot="10800000">
            <a:off x="9685727" y="4683666"/>
            <a:ext cx="2514948" cy="2174333"/>
            <a:chOff x="-305" y="-4155"/>
            <a:chExt cx="2514948" cy="2174333"/>
          </a:xfrm>
        </p:grpSpPr>
        <p:sp>
          <p:nvSpPr>
            <p:cNvPr id="103" name="Google Shape;103;p1"/>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4" name="Google Shape;104;p1"/>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5" name="Google Shape;105;p1"/>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00" u="none" cap="none" strike="noStrike">
                <a:solidFill>
                  <a:schemeClr val="lt1"/>
                </a:solidFill>
                <a:latin typeface="Arial"/>
                <a:ea typeface="Arial"/>
                <a:cs typeface="Arial"/>
                <a:sym typeface="Arial"/>
              </a:endParaRPr>
            </a:p>
          </p:txBody>
        </p:sp>
        <p:sp>
          <p:nvSpPr>
            <p:cNvPr id="106" name="Google Shape;106;p1"/>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pic>
        <p:nvPicPr>
          <p:cNvPr id="107" name="Google Shape;107;p1" title="Screen Shot 2025-04-21 at 5.13.12 PM.png"/>
          <p:cNvPicPr preferRelativeResize="0"/>
          <p:nvPr/>
        </p:nvPicPr>
        <p:blipFill>
          <a:blip r:embed="rId3">
            <a:alphaModFix/>
          </a:blip>
          <a:stretch>
            <a:fillRect/>
          </a:stretch>
        </p:blipFill>
        <p:spPr>
          <a:xfrm>
            <a:off x="163325" y="5637528"/>
            <a:ext cx="1333601" cy="108729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1" name="Google Shape;241;p9"/>
          <p:cNvSpPr/>
          <p:nvPr/>
        </p:nvSpPr>
        <p:spPr>
          <a:xfrm>
            <a:off x="155" y="-29160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t/>
            </a:r>
            <a:endParaRPr sz="1800">
              <a:solidFill>
                <a:schemeClr val="lt1"/>
              </a:solidFill>
              <a:latin typeface="Arial"/>
              <a:ea typeface="Arial"/>
              <a:cs typeface="Arial"/>
              <a:sym typeface="Arial"/>
            </a:endParaRPr>
          </a:p>
        </p:txBody>
      </p:sp>
      <p:sp>
        <p:nvSpPr>
          <p:cNvPr id="242" name="Google Shape;242;p9"/>
          <p:cNvSpPr txBox="1"/>
          <p:nvPr>
            <p:ph type="title"/>
          </p:nvPr>
        </p:nvSpPr>
        <p:spPr>
          <a:xfrm>
            <a:off x="96772" y="-233820"/>
            <a:ext cx="4977900" cy="1454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300"/>
              <a:buFont typeface="Arial"/>
              <a:buNone/>
            </a:pPr>
            <a:r>
              <a:rPr b="1" i="0" lang="en-US" sz="3300" u="none" strike="noStrike">
                <a:solidFill>
                  <a:schemeClr val="dk2"/>
                </a:solidFill>
                <a:latin typeface="Arial"/>
                <a:ea typeface="Arial"/>
                <a:cs typeface="Arial"/>
                <a:sym typeface="Arial"/>
              </a:rPr>
              <a:t>Job Attitudes and Job Performance</a:t>
            </a:r>
            <a:br>
              <a:rPr b="1" i="0" lang="en-US" sz="3300" u="none" strike="noStrike">
                <a:solidFill>
                  <a:schemeClr val="dk2"/>
                </a:solidFill>
              </a:rPr>
            </a:br>
            <a:endParaRPr sz="3300">
              <a:solidFill>
                <a:schemeClr val="dk2"/>
              </a:solidFill>
              <a:highlight>
                <a:schemeClr val="dk2"/>
              </a:highlight>
            </a:endParaRPr>
          </a:p>
        </p:txBody>
      </p:sp>
      <p:grpSp>
        <p:nvGrpSpPr>
          <p:cNvPr id="243" name="Google Shape;243;p9"/>
          <p:cNvGrpSpPr/>
          <p:nvPr/>
        </p:nvGrpSpPr>
        <p:grpSpPr>
          <a:xfrm>
            <a:off x="6369897" y="0"/>
            <a:ext cx="5822103" cy="6685267"/>
            <a:chOff x="6357228" y="0"/>
            <a:chExt cx="5822103" cy="6685267"/>
          </a:xfrm>
        </p:grpSpPr>
        <p:sp>
          <p:nvSpPr>
            <p:cNvPr id="244" name="Google Shape;244;p9"/>
            <p:cNvSpPr/>
            <p:nvPr/>
          </p:nvSpPr>
          <p:spPr>
            <a:xfrm>
              <a:off x="6357228" y="0"/>
              <a:ext cx="5822102" cy="6685267"/>
            </a:xfrm>
            <a:custGeom>
              <a:rect b="b" l="l" r="r" t="t"/>
              <a:pathLst>
                <a:path extrusionOk="0" h="6685267" w="5822102">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5" name="Google Shape;245;p9"/>
            <p:cNvSpPr/>
            <p:nvPr/>
          </p:nvSpPr>
          <p:spPr>
            <a:xfrm>
              <a:off x="6404998" y="98659"/>
              <a:ext cx="5774333" cy="6315453"/>
            </a:xfrm>
            <a:custGeom>
              <a:rect b="b" l="l" r="r" t="t"/>
              <a:pathLst>
                <a:path extrusionOk="0" h="6315453" w="577433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6" name="Google Shape;246;p9"/>
            <p:cNvSpPr/>
            <p:nvPr/>
          </p:nvSpPr>
          <p:spPr>
            <a:xfrm>
              <a:off x="6410220" y="131729"/>
              <a:ext cx="5769111" cy="6229400"/>
            </a:xfrm>
            <a:custGeom>
              <a:rect b="b" l="l" r="r" t="t"/>
              <a:pathLst>
                <a:path extrusionOk="0" h="6229400" w="5769111">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9"/>
            <p:cNvSpPr/>
            <p:nvPr/>
          </p:nvSpPr>
          <p:spPr>
            <a:xfrm>
              <a:off x="6410220" y="131729"/>
              <a:ext cx="5769111" cy="6229400"/>
            </a:xfrm>
            <a:custGeom>
              <a:rect b="b" l="l" r="r" t="t"/>
              <a:pathLst>
                <a:path extrusionOk="0" h="6229400" w="5769111">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Business Growth" id="248" name="Google Shape;248;p9"/>
          <p:cNvPicPr preferRelativeResize="0"/>
          <p:nvPr/>
        </p:nvPicPr>
        <p:blipFill rotWithShape="1">
          <a:blip r:embed="rId3">
            <a:alphaModFix/>
          </a:blip>
          <a:srcRect b="0" l="0" r="0" t="0"/>
          <a:stretch/>
        </p:blipFill>
        <p:spPr>
          <a:xfrm>
            <a:off x="8121726" y="1629089"/>
            <a:ext cx="3620021" cy="3620021"/>
          </a:xfrm>
          <a:prstGeom prst="rect">
            <a:avLst/>
          </a:prstGeom>
          <a:noFill/>
          <a:ln>
            <a:noFill/>
          </a:ln>
        </p:spPr>
      </p:pic>
      <p:sp>
        <p:nvSpPr>
          <p:cNvPr id="249" name="Google Shape;249;p9"/>
          <p:cNvSpPr txBox="1"/>
          <p:nvPr/>
        </p:nvSpPr>
        <p:spPr>
          <a:xfrm>
            <a:off x="7302731" y="4850356"/>
            <a:ext cx="6093228" cy="646331"/>
          </a:xfrm>
          <a:prstGeom prst="rect">
            <a:avLst/>
          </a:prstGeom>
          <a:noFill/>
          <a:ln>
            <a:noFill/>
          </a:ln>
        </p:spPr>
        <p:txBody>
          <a:bodyPr anchorCtr="0" anchor="t" bIns="45700" lIns="91425" spcFirstLastPara="1" rIns="91425" wrap="square" tIns="45700">
            <a:spAutoFit/>
          </a:bodyPr>
          <a:lstStyle/>
          <a:p>
            <a:pPr indent="-158750" lvl="1" marL="742950" marR="0" rtl="0" algn="l">
              <a:lnSpc>
                <a:spcPct val="90000"/>
              </a:lnSpc>
              <a:spcBef>
                <a:spcPts val="0"/>
              </a:spcBef>
              <a:spcAft>
                <a:spcPts val="0"/>
              </a:spcAft>
              <a:buClr>
                <a:schemeClr val="dk1"/>
              </a:buClr>
              <a:buSzPts val="2000"/>
              <a:buFont typeface="Arial"/>
              <a:buNone/>
            </a:pPr>
            <a:r>
              <a:t/>
            </a:r>
            <a:endParaRPr b="0" i="0" sz="2000" u="none" cap="none" strike="noStrike">
              <a:solidFill>
                <a:srgbClr val="0E2841"/>
              </a:solidFill>
              <a:latin typeface="Arial"/>
              <a:ea typeface="Arial"/>
              <a:cs typeface="Arial"/>
              <a:sym typeface="Arial"/>
            </a:endParaRPr>
          </a:p>
          <a:p>
            <a:pPr indent="0" lvl="0" marL="0" marR="0" rtl="0" algn="l">
              <a:lnSpc>
                <a:spcPct val="90000"/>
              </a:lnSpc>
              <a:spcBef>
                <a:spcPts val="0"/>
              </a:spcBef>
              <a:spcAft>
                <a:spcPts val="0"/>
              </a:spcAft>
              <a:buClr>
                <a:srgbClr val="0E2841"/>
              </a:buClr>
              <a:buSzPts val="2000"/>
              <a:buFont typeface="Arial"/>
              <a:buNone/>
            </a:pPr>
            <a:r>
              <a:rPr b="0" i="0" lang="en-US" sz="2000" u="none" cap="none" strike="noStrike">
                <a:solidFill>
                  <a:srgbClr val="0E2841"/>
                </a:solidFill>
                <a:latin typeface="Arial"/>
                <a:ea typeface="Arial"/>
                <a:cs typeface="Arial"/>
                <a:sym typeface="Arial"/>
              </a:rPr>
              <a:t> “I like my job but don’t feel appreciated.”</a:t>
            </a:r>
            <a:endParaRPr sz="2000">
              <a:solidFill>
                <a:schemeClr val="dk1"/>
              </a:solidFill>
              <a:latin typeface="Arial"/>
              <a:ea typeface="Arial"/>
              <a:cs typeface="Arial"/>
              <a:sym typeface="Arial"/>
            </a:endParaRPr>
          </a:p>
        </p:txBody>
      </p:sp>
      <p:sp>
        <p:nvSpPr>
          <p:cNvPr id="250" name="Google Shape;250;p9"/>
          <p:cNvSpPr txBox="1"/>
          <p:nvPr>
            <p:ph idx="1" type="body"/>
          </p:nvPr>
        </p:nvSpPr>
        <p:spPr>
          <a:xfrm>
            <a:off x="724263" y="980581"/>
            <a:ext cx="5100600" cy="1580400"/>
          </a:xfrm>
          <a:prstGeom prst="rect">
            <a:avLst/>
          </a:prstGeom>
          <a:noFill/>
          <a:ln>
            <a:noFill/>
          </a:ln>
        </p:spPr>
        <p:txBody>
          <a:bodyPr anchorCtr="0" anchor="ctr" bIns="45700" lIns="91425" spcFirstLastPara="1" rIns="91425" wrap="square" tIns="45700">
            <a:normAutofit fontScale="55000" lnSpcReduction="20000"/>
          </a:bodyPr>
          <a:lstStyle/>
          <a:p>
            <a:pPr indent="0" lvl="0" marL="228600" rtl="0" algn="ctr">
              <a:lnSpc>
                <a:spcPct val="90000"/>
              </a:lnSpc>
              <a:spcBef>
                <a:spcPts val="0"/>
              </a:spcBef>
              <a:spcAft>
                <a:spcPts val="0"/>
              </a:spcAft>
              <a:buNone/>
            </a:pPr>
            <a:r>
              <a:rPr b="0" i="1" lang="en-US" sz="5442" u="none" strike="noStrike">
                <a:solidFill>
                  <a:schemeClr val="dk2"/>
                </a:solidFill>
                <a:latin typeface="Arial"/>
                <a:ea typeface="Arial"/>
                <a:cs typeface="Arial"/>
                <a:sym typeface="Arial"/>
              </a:rPr>
              <a:t>Definition</a:t>
            </a:r>
            <a:r>
              <a:rPr b="0" i="0" lang="en-US" sz="5442" u="none" strike="noStrike">
                <a:solidFill>
                  <a:schemeClr val="dk2"/>
                </a:solidFill>
                <a:latin typeface="Arial"/>
                <a:ea typeface="Arial"/>
                <a:cs typeface="Arial"/>
                <a:sym typeface="Arial"/>
              </a:rPr>
              <a:t>:</a:t>
            </a:r>
            <a:endParaRPr sz="10207"/>
          </a:p>
          <a:p>
            <a:pPr indent="0" lvl="0" marL="0" rtl="0" algn="ctr">
              <a:lnSpc>
                <a:spcPct val="90000"/>
              </a:lnSpc>
              <a:spcBef>
                <a:spcPts val="0"/>
              </a:spcBef>
              <a:spcAft>
                <a:spcPts val="0"/>
              </a:spcAft>
              <a:buNone/>
            </a:pPr>
            <a:r>
              <a:rPr lang="en-US" sz="4311"/>
              <a:t>When </a:t>
            </a:r>
            <a:r>
              <a:rPr b="1" lang="en-US" sz="4311"/>
              <a:t>job satisfaction</a:t>
            </a:r>
            <a:r>
              <a:rPr lang="en-US" sz="4311"/>
              <a:t> and </a:t>
            </a:r>
            <a:r>
              <a:rPr b="1" lang="en-US" sz="4311"/>
              <a:t>commitment</a:t>
            </a:r>
            <a:r>
              <a:rPr lang="en-US" sz="4311"/>
              <a:t> are low, performance suffers—and </a:t>
            </a:r>
            <a:r>
              <a:rPr b="1" lang="en-US" sz="4311"/>
              <a:t>turnover risks rise</a:t>
            </a:r>
            <a:r>
              <a:rPr lang="en-US" sz="4311"/>
              <a:t>.</a:t>
            </a:r>
            <a:br>
              <a:rPr b="0" i="0" lang="en-US" sz="1600" u="none" strike="noStrike">
                <a:solidFill>
                  <a:schemeClr val="dk2"/>
                </a:solidFill>
                <a:latin typeface="Arial"/>
                <a:ea typeface="Arial"/>
                <a:cs typeface="Arial"/>
                <a:sym typeface="Arial"/>
              </a:rPr>
            </a:br>
            <a:br>
              <a:rPr b="0" i="0" lang="en-US" sz="1600" u="none" strike="noStrike">
                <a:solidFill>
                  <a:schemeClr val="dk2"/>
                </a:solidFill>
                <a:latin typeface="Arial"/>
                <a:ea typeface="Arial"/>
                <a:cs typeface="Arial"/>
                <a:sym typeface="Arial"/>
              </a:rPr>
            </a:br>
            <a:endParaRPr b="0" i="0" sz="1600" u="none" strike="noStrike">
              <a:solidFill>
                <a:schemeClr val="dk2"/>
              </a:solidFill>
              <a:latin typeface="Arial"/>
              <a:ea typeface="Arial"/>
              <a:cs typeface="Arial"/>
              <a:sym typeface="Arial"/>
            </a:endParaRPr>
          </a:p>
          <a:p>
            <a:pPr indent="-127000" lvl="0" marL="228600" rtl="0" algn="ctr">
              <a:lnSpc>
                <a:spcPct val="90000"/>
              </a:lnSpc>
              <a:spcBef>
                <a:spcPts val="1000"/>
              </a:spcBef>
              <a:spcAft>
                <a:spcPts val="0"/>
              </a:spcAft>
              <a:buClr>
                <a:schemeClr val="dk1"/>
              </a:buClr>
              <a:buSzPct val="100000"/>
              <a:buNone/>
            </a:pPr>
            <a:r>
              <a:t/>
            </a:r>
            <a:endParaRPr sz="1600">
              <a:solidFill>
                <a:schemeClr val="dk2"/>
              </a:solidFill>
            </a:endParaRPr>
          </a:p>
        </p:txBody>
      </p:sp>
      <p:pic>
        <p:nvPicPr>
          <p:cNvPr id="251" name="Google Shape;251;p9" title="Screen Shot 2025-04-21 at 5.13.12 PM.png"/>
          <p:cNvPicPr preferRelativeResize="0"/>
          <p:nvPr/>
        </p:nvPicPr>
        <p:blipFill>
          <a:blip r:embed="rId4">
            <a:alphaModFix/>
          </a:blip>
          <a:stretch>
            <a:fillRect/>
          </a:stretch>
        </p:blipFill>
        <p:spPr>
          <a:xfrm>
            <a:off x="96775" y="5770703"/>
            <a:ext cx="1333601" cy="1087297"/>
          </a:xfrm>
          <a:prstGeom prst="rect">
            <a:avLst/>
          </a:prstGeom>
          <a:noFill/>
          <a:ln>
            <a:noFill/>
          </a:ln>
        </p:spPr>
      </p:pic>
      <p:sp>
        <p:nvSpPr>
          <p:cNvPr id="252" name="Google Shape;252;p9"/>
          <p:cNvSpPr txBox="1"/>
          <p:nvPr/>
        </p:nvSpPr>
        <p:spPr>
          <a:xfrm>
            <a:off x="618825" y="2327350"/>
            <a:ext cx="5311500" cy="252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US" sz="2400">
                <a:solidFill>
                  <a:schemeClr val="dk1"/>
                </a:solidFill>
              </a:rPr>
              <a:t>Real-World Application: Our Organization</a:t>
            </a:r>
            <a:endParaRPr b="1" sz="1100">
              <a:solidFill>
                <a:schemeClr val="dk1"/>
              </a:solidFill>
            </a:endParaRPr>
          </a:p>
          <a:p>
            <a:pPr indent="-336550" lvl="0" marL="457200" rtl="0" algn="ctr">
              <a:lnSpc>
                <a:spcPct val="115000"/>
              </a:lnSpc>
              <a:spcBef>
                <a:spcPts val="1200"/>
              </a:spcBef>
              <a:spcAft>
                <a:spcPts val="0"/>
              </a:spcAft>
              <a:buClr>
                <a:schemeClr val="dk1"/>
              </a:buClr>
              <a:buSzPts val="1700"/>
              <a:buChar char="●"/>
            </a:pPr>
            <a:r>
              <a:rPr lang="en-US" sz="1700">
                <a:solidFill>
                  <a:schemeClr val="dk1"/>
                </a:solidFill>
              </a:rPr>
              <a:t>Only </a:t>
            </a:r>
            <a:r>
              <a:rPr b="1" lang="en-US" sz="1700">
                <a:solidFill>
                  <a:schemeClr val="dk1"/>
                </a:solidFill>
              </a:rPr>
              <a:t>moderate satisfaction</a:t>
            </a:r>
            <a:r>
              <a:rPr lang="en-US" sz="1700">
                <a:solidFill>
                  <a:schemeClr val="dk1"/>
                </a:solidFill>
              </a:rPr>
              <a:t> across teams</a:t>
            </a:r>
            <a:endParaRPr sz="1700">
              <a:solidFill>
                <a:schemeClr val="dk1"/>
              </a:solidFill>
            </a:endParaRPr>
          </a:p>
          <a:p>
            <a:pPr indent="-336550" lvl="0" marL="457200" rtl="0" algn="ctr">
              <a:lnSpc>
                <a:spcPct val="115000"/>
              </a:lnSpc>
              <a:spcBef>
                <a:spcPts val="0"/>
              </a:spcBef>
              <a:spcAft>
                <a:spcPts val="0"/>
              </a:spcAft>
              <a:buClr>
                <a:schemeClr val="dk1"/>
              </a:buClr>
              <a:buSzPts val="1700"/>
              <a:buChar char="●"/>
            </a:pPr>
            <a:r>
              <a:rPr lang="en-US" sz="1700">
                <a:solidFill>
                  <a:schemeClr val="dk1"/>
                </a:solidFill>
              </a:rPr>
              <a:t>Employees feel </a:t>
            </a:r>
            <a:r>
              <a:rPr b="1" lang="en-US" sz="1700">
                <a:solidFill>
                  <a:schemeClr val="dk1"/>
                </a:solidFill>
              </a:rPr>
              <a:t>undervalued</a:t>
            </a:r>
            <a:r>
              <a:rPr lang="en-US" sz="1700">
                <a:solidFill>
                  <a:schemeClr val="dk1"/>
                </a:solidFill>
              </a:rPr>
              <a:t> and </a:t>
            </a:r>
            <a:r>
              <a:rPr b="1" lang="en-US" sz="1700">
                <a:solidFill>
                  <a:schemeClr val="dk1"/>
                </a:solidFill>
              </a:rPr>
              <a:t>disconnected</a:t>
            </a:r>
            <a:endParaRPr b="1" sz="1700">
              <a:solidFill>
                <a:schemeClr val="dk1"/>
              </a:solidFill>
            </a:endParaRPr>
          </a:p>
          <a:p>
            <a:pPr indent="-336550" lvl="0" marL="457200" rtl="0" algn="ctr">
              <a:lnSpc>
                <a:spcPct val="115000"/>
              </a:lnSpc>
              <a:spcBef>
                <a:spcPts val="0"/>
              </a:spcBef>
              <a:spcAft>
                <a:spcPts val="0"/>
              </a:spcAft>
              <a:buClr>
                <a:schemeClr val="dk1"/>
              </a:buClr>
              <a:buSzPts val="1700"/>
              <a:buChar char="●"/>
            </a:pPr>
            <a:r>
              <a:rPr lang="en-US" sz="1700">
                <a:solidFill>
                  <a:schemeClr val="dk1"/>
                </a:solidFill>
              </a:rPr>
              <a:t>Lack of emotional investment → </a:t>
            </a:r>
            <a:r>
              <a:rPr b="1" lang="en-US" sz="1700">
                <a:solidFill>
                  <a:schemeClr val="dk1"/>
                </a:solidFill>
              </a:rPr>
              <a:t>higher burnout risk</a:t>
            </a:r>
            <a:endParaRPr b="1" sz="1700">
              <a:solidFill>
                <a:schemeClr val="dk1"/>
              </a:solidFill>
            </a:endParaRPr>
          </a:p>
          <a:p>
            <a:pPr indent="0" lvl="0" marL="0" rtl="0" algn="ctr">
              <a:lnSpc>
                <a:spcPct val="115000"/>
              </a:lnSpc>
              <a:spcBef>
                <a:spcPts val="1200"/>
              </a:spcBef>
              <a:spcAft>
                <a:spcPts val="0"/>
              </a:spcAft>
              <a:buClr>
                <a:schemeClr val="dk1"/>
              </a:buClr>
              <a:buSzPts val="1100"/>
              <a:buFont typeface="Arial"/>
              <a:buNone/>
            </a:pPr>
            <a:r>
              <a:rPr b="1" lang="en-US" sz="1700">
                <a:solidFill>
                  <a:schemeClr val="dk1"/>
                </a:solidFill>
              </a:rPr>
              <a:t>Our </a:t>
            </a:r>
            <a:r>
              <a:rPr lang="en-US" sz="1700">
                <a:solidFill>
                  <a:schemeClr val="dk1"/>
                </a:solidFill>
              </a:rPr>
              <a:t> </a:t>
            </a:r>
            <a:r>
              <a:rPr b="1" lang="en-US" sz="1700">
                <a:solidFill>
                  <a:schemeClr val="dk1"/>
                </a:solidFill>
              </a:rPr>
              <a:t>Takeaway:</a:t>
            </a:r>
            <a:br>
              <a:rPr b="1" lang="en-US" sz="1700">
                <a:solidFill>
                  <a:schemeClr val="dk1"/>
                </a:solidFill>
              </a:rPr>
            </a:br>
            <a:r>
              <a:rPr lang="en-US" sz="1700">
                <a:solidFill>
                  <a:schemeClr val="dk1"/>
                </a:solidFill>
              </a:rPr>
              <a:t>Appreciation and connection matter—boosting morale </a:t>
            </a:r>
            <a:r>
              <a:rPr b="1" lang="en-US" sz="1700">
                <a:solidFill>
                  <a:schemeClr val="dk1"/>
                </a:solidFill>
              </a:rPr>
              <a:t>directly boosts performance.</a:t>
            </a:r>
            <a:endParaRPr b="1" sz="1700">
              <a:solidFill>
                <a:schemeClr val="dk1"/>
              </a:solidFill>
            </a:endParaRPr>
          </a:p>
          <a:p>
            <a:pPr indent="0" lvl="0" marL="0" rtl="0" algn="ctr">
              <a:lnSpc>
                <a:spcPct val="115000"/>
              </a:lnSpc>
              <a:spcBef>
                <a:spcPts val="1200"/>
              </a:spcBef>
              <a:spcAft>
                <a:spcPts val="0"/>
              </a:spcAft>
              <a:buNone/>
            </a:pPr>
            <a:r>
              <a:t/>
            </a:r>
            <a:endParaRPr b="1" sz="1600">
              <a:solidFill>
                <a:schemeClr val="dk1"/>
              </a:solidFill>
            </a:endParaRPr>
          </a:p>
          <a:p>
            <a:pPr indent="0" lvl="0" marL="0" rtl="0" algn="l">
              <a:spcBef>
                <a:spcPts val="1200"/>
              </a:spcBef>
              <a:spcAft>
                <a:spcPts val="0"/>
              </a:spcAft>
              <a:buNone/>
            </a:pPr>
            <a:r>
              <a:t/>
            </a:r>
            <a:endParaRPr b="1"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sp>
        <p:nvSpPr>
          <p:cNvPr id="257" name="Google Shape;257;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9" name="Google Shape;259;p10"/>
          <p:cNvSpPr txBox="1"/>
          <p:nvPr>
            <p:ph type="title"/>
          </p:nvPr>
        </p:nvSpPr>
        <p:spPr>
          <a:xfrm>
            <a:off x="0" y="-676925"/>
            <a:ext cx="11414700" cy="1863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300"/>
              <a:buFont typeface="Arial"/>
              <a:buNone/>
            </a:pPr>
            <a:r>
              <a:rPr b="1" lang="en-US" sz="3300">
                <a:solidFill>
                  <a:schemeClr val="dk2"/>
                </a:solidFill>
                <a:latin typeface="Arial"/>
                <a:ea typeface="Arial"/>
                <a:cs typeface="Arial"/>
                <a:sym typeface="Arial"/>
              </a:rPr>
              <a:t>Strengthen Leadership Engagement</a:t>
            </a:r>
            <a:endParaRPr sz="3300">
              <a:solidFill>
                <a:schemeClr val="dk2"/>
              </a:solidFill>
            </a:endParaRPr>
          </a:p>
        </p:txBody>
      </p:sp>
      <p:sp>
        <p:nvSpPr>
          <p:cNvPr id="260" name="Google Shape;260;p10"/>
          <p:cNvSpPr txBox="1"/>
          <p:nvPr>
            <p:ph idx="1" type="body"/>
          </p:nvPr>
        </p:nvSpPr>
        <p:spPr>
          <a:xfrm>
            <a:off x="300" y="1093775"/>
            <a:ext cx="7486500" cy="5300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n-US" sz="1400">
                <a:latin typeface="Times New Roman"/>
                <a:ea typeface="Times New Roman"/>
                <a:cs typeface="Times New Roman"/>
                <a:sym typeface="Times New Roman"/>
              </a:rPr>
              <a:t>Problem:</a:t>
            </a:r>
            <a:r>
              <a:rPr lang="en-US" sz="1400">
                <a:latin typeface="Times New Roman"/>
                <a:ea typeface="Times New Roman"/>
                <a:cs typeface="Times New Roman"/>
                <a:sym typeface="Times New Roman"/>
              </a:rPr>
              <a:t> Employees feel leadership only shows up during crises and doesn’t check in regularly. This leads to a lack of trust, low motivation, and poor morale.</a:t>
            </a:r>
            <a:endParaRPr sz="14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400">
                <a:latin typeface="Times New Roman"/>
                <a:ea typeface="Times New Roman"/>
                <a:cs typeface="Times New Roman"/>
                <a:sym typeface="Times New Roman"/>
              </a:rPr>
              <a:t>Theory Link:</a:t>
            </a:r>
            <a:endParaRPr b="1" sz="1400">
              <a:latin typeface="Times New Roman"/>
              <a:ea typeface="Times New Roman"/>
              <a:cs typeface="Times New Roman"/>
              <a:sym typeface="Times New Roman"/>
            </a:endParaRPr>
          </a:p>
          <a:p>
            <a:pPr indent="-317500" lvl="0" marL="457200" rtl="0" algn="l">
              <a:lnSpc>
                <a:spcPct val="115000"/>
              </a:lnSpc>
              <a:spcBef>
                <a:spcPts val="1200"/>
              </a:spcBef>
              <a:spcAft>
                <a:spcPts val="0"/>
              </a:spcAft>
              <a:buSzPts val="1400"/>
              <a:buFont typeface="Times New Roman"/>
              <a:buChar char="●"/>
            </a:pPr>
            <a:r>
              <a:rPr b="1" i="1" lang="en-US" sz="1400">
                <a:latin typeface="Times New Roman"/>
                <a:ea typeface="Times New Roman"/>
                <a:cs typeface="Times New Roman"/>
                <a:sym typeface="Times New Roman"/>
              </a:rPr>
              <a:t>Transactional leadership</a:t>
            </a:r>
            <a:r>
              <a:rPr lang="en-US" sz="1400">
                <a:latin typeface="Times New Roman"/>
                <a:ea typeface="Times New Roman"/>
                <a:cs typeface="Times New Roman"/>
                <a:sym typeface="Times New Roman"/>
              </a:rPr>
              <a:t> is reactive (leaders only respond to issues when they arise).</a:t>
            </a:r>
            <a:br>
              <a:rPr lang="en-US" sz="1400">
                <a:latin typeface="Times New Roman"/>
                <a:ea typeface="Times New Roman"/>
                <a:cs typeface="Times New Roman"/>
                <a:sym typeface="Times New Roman"/>
              </a:rPr>
            </a:b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b="1" i="1" lang="en-US" sz="1400">
                <a:latin typeface="Times New Roman"/>
                <a:ea typeface="Times New Roman"/>
                <a:cs typeface="Times New Roman"/>
                <a:sym typeface="Times New Roman"/>
              </a:rPr>
              <a:t>Transformational leadership</a:t>
            </a:r>
            <a:r>
              <a:rPr lang="en-US" sz="1400">
                <a:latin typeface="Times New Roman"/>
                <a:ea typeface="Times New Roman"/>
                <a:cs typeface="Times New Roman"/>
                <a:sym typeface="Times New Roman"/>
              </a:rPr>
              <a:t> is proactive—leaders inspire, support, and connect often.</a:t>
            </a:r>
            <a:br>
              <a:rPr lang="en-US" sz="1400">
                <a:latin typeface="Times New Roman"/>
                <a:ea typeface="Times New Roman"/>
                <a:cs typeface="Times New Roman"/>
                <a:sym typeface="Times New Roman"/>
              </a:rPr>
            </a:b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400">
                <a:latin typeface="Times New Roman"/>
                <a:ea typeface="Times New Roman"/>
                <a:cs typeface="Times New Roman"/>
                <a:sym typeface="Times New Roman"/>
              </a:rPr>
              <a:t>Solution:</a:t>
            </a:r>
            <a:endParaRPr b="1" sz="1400">
              <a:latin typeface="Times New Roman"/>
              <a:ea typeface="Times New Roman"/>
              <a:cs typeface="Times New Roman"/>
              <a:sym typeface="Times New Roman"/>
            </a:endParaRPr>
          </a:p>
          <a:p>
            <a:pPr indent="-317500" lvl="0" marL="457200" rtl="0" algn="l">
              <a:lnSpc>
                <a:spcPct val="115000"/>
              </a:lnSpc>
              <a:spcBef>
                <a:spcPts val="1200"/>
              </a:spcBef>
              <a:spcAft>
                <a:spcPts val="0"/>
              </a:spcAft>
              <a:buSzPts val="1400"/>
              <a:buChar char="●"/>
            </a:pPr>
            <a:r>
              <a:rPr lang="en-US" sz="1400">
                <a:latin typeface="Times New Roman"/>
                <a:ea typeface="Times New Roman"/>
                <a:cs typeface="Times New Roman"/>
                <a:sym typeface="Times New Roman"/>
              </a:rPr>
              <a:t>Hold short weekly “pulse check” meetings (5–10 mins): Ask how things are going and what people need help with.</a:t>
            </a:r>
            <a:br>
              <a:rPr lang="en-US" sz="1400">
                <a:latin typeface="Times New Roman"/>
                <a:ea typeface="Times New Roman"/>
                <a:cs typeface="Times New Roman"/>
                <a:sym typeface="Times New Roman"/>
              </a:rPr>
            </a:b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Char char="●"/>
            </a:pPr>
            <a:r>
              <a:rPr lang="en-US" sz="1400">
                <a:latin typeface="Times New Roman"/>
                <a:ea typeface="Times New Roman"/>
                <a:cs typeface="Times New Roman"/>
                <a:sym typeface="Times New Roman"/>
              </a:rPr>
              <a:t>Be visible and involved—leaders should spend time in each department regularly, not just during holidays or when in </a:t>
            </a:r>
            <a:r>
              <a:rPr lang="en-US" sz="1400">
                <a:latin typeface="Times New Roman"/>
                <a:ea typeface="Times New Roman"/>
                <a:cs typeface="Times New Roman"/>
                <a:sym typeface="Times New Roman"/>
              </a:rPr>
              <a:t>emergency</a:t>
            </a:r>
            <a:r>
              <a:rPr lang="en-US" sz="1400">
                <a:latin typeface="Times New Roman"/>
                <a:ea typeface="Times New Roman"/>
                <a:cs typeface="Times New Roman"/>
                <a:sym typeface="Times New Roman"/>
              </a:rPr>
              <a:t>. </a:t>
            </a:r>
            <a:br>
              <a:rPr lang="en-US" sz="1400">
                <a:latin typeface="Times New Roman"/>
                <a:ea typeface="Times New Roman"/>
                <a:cs typeface="Times New Roman"/>
                <a:sym typeface="Times New Roman"/>
              </a:rPr>
            </a:b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Char char="●"/>
            </a:pPr>
            <a:r>
              <a:rPr lang="en-US" sz="1400">
                <a:latin typeface="Times New Roman"/>
                <a:ea typeface="Times New Roman"/>
                <a:cs typeface="Times New Roman"/>
                <a:sym typeface="Times New Roman"/>
              </a:rPr>
              <a:t>Train managers in active listening and empathy so they can better understand and support their team.</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i="1" lang="en-US" sz="1400">
                <a:latin typeface="Times New Roman"/>
                <a:ea typeface="Times New Roman"/>
                <a:cs typeface="Times New Roman"/>
                <a:sym typeface="Times New Roman"/>
              </a:rPr>
              <a:t>Why it matters:</a:t>
            </a:r>
            <a:r>
              <a:rPr lang="en-US" sz="1400">
                <a:latin typeface="Times New Roman"/>
                <a:ea typeface="Times New Roman"/>
                <a:cs typeface="Times New Roman"/>
                <a:sym typeface="Times New Roman"/>
              </a:rPr>
              <a:t> Stronger leadership presence builds trust and motivation—and shows employees they’re more than just numbers.</a:t>
            </a:r>
            <a:endParaRPr sz="14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100"/>
          </a:p>
          <a:p>
            <a:pPr indent="0" lvl="0" marL="0" rtl="0" algn="l">
              <a:lnSpc>
                <a:spcPct val="90000"/>
              </a:lnSpc>
              <a:spcBef>
                <a:spcPts val="1200"/>
              </a:spcBef>
              <a:spcAft>
                <a:spcPts val="0"/>
              </a:spcAft>
              <a:buNone/>
            </a:pPr>
            <a:r>
              <a:t/>
            </a:r>
            <a:endParaRPr sz="1100"/>
          </a:p>
        </p:txBody>
      </p:sp>
      <p:grpSp>
        <p:nvGrpSpPr>
          <p:cNvPr id="261" name="Google Shape;261;p10"/>
          <p:cNvGrpSpPr/>
          <p:nvPr/>
        </p:nvGrpSpPr>
        <p:grpSpPr>
          <a:xfrm>
            <a:off x="6231522" y="-67350"/>
            <a:ext cx="5822103" cy="6685267"/>
            <a:chOff x="6357228" y="0"/>
            <a:chExt cx="5822103" cy="6685267"/>
          </a:xfrm>
        </p:grpSpPr>
        <p:sp>
          <p:nvSpPr>
            <p:cNvPr id="262" name="Google Shape;262;p10"/>
            <p:cNvSpPr/>
            <p:nvPr/>
          </p:nvSpPr>
          <p:spPr>
            <a:xfrm>
              <a:off x="6357228" y="0"/>
              <a:ext cx="5822102" cy="6685267"/>
            </a:xfrm>
            <a:custGeom>
              <a:rect b="b" l="l" r="r" t="t"/>
              <a:pathLst>
                <a:path extrusionOk="0" h="6685267" w="5822102">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3" name="Google Shape;263;p10"/>
            <p:cNvSpPr/>
            <p:nvPr/>
          </p:nvSpPr>
          <p:spPr>
            <a:xfrm>
              <a:off x="6404998" y="98659"/>
              <a:ext cx="5774333" cy="6315453"/>
            </a:xfrm>
            <a:custGeom>
              <a:rect b="b" l="l" r="r" t="t"/>
              <a:pathLst>
                <a:path extrusionOk="0" h="6315453" w="577433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4" name="Google Shape;264;p10"/>
            <p:cNvSpPr/>
            <p:nvPr/>
          </p:nvSpPr>
          <p:spPr>
            <a:xfrm>
              <a:off x="6410220" y="131729"/>
              <a:ext cx="5769111" cy="6229400"/>
            </a:xfrm>
            <a:custGeom>
              <a:rect b="b" l="l" r="r" t="t"/>
              <a:pathLst>
                <a:path extrusionOk="0" h="6229400" w="5769111">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10"/>
            <p:cNvSpPr/>
            <p:nvPr/>
          </p:nvSpPr>
          <p:spPr>
            <a:xfrm>
              <a:off x="6410220" y="131729"/>
              <a:ext cx="5769111" cy="6229400"/>
            </a:xfrm>
            <a:custGeom>
              <a:rect b="b" l="l" r="r" t="t"/>
              <a:pathLst>
                <a:path extrusionOk="0" h="6229400" w="5769111">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Lecturer" id="266" name="Google Shape;266;p10"/>
          <p:cNvPicPr preferRelativeResize="0"/>
          <p:nvPr/>
        </p:nvPicPr>
        <p:blipFill rotWithShape="1">
          <a:blip r:embed="rId3">
            <a:alphaModFix/>
          </a:blip>
          <a:srcRect b="0" l="0" r="0" t="0"/>
          <a:stretch/>
        </p:blipFill>
        <p:spPr>
          <a:xfrm>
            <a:off x="7892170" y="1465286"/>
            <a:ext cx="3620021" cy="3620021"/>
          </a:xfrm>
          <a:prstGeom prst="rect">
            <a:avLst/>
          </a:prstGeom>
          <a:noFill/>
          <a:ln>
            <a:noFill/>
          </a:ln>
        </p:spPr>
      </p:pic>
      <p:sp>
        <p:nvSpPr>
          <p:cNvPr id="267" name="Google Shape;267;p10"/>
          <p:cNvSpPr txBox="1"/>
          <p:nvPr/>
        </p:nvSpPr>
        <p:spPr>
          <a:xfrm>
            <a:off x="7400754" y="5215387"/>
            <a:ext cx="609322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strike="noStrike">
                <a:solidFill>
                  <a:schemeClr val="dk2"/>
                </a:solidFill>
                <a:latin typeface="Arial"/>
                <a:ea typeface="Arial"/>
                <a:cs typeface="Arial"/>
                <a:sym typeface="Arial"/>
              </a:rPr>
              <a:t>“They only care </a:t>
            </a:r>
            <a:r>
              <a:rPr lang="en-US" sz="1600">
                <a:solidFill>
                  <a:schemeClr val="dk2"/>
                </a:solidFill>
              </a:rPr>
              <a:t>when</a:t>
            </a:r>
            <a:r>
              <a:rPr b="0" i="0" lang="en-US" sz="1600" u="none" strike="noStrike">
                <a:solidFill>
                  <a:schemeClr val="dk2"/>
                </a:solidFill>
                <a:latin typeface="Arial"/>
                <a:ea typeface="Arial"/>
                <a:cs typeface="Arial"/>
                <a:sym typeface="Arial"/>
              </a:rPr>
              <a:t> corporate makes them care.”</a:t>
            </a:r>
            <a:endParaRPr sz="16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1" name="Shape 271"/>
        <p:cNvGrpSpPr/>
        <p:nvPr/>
      </p:nvGrpSpPr>
      <p:grpSpPr>
        <a:xfrm>
          <a:off x="0" y="0"/>
          <a:ext cx="0" cy="0"/>
          <a:chOff x="0" y="0"/>
          <a:chExt cx="0" cy="0"/>
        </a:xfrm>
      </p:grpSpPr>
      <p:sp>
        <p:nvSpPr>
          <p:cNvPr id="272" name="Google Shape;272;p13"/>
          <p:cNvSpPr/>
          <p:nvPr/>
        </p:nvSpPr>
        <p:spPr>
          <a:xfrm>
            <a:off x="0" y="1"/>
            <a:ext cx="1219169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3" name="Google Shape;273;p13"/>
          <p:cNvSpPr/>
          <p:nvPr/>
        </p:nvSpPr>
        <p:spPr>
          <a:xfrm>
            <a:off x="3328400" y="1464250"/>
            <a:ext cx="12191700" cy="35838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800">
              <a:solidFill>
                <a:schemeClr val="lt1"/>
              </a:solidFill>
              <a:latin typeface="Arial"/>
              <a:ea typeface="Arial"/>
              <a:cs typeface="Arial"/>
              <a:sym typeface="Arial"/>
            </a:endParaRPr>
          </a:p>
        </p:txBody>
      </p:sp>
      <p:sp>
        <p:nvSpPr>
          <p:cNvPr id="274" name="Google Shape;274;p13"/>
          <p:cNvSpPr txBox="1"/>
          <p:nvPr>
            <p:ph type="title"/>
          </p:nvPr>
        </p:nvSpPr>
        <p:spPr>
          <a:xfrm>
            <a:off x="6580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000"/>
              <a:buFont typeface="Play"/>
              <a:buNone/>
            </a:pPr>
            <a:r>
              <a:rPr lang="en-US" sz="4000">
                <a:solidFill>
                  <a:schemeClr val="dk2"/>
                </a:solidFill>
              </a:rPr>
              <a:t>Improve Internal Communication &amp; Training</a:t>
            </a:r>
            <a:endParaRPr/>
          </a:p>
        </p:txBody>
      </p:sp>
      <p:grpSp>
        <p:nvGrpSpPr>
          <p:cNvPr id="275" name="Google Shape;275;p13"/>
          <p:cNvGrpSpPr/>
          <p:nvPr/>
        </p:nvGrpSpPr>
        <p:grpSpPr>
          <a:xfrm rot="5400000">
            <a:off x="9262397" y="134260"/>
            <a:ext cx="3142400" cy="2716805"/>
            <a:chOff x="-305" y="-4155"/>
            <a:chExt cx="2514948" cy="2174333"/>
          </a:xfrm>
        </p:grpSpPr>
        <p:sp>
          <p:nvSpPr>
            <p:cNvPr id="276" name="Google Shape;276;p13"/>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13"/>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8" name="Google Shape;278;p13"/>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79" name="Google Shape;279;p13"/>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80" name="Google Shape;280;p13"/>
          <p:cNvGrpSpPr/>
          <p:nvPr/>
        </p:nvGrpSpPr>
        <p:grpSpPr>
          <a:xfrm flipH="1" rot="10800000">
            <a:off x="0" y="5047906"/>
            <a:ext cx="2412221" cy="1810094"/>
            <a:chOff x="-305" y="-1"/>
            <a:chExt cx="3832880" cy="2876136"/>
          </a:xfrm>
        </p:grpSpPr>
        <p:sp>
          <p:nvSpPr>
            <p:cNvPr id="281" name="Google Shape;281;p1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2" name="Google Shape;282;p1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3" name="Google Shape;283;p1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1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85" name="Google Shape;285;p13"/>
          <p:cNvGrpSpPr/>
          <p:nvPr/>
        </p:nvGrpSpPr>
        <p:grpSpPr>
          <a:xfrm>
            <a:off x="32950" y="4581559"/>
            <a:ext cx="12125808" cy="2220367"/>
            <a:chOff x="5996" y="405675"/>
            <a:chExt cx="10107367" cy="2754798"/>
          </a:xfrm>
        </p:grpSpPr>
        <p:sp>
          <p:nvSpPr>
            <p:cNvPr id="286" name="Google Shape;286;p13"/>
            <p:cNvSpPr/>
            <p:nvPr/>
          </p:nvSpPr>
          <p:spPr>
            <a:xfrm>
              <a:off x="5996" y="405687"/>
              <a:ext cx="2445921" cy="733776"/>
            </a:xfrm>
            <a:prstGeom prst="rect">
              <a:avLst/>
            </a:prstGeom>
            <a:solidFill>
              <a:srgbClr val="A02891"/>
            </a:solidFill>
            <a:ln cap="flat" cmpd="sng" w="19050">
              <a:solidFill>
                <a:srgbClr val="A0289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3"/>
            <p:cNvSpPr txBox="1"/>
            <p:nvPr/>
          </p:nvSpPr>
          <p:spPr>
            <a:xfrm>
              <a:off x="5996" y="405687"/>
              <a:ext cx="2445921" cy="733776"/>
            </a:xfrm>
            <a:prstGeom prst="rect">
              <a:avLst/>
            </a:prstGeom>
            <a:noFill/>
            <a:ln>
              <a:noFill/>
            </a:ln>
          </p:spPr>
          <p:txBody>
            <a:bodyPr anchorCtr="0" anchor="ctr" bIns="193275" lIns="193275" spcFirstLastPara="1" rIns="193275" wrap="square" tIns="193275">
              <a:noAutofit/>
            </a:bodyPr>
            <a:lstStyle/>
            <a:p>
              <a:pPr indent="0" lvl="0" marL="0" marR="0" rtl="0" algn="ctr">
                <a:lnSpc>
                  <a:spcPct val="90000"/>
                </a:lnSpc>
                <a:spcBef>
                  <a:spcPts val="0"/>
                </a:spcBef>
                <a:spcAft>
                  <a:spcPts val="0"/>
                </a:spcAft>
                <a:buClr>
                  <a:schemeClr val="lt1"/>
                </a:buClr>
                <a:buSzPts val="2400"/>
                <a:buFont typeface="Arial"/>
                <a:buNone/>
              </a:pPr>
              <a:r>
                <a:rPr lang="en-US" sz="2400">
                  <a:solidFill>
                    <a:schemeClr val="lt1"/>
                  </a:solidFill>
                  <a:latin typeface="Open Sans"/>
                  <a:ea typeface="Open Sans"/>
                  <a:cs typeface="Open Sans"/>
                  <a:sym typeface="Open Sans"/>
                </a:rPr>
                <a:t>Create</a:t>
              </a:r>
              <a:endParaRPr>
                <a:latin typeface="Open Sans"/>
                <a:ea typeface="Open Sans"/>
                <a:cs typeface="Open Sans"/>
                <a:sym typeface="Open Sans"/>
              </a:endParaRPr>
            </a:p>
          </p:txBody>
        </p:sp>
        <p:sp>
          <p:nvSpPr>
            <p:cNvPr id="288" name="Google Shape;288;p13"/>
            <p:cNvSpPr/>
            <p:nvPr/>
          </p:nvSpPr>
          <p:spPr>
            <a:xfrm>
              <a:off x="5996" y="1139463"/>
              <a:ext cx="2445921" cy="2021009"/>
            </a:xfrm>
            <a:prstGeom prst="rect">
              <a:avLst/>
            </a:prstGeom>
            <a:solidFill>
              <a:srgbClr val="DFCADB">
                <a:alpha val="89803"/>
              </a:srgbClr>
            </a:solidFill>
            <a:ln cap="flat" cmpd="sng" w="19050">
              <a:solidFill>
                <a:srgbClr val="DFCAD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txBox="1"/>
            <p:nvPr/>
          </p:nvSpPr>
          <p:spPr>
            <a:xfrm>
              <a:off x="5996" y="1139471"/>
              <a:ext cx="2445900" cy="1425000"/>
            </a:xfrm>
            <a:prstGeom prst="rect">
              <a:avLst/>
            </a:prstGeom>
            <a:noFill/>
            <a:ln>
              <a:noFill/>
            </a:ln>
          </p:spPr>
          <p:txBody>
            <a:bodyPr anchorCtr="0" anchor="t" bIns="241600" lIns="241600" spcFirstLastPara="1" rIns="241600" wrap="square" tIns="241600">
              <a:noAutofit/>
            </a:bodyPr>
            <a:lstStyle/>
            <a:p>
              <a:pPr indent="0" lvl="0" marL="0" marR="0" rtl="0" algn="l">
                <a:lnSpc>
                  <a:spcPct val="90000"/>
                </a:lnSpc>
                <a:spcBef>
                  <a:spcPts val="0"/>
                </a:spcBef>
                <a:spcAft>
                  <a:spcPts val="0"/>
                </a:spcAft>
                <a:buClr>
                  <a:schemeClr val="dk1"/>
                </a:buClr>
                <a:buSzPts val="1800"/>
                <a:buFont typeface="Arial"/>
                <a:buNone/>
              </a:pPr>
              <a:r>
                <a:rPr lang="en-US" sz="1800">
                  <a:solidFill>
                    <a:schemeClr val="dk1"/>
                  </a:solidFill>
                  <a:latin typeface="Open Sans"/>
                  <a:ea typeface="Open Sans"/>
                  <a:cs typeface="Open Sans"/>
                  <a:sym typeface="Open Sans"/>
                </a:rPr>
                <a:t>Create clarity and consistency across departments</a:t>
              </a:r>
              <a:endParaRPr>
                <a:latin typeface="Open Sans"/>
                <a:ea typeface="Open Sans"/>
                <a:cs typeface="Open Sans"/>
                <a:sym typeface="Open Sans"/>
              </a:endParaRPr>
            </a:p>
          </p:txBody>
        </p:sp>
        <p:sp>
          <p:nvSpPr>
            <p:cNvPr id="290" name="Google Shape;290;p13"/>
            <p:cNvSpPr/>
            <p:nvPr/>
          </p:nvSpPr>
          <p:spPr>
            <a:xfrm>
              <a:off x="2559811" y="405687"/>
              <a:ext cx="2445921" cy="733776"/>
            </a:xfrm>
            <a:prstGeom prst="rect">
              <a:avLst/>
            </a:prstGeom>
            <a:solidFill>
              <a:srgbClr val="2A2CA1"/>
            </a:solidFill>
            <a:ln cap="flat" cmpd="sng" w="19050">
              <a:solidFill>
                <a:srgbClr val="2A2CA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txBox="1"/>
            <p:nvPr/>
          </p:nvSpPr>
          <p:spPr>
            <a:xfrm>
              <a:off x="2559824" y="405675"/>
              <a:ext cx="2445900" cy="733800"/>
            </a:xfrm>
            <a:prstGeom prst="rect">
              <a:avLst/>
            </a:prstGeom>
            <a:noFill/>
            <a:ln>
              <a:noFill/>
            </a:ln>
          </p:spPr>
          <p:txBody>
            <a:bodyPr anchorCtr="0" anchor="ctr" bIns="193275" lIns="193275" spcFirstLastPara="1" rIns="193275" wrap="square" tIns="193275">
              <a:noAutofit/>
            </a:bodyPr>
            <a:lstStyle/>
            <a:p>
              <a:pPr indent="0" lvl="0" marL="0" marR="0" rtl="0" algn="ctr">
                <a:lnSpc>
                  <a:spcPct val="90000"/>
                </a:lnSpc>
                <a:spcBef>
                  <a:spcPts val="0"/>
                </a:spcBef>
                <a:spcAft>
                  <a:spcPts val="0"/>
                </a:spcAft>
                <a:buClr>
                  <a:schemeClr val="lt1"/>
                </a:buClr>
                <a:buSzPts val="2400"/>
                <a:buFont typeface="Arial"/>
                <a:buNone/>
              </a:pPr>
              <a:r>
                <a:rPr lang="en-US" sz="2400">
                  <a:solidFill>
                    <a:schemeClr val="lt1"/>
                  </a:solidFill>
                  <a:latin typeface="Open Sans"/>
                  <a:ea typeface="Open Sans"/>
                  <a:cs typeface="Open Sans"/>
                  <a:sym typeface="Open Sans"/>
                </a:rPr>
                <a:t>Standardize</a:t>
              </a:r>
              <a:endParaRPr>
                <a:latin typeface="Open Sans"/>
                <a:ea typeface="Open Sans"/>
                <a:cs typeface="Open Sans"/>
                <a:sym typeface="Open Sans"/>
              </a:endParaRPr>
            </a:p>
          </p:txBody>
        </p:sp>
        <p:sp>
          <p:nvSpPr>
            <p:cNvPr id="292" name="Google Shape;292;p13"/>
            <p:cNvSpPr/>
            <p:nvPr/>
          </p:nvSpPr>
          <p:spPr>
            <a:xfrm>
              <a:off x="2559811" y="1139463"/>
              <a:ext cx="2445921" cy="2021009"/>
            </a:xfrm>
            <a:prstGeom prst="rect">
              <a:avLst/>
            </a:prstGeom>
            <a:solidFill>
              <a:srgbClr val="CBC9DF">
                <a:alpha val="89803"/>
              </a:srgbClr>
            </a:solidFill>
            <a:ln cap="flat" cmpd="sng" w="19050">
              <a:solidFill>
                <a:srgbClr val="CBC9D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
            <p:cNvSpPr txBox="1"/>
            <p:nvPr/>
          </p:nvSpPr>
          <p:spPr>
            <a:xfrm>
              <a:off x="2559811" y="1139463"/>
              <a:ext cx="2445921" cy="2021009"/>
            </a:xfrm>
            <a:prstGeom prst="rect">
              <a:avLst/>
            </a:prstGeom>
            <a:noFill/>
            <a:ln>
              <a:noFill/>
            </a:ln>
          </p:spPr>
          <p:txBody>
            <a:bodyPr anchorCtr="0" anchor="t" bIns="241600" lIns="241600" spcFirstLastPara="1" rIns="241600" wrap="square" tIns="241600">
              <a:noAutofit/>
            </a:bodyPr>
            <a:lstStyle/>
            <a:p>
              <a:pPr indent="0" lvl="0" marL="0" marR="0" rtl="0" algn="l">
                <a:lnSpc>
                  <a:spcPct val="90000"/>
                </a:lnSpc>
                <a:spcBef>
                  <a:spcPts val="0"/>
                </a:spcBef>
                <a:spcAft>
                  <a:spcPts val="0"/>
                </a:spcAft>
                <a:buClr>
                  <a:schemeClr val="dk1"/>
                </a:buClr>
                <a:buSzPts val="1800"/>
                <a:buFont typeface="Arial"/>
                <a:buNone/>
              </a:pPr>
              <a:r>
                <a:rPr lang="en-US" sz="1800">
                  <a:solidFill>
                    <a:schemeClr val="dk1"/>
                  </a:solidFill>
                  <a:latin typeface="Open Sans"/>
                  <a:ea typeface="Open Sans"/>
                  <a:cs typeface="Open Sans"/>
                  <a:sym typeface="Open Sans"/>
                </a:rPr>
                <a:t>Standardize communication processes (e.g., shared updates, department meetings)</a:t>
              </a:r>
              <a:endParaRPr>
                <a:latin typeface="Open Sans"/>
                <a:ea typeface="Open Sans"/>
                <a:cs typeface="Open Sans"/>
                <a:sym typeface="Open Sans"/>
              </a:endParaRPr>
            </a:p>
          </p:txBody>
        </p:sp>
        <p:sp>
          <p:nvSpPr>
            <p:cNvPr id="294" name="Google Shape;294;p13"/>
            <p:cNvSpPr/>
            <p:nvPr/>
          </p:nvSpPr>
          <p:spPr>
            <a:xfrm>
              <a:off x="5113627" y="405687"/>
              <a:ext cx="2445921" cy="733776"/>
            </a:xfrm>
            <a:prstGeom prst="rect">
              <a:avLst/>
            </a:prstGeom>
            <a:solidFill>
              <a:srgbClr val="2BA492"/>
            </a:solidFill>
            <a:ln cap="flat" cmpd="sng" w="19050">
              <a:solidFill>
                <a:srgbClr val="2BA49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
            <p:cNvSpPr txBox="1"/>
            <p:nvPr/>
          </p:nvSpPr>
          <p:spPr>
            <a:xfrm>
              <a:off x="5113627" y="405687"/>
              <a:ext cx="2445921" cy="733776"/>
            </a:xfrm>
            <a:prstGeom prst="rect">
              <a:avLst/>
            </a:prstGeom>
            <a:noFill/>
            <a:ln>
              <a:noFill/>
            </a:ln>
          </p:spPr>
          <p:txBody>
            <a:bodyPr anchorCtr="0" anchor="ctr" bIns="193275" lIns="193275" spcFirstLastPara="1" rIns="193275" wrap="square" tIns="193275">
              <a:noAutofit/>
            </a:bodyPr>
            <a:lstStyle/>
            <a:p>
              <a:pPr indent="0" lvl="0" marL="0" marR="0" rtl="0" algn="ctr">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Translate</a:t>
              </a:r>
              <a:endParaRPr/>
            </a:p>
          </p:txBody>
        </p:sp>
        <p:sp>
          <p:nvSpPr>
            <p:cNvPr id="296" name="Google Shape;296;p13"/>
            <p:cNvSpPr/>
            <p:nvPr/>
          </p:nvSpPr>
          <p:spPr>
            <a:xfrm>
              <a:off x="5113627" y="1139463"/>
              <a:ext cx="2445921" cy="2021009"/>
            </a:xfrm>
            <a:prstGeom prst="rect">
              <a:avLst/>
            </a:prstGeom>
            <a:solidFill>
              <a:srgbClr val="C9DFDE">
                <a:alpha val="89803"/>
              </a:srgbClr>
            </a:solidFill>
            <a:ln cap="flat" cmpd="sng" w="19050">
              <a:solidFill>
                <a:srgbClr val="C9DFD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3"/>
            <p:cNvSpPr txBox="1"/>
            <p:nvPr/>
          </p:nvSpPr>
          <p:spPr>
            <a:xfrm>
              <a:off x="5113627" y="1139463"/>
              <a:ext cx="2445921" cy="2021009"/>
            </a:xfrm>
            <a:prstGeom prst="rect">
              <a:avLst/>
            </a:prstGeom>
            <a:noFill/>
            <a:ln>
              <a:noFill/>
            </a:ln>
          </p:spPr>
          <p:txBody>
            <a:bodyPr anchorCtr="0" anchor="t" bIns="241600" lIns="241600" spcFirstLastPara="1" rIns="241600" wrap="square" tIns="241600">
              <a:noAutofit/>
            </a:bodyPr>
            <a:lstStyle/>
            <a:p>
              <a:pPr indent="0" lvl="0" marL="0" marR="0" rtl="0" algn="l">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Translate key materials for non-native English speakers</a:t>
              </a:r>
              <a:endParaRPr/>
            </a:p>
          </p:txBody>
        </p:sp>
        <p:sp>
          <p:nvSpPr>
            <p:cNvPr id="298" name="Google Shape;298;p13"/>
            <p:cNvSpPr/>
            <p:nvPr/>
          </p:nvSpPr>
          <p:spPr>
            <a:xfrm>
              <a:off x="7667442" y="405687"/>
              <a:ext cx="2445921" cy="733776"/>
            </a:xfrm>
            <a:prstGeom prst="rect">
              <a:avLst/>
            </a:prstGeom>
            <a:solidFill>
              <a:srgbClr val="4CA62C"/>
            </a:solidFill>
            <a:ln cap="flat" cmpd="sng" w="19050">
              <a:solidFill>
                <a:srgbClr val="4CA62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txBox="1"/>
            <p:nvPr/>
          </p:nvSpPr>
          <p:spPr>
            <a:xfrm>
              <a:off x="7667442" y="405687"/>
              <a:ext cx="2445921" cy="733776"/>
            </a:xfrm>
            <a:prstGeom prst="rect">
              <a:avLst/>
            </a:prstGeom>
            <a:noFill/>
            <a:ln>
              <a:noFill/>
            </a:ln>
          </p:spPr>
          <p:txBody>
            <a:bodyPr anchorCtr="0" anchor="ctr" bIns="193275" lIns="193275" spcFirstLastPara="1" rIns="193275" wrap="square" tIns="193275">
              <a:noAutofit/>
            </a:bodyPr>
            <a:lstStyle/>
            <a:p>
              <a:pPr indent="0" lvl="0" marL="0" marR="0" rtl="0" algn="ctr">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Use</a:t>
              </a:r>
              <a:endParaRPr/>
            </a:p>
          </p:txBody>
        </p:sp>
        <p:sp>
          <p:nvSpPr>
            <p:cNvPr id="300" name="Google Shape;300;p13"/>
            <p:cNvSpPr/>
            <p:nvPr/>
          </p:nvSpPr>
          <p:spPr>
            <a:xfrm>
              <a:off x="7667442" y="1139463"/>
              <a:ext cx="2445921" cy="2021009"/>
            </a:xfrm>
            <a:prstGeom prst="rect">
              <a:avLst/>
            </a:prstGeom>
            <a:solidFill>
              <a:srgbClr val="CDE0C9">
                <a:alpha val="89803"/>
              </a:srgbClr>
            </a:solidFill>
            <a:ln cap="flat" cmpd="sng" w="19050">
              <a:solidFill>
                <a:srgbClr val="CDE0C9">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txBox="1"/>
            <p:nvPr/>
          </p:nvSpPr>
          <p:spPr>
            <a:xfrm>
              <a:off x="7667442" y="1139463"/>
              <a:ext cx="2445921" cy="2021009"/>
            </a:xfrm>
            <a:prstGeom prst="rect">
              <a:avLst/>
            </a:prstGeom>
            <a:noFill/>
            <a:ln>
              <a:noFill/>
            </a:ln>
          </p:spPr>
          <p:txBody>
            <a:bodyPr anchorCtr="0" anchor="t" bIns="241600" lIns="241600" spcFirstLastPara="1" rIns="241600" wrap="square" tIns="241600">
              <a:noAutofit/>
            </a:bodyPr>
            <a:lstStyle/>
            <a:p>
              <a:pPr indent="0" lvl="0" marL="0" marR="0" rtl="0" algn="l">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Use anonymous feedback tools with leadership follow-ups to build trust</a:t>
              </a:r>
              <a:endParaRPr/>
            </a:p>
          </p:txBody>
        </p:sp>
      </p:grpSp>
      <p:sp>
        <p:nvSpPr>
          <p:cNvPr id="302" name="Google Shape;302;p13"/>
          <p:cNvSpPr txBox="1"/>
          <p:nvPr>
            <p:ph idx="1" type="body"/>
          </p:nvPr>
        </p:nvSpPr>
        <p:spPr>
          <a:xfrm>
            <a:off x="65800" y="1235100"/>
            <a:ext cx="5534400" cy="17391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1200"/>
              </a:spcBef>
              <a:spcAft>
                <a:spcPts val="0"/>
              </a:spcAft>
              <a:buClr>
                <a:schemeClr val="dk1"/>
              </a:buClr>
              <a:buSzPts val="1100"/>
              <a:buFont typeface="Arial"/>
              <a:buNone/>
            </a:pPr>
            <a:r>
              <a:rPr b="1" lang="en-US" sz="1100"/>
              <a:t>Problems:</a:t>
            </a:r>
            <a:endParaRPr b="1" sz="1100"/>
          </a:p>
          <a:p>
            <a:pPr indent="-298450" lvl="0" marL="457200" rtl="0" algn="l">
              <a:lnSpc>
                <a:spcPct val="115000"/>
              </a:lnSpc>
              <a:spcBef>
                <a:spcPts val="1200"/>
              </a:spcBef>
              <a:spcAft>
                <a:spcPts val="0"/>
              </a:spcAft>
              <a:buSzPts val="1100"/>
              <a:buChar char="●"/>
            </a:pPr>
            <a:r>
              <a:rPr lang="en-US" sz="1100"/>
              <a:t>Employees aren’t always told important information.</a:t>
            </a:r>
            <a:br>
              <a:rPr lang="en-US" sz="1100"/>
            </a:br>
            <a:endParaRPr sz="1100"/>
          </a:p>
          <a:p>
            <a:pPr indent="-298450" lvl="0" marL="457200" rtl="0" algn="l">
              <a:lnSpc>
                <a:spcPct val="115000"/>
              </a:lnSpc>
              <a:spcBef>
                <a:spcPts val="0"/>
              </a:spcBef>
              <a:spcAft>
                <a:spcPts val="0"/>
              </a:spcAft>
              <a:buSzPts val="1100"/>
              <a:buChar char="●"/>
            </a:pPr>
            <a:r>
              <a:rPr lang="en-US" sz="1100"/>
              <a:t>Some staff members struggle with English or lack proper training.</a:t>
            </a:r>
            <a:br>
              <a:rPr lang="en-US" sz="1100"/>
            </a:br>
            <a:endParaRPr sz="1100"/>
          </a:p>
          <a:p>
            <a:pPr indent="-298450" lvl="0" marL="457200" rtl="0" algn="l">
              <a:lnSpc>
                <a:spcPct val="115000"/>
              </a:lnSpc>
              <a:spcBef>
                <a:spcPts val="0"/>
              </a:spcBef>
              <a:spcAft>
                <a:spcPts val="0"/>
              </a:spcAft>
              <a:buSzPts val="1100"/>
              <a:buChar char="●"/>
            </a:pPr>
            <a:r>
              <a:rPr lang="en-US" sz="1100"/>
              <a:t>Feedback is rare or unsafe to give.</a:t>
            </a:r>
            <a:endParaRPr sz="1100"/>
          </a:p>
          <a:p>
            <a:pPr indent="0" lvl="0" marL="0" rtl="0" algn="l">
              <a:spcBef>
                <a:spcPts val="1200"/>
              </a:spcBef>
              <a:spcAft>
                <a:spcPts val="0"/>
              </a:spcAft>
              <a:buNone/>
            </a:pPr>
            <a:r>
              <a:t/>
            </a:r>
            <a:endParaRPr/>
          </a:p>
        </p:txBody>
      </p:sp>
      <p:sp>
        <p:nvSpPr>
          <p:cNvPr id="303" name="Google Shape;303;p13"/>
          <p:cNvSpPr txBox="1"/>
          <p:nvPr/>
        </p:nvSpPr>
        <p:spPr>
          <a:xfrm>
            <a:off x="6321900" y="1415400"/>
            <a:ext cx="5870100" cy="155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Theory Link:</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sz="1100">
                <a:solidFill>
                  <a:schemeClr val="dk1"/>
                </a:solidFill>
              </a:rPr>
              <a:t>Expectancy Theory:</a:t>
            </a:r>
            <a:r>
              <a:rPr lang="en-US" sz="1100">
                <a:solidFill>
                  <a:schemeClr val="dk1"/>
                </a:solidFill>
              </a:rPr>
              <a:t> If people don’t feel prepared or supported, they stop trying.</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i="1" lang="en-US" sz="1100">
                <a:solidFill>
                  <a:schemeClr val="dk1"/>
                </a:solidFill>
              </a:rPr>
              <a:t>Psychological Safety:</a:t>
            </a:r>
            <a:r>
              <a:rPr lang="en-US" sz="1100">
                <a:solidFill>
                  <a:schemeClr val="dk1"/>
                </a:solidFill>
              </a:rPr>
              <a:t> When people feel it’s risky to speak up, problems go unreported.</a:t>
            </a:r>
            <a:endParaRPr sz="1100">
              <a:solidFill>
                <a:schemeClr val="dk1"/>
              </a:solidFill>
            </a:endParaRPr>
          </a:p>
          <a:p>
            <a:pPr indent="0" lvl="0" marL="0" rtl="0" algn="l">
              <a:spcBef>
                <a:spcPts val="1200"/>
              </a:spcBef>
              <a:spcAft>
                <a:spcPts val="0"/>
              </a:spcAft>
              <a:buNone/>
            </a:pPr>
            <a:r>
              <a:t/>
            </a:r>
            <a:endParaRPr sz="1100">
              <a:solidFill>
                <a:schemeClr val="dk1"/>
              </a:solidFill>
            </a:endParaRPr>
          </a:p>
        </p:txBody>
      </p:sp>
      <p:sp>
        <p:nvSpPr>
          <p:cNvPr id="304" name="Google Shape;304;p13"/>
          <p:cNvSpPr txBox="1"/>
          <p:nvPr/>
        </p:nvSpPr>
        <p:spPr>
          <a:xfrm>
            <a:off x="0" y="2629075"/>
            <a:ext cx="6776100" cy="190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Solution: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1100">
                <a:solidFill>
                  <a:schemeClr val="dk1"/>
                </a:solidFill>
              </a:rPr>
              <a:t>Use consistent communication tools</a:t>
            </a:r>
            <a:r>
              <a:rPr lang="en-US" sz="1100">
                <a:solidFill>
                  <a:schemeClr val="dk1"/>
                </a:solidFill>
              </a:rPr>
              <a:t> (same app, bulletin, or meetings for everyone).</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Translate key messages</a:t>
            </a:r>
            <a:r>
              <a:rPr lang="en-US" sz="1100">
                <a:solidFill>
                  <a:schemeClr val="dk1"/>
                </a:solidFill>
              </a:rPr>
              <a:t> for non-native English speakers so no one is left out.</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Bring back department-specific training programs</a:t>
            </a:r>
            <a:r>
              <a:rPr lang="en-US" sz="1100">
                <a:solidFill>
                  <a:schemeClr val="dk1"/>
                </a:solidFill>
              </a:rPr>
              <a:t>—videos, guides, checklists.</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Set up anonymous suggestion boxes</a:t>
            </a:r>
            <a:r>
              <a:rPr lang="en-US" sz="1100">
                <a:solidFill>
                  <a:schemeClr val="dk1"/>
                </a:solidFill>
              </a:rPr>
              <a:t> (digital or paper) and actually respond to them.</a:t>
            </a:r>
            <a:endParaRPr sz="1100">
              <a:solidFill>
                <a:schemeClr val="dk1"/>
              </a:solidFill>
            </a:endParaRPr>
          </a:p>
          <a:p>
            <a:pPr indent="0" lvl="0" marL="0" rtl="0" algn="l">
              <a:spcBef>
                <a:spcPts val="1200"/>
              </a:spcBef>
              <a:spcAft>
                <a:spcPts val="0"/>
              </a:spcAft>
              <a:buNone/>
            </a:pPr>
            <a:r>
              <a:t/>
            </a:r>
            <a:endParaRPr sz="1200">
              <a:solidFill>
                <a:schemeClr val="dk1"/>
              </a:solidFill>
            </a:endParaRPr>
          </a:p>
        </p:txBody>
      </p:sp>
      <p:sp>
        <p:nvSpPr>
          <p:cNvPr id="305" name="Google Shape;305;p13"/>
          <p:cNvSpPr txBox="1"/>
          <p:nvPr/>
        </p:nvSpPr>
        <p:spPr>
          <a:xfrm>
            <a:off x="6568150" y="3063900"/>
            <a:ext cx="5623500" cy="200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i="1" lang="en-US" sz="1100">
                <a:solidFill>
                  <a:schemeClr val="dk1"/>
                </a:solidFill>
              </a:rPr>
              <a:t>“We don’t even have the stuff we need to do our job well.”</a:t>
            </a:r>
            <a:endParaRPr i="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i="1" lang="en-US" sz="1100">
                <a:solidFill>
                  <a:schemeClr val="dk1"/>
                </a:solidFill>
              </a:rPr>
              <a:t>Why it matters:</a:t>
            </a:r>
            <a:r>
              <a:rPr b="1" lang="en-US" sz="1100">
                <a:solidFill>
                  <a:schemeClr val="dk1"/>
                </a:solidFill>
              </a:rPr>
              <a:t> </a:t>
            </a:r>
            <a:r>
              <a:rPr lang="en-US" sz="1100">
                <a:solidFill>
                  <a:schemeClr val="dk1"/>
                </a:solidFill>
              </a:rPr>
              <a:t>Good communication and training give employees confidence, improve performance, and help avoid burnout.</a:t>
            </a:r>
            <a:endParaRPr sz="1100">
              <a:solidFill>
                <a:schemeClr val="dk1"/>
              </a:solidFill>
            </a:endParaRPr>
          </a:p>
          <a:p>
            <a:pPr indent="0" lvl="0" marL="0" rtl="0" algn="l">
              <a:spcBef>
                <a:spcPts val="1200"/>
              </a:spcBef>
              <a:spcAft>
                <a:spcPts val="0"/>
              </a:spcAft>
              <a:buNone/>
            </a:pPr>
            <a:r>
              <a:t/>
            </a:r>
            <a:endParaRPr sz="1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grpSp>
        <p:nvGrpSpPr>
          <p:cNvPr id="310" name="Google Shape;310;g34e060fa7b2_0_0"/>
          <p:cNvGrpSpPr/>
          <p:nvPr/>
        </p:nvGrpSpPr>
        <p:grpSpPr>
          <a:xfrm>
            <a:off x="33113" y="2581497"/>
            <a:ext cx="12125783" cy="2220440"/>
            <a:chOff x="5996" y="405675"/>
            <a:chExt cx="10107346" cy="2754889"/>
          </a:xfrm>
        </p:grpSpPr>
        <p:sp>
          <p:nvSpPr>
            <p:cNvPr id="311" name="Google Shape;311;g34e060fa7b2_0_0"/>
            <p:cNvSpPr/>
            <p:nvPr/>
          </p:nvSpPr>
          <p:spPr>
            <a:xfrm>
              <a:off x="5996" y="405687"/>
              <a:ext cx="2445900" cy="733800"/>
            </a:xfrm>
            <a:prstGeom prst="rect">
              <a:avLst/>
            </a:prstGeom>
            <a:solidFill>
              <a:srgbClr val="A02891"/>
            </a:solidFill>
            <a:ln cap="flat" cmpd="sng" w="19050">
              <a:solidFill>
                <a:srgbClr val="A0289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34e060fa7b2_0_0"/>
            <p:cNvSpPr txBox="1"/>
            <p:nvPr/>
          </p:nvSpPr>
          <p:spPr>
            <a:xfrm>
              <a:off x="5996" y="405687"/>
              <a:ext cx="2445900" cy="733800"/>
            </a:xfrm>
            <a:prstGeom prst="rect">
              <a:avLst/>
            </a:prstGeom>
            <a:noFill/>
            <a:ln>
              <a:noFill/>
            </a:ln>
          </p:spPr>
          <p:txBody>
            <a:bodyPr anchorCtr="0" anchor="ctr" bIns="193275" lIns="193275" spcFirstLastPara="1" rIns="193275" wrap="square" tIns="193275">
              <a:noAutofit/>
            </a:bodyPr>
            <a:lstStyle/>
            <a:p>
              <a:pPr indent="0" lvl="0" marL="0" marR="0" rtl="0" algn="ctr">
                <a:lnSpc>
                  <a:spcPct val="90000"/>
                </a:lnSpc>
                <a:spcBef>
                  <a:spcPts val="0"/>
                </a:spcBef>
                <a:spcAft>
                  <a:spcPts val="0"/>
                </a:spcAft>
                <a:buClr>
                  <a:schemeClr val="lt1"/>
                </a:buClr>
                <a:buSzPts val="2400"/>
                <a:buFont typeface="Arial"/>
                <a:buNone/>
              </a:pPr>
              <a:r>
                <a:rPr lang="en-US" sz="2400">
                  <a:solidFill>
                    <a:schemeClr val="lt1"/>
                  </a:solidFill>
                  <a:latin typeface="Open Sans"/>
                  <a:ea typeface="Open Sans"/>
                  <a:cs typeface="Open Sans"/>
                  <a:sym typeface="Open Sans"/>
                </a:rPr>
                <a:t>Create</a:t>
              </a:r>
              <a:endParaRPr>
                <a:latin typeface="Open Sans"/>
                <a:ea typeface="Open Sans"/>
                <a:cs typeface="Open Sans"/>
                <a:sym typeface="Open Sans"/>
              </a:endParaRPr>
            </a:p>
          </p:txBody>
        </p:sp>
        <p:sp>
          <p:nvSpPr>
            <p:cNvPr id="313" name="Google Shape;313;g34e060fa7b2_0_0"/>
            <p:cNvSpPr/>
            <p:nvPr/>
          </p:nvSpPr>
          <p:spPr>
            <a:xfrm>
              <a:off x="5996" y="1139463"/>
              <a:ext cx="2445900" cy="2021100"/>
            </a:xfrm>
            <a:prstGeom prst="rect">
              <a:avLst/>
            </a:prstGeom>
            <a:solidFill>
              <a:srgbClr val="DFCADB">
                <a:alpha val="89800"/>
              </a:srgbClr>
            </a:solidFill>
            <a:ln cap="flat" cmpd="sng" w="19050">
              <a:solidFill>
                <a:srgbClr val="DFCADB">
                  <a:alpha val="8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34e060fa7b2_0_0"/>
            <p:cNvSpPr txBox="1"/>
            <p:nvPr/>
          </p:nvSpPr>
          <p:spPr>
            <a:xfrm>
              <a:off x="5996" y="1139471"/>
              <a:ext cx="2445900" cy="1425000"/>
            </a:xfrm>
            <a:prstGeom prst="rect">
              <a:avLst/>
            </a:prstGeom>
            <a:noFill/>
            <a:ln>
              <a:noFill/>
            </a:ln>
          </p:spPr>
          <p:txBody>
            <a:bodyPr anchorCtr="0" anchor="t" bIns="241600" lIns="241600" spcFirstLastPara="1" rIns="241600" wrap="square" tIns="241600">
              <a:noAutofit/>
            </a:bodyPr>
            <a:lstStyle/>
            <a:p>
              <a:pPr indent="0" lvl="0" marL="0" marR="0" rtl="0" algn="l">
                <a:lnSpc>
                  <a:spcPct val="90000"/>
                </a:lnSpc>
                <a:spcBef>
                  <a:spcPts val="0"/>
                </a:spcBef>
                <a:spcAft>
                  <a:spcPts val="0"/>
                </a:spcAft>
                <a:buClr>
                  <a:schemeClr val="dk1"/>
                </a:buClr>
                <a:buSzPts val="1800"/>
                <a:buFont typeface="Arial"/>
                <a:buNone/>
              </a:pPr>
              <a:r>
                <a:rPr lang="en-US" sz="1800">
                  <a:solidFill>
                    <a:schemeClr val="dk1"/>
                  </a:solidFill>
                  <a:latin typeface="Open Sans"/>
                  <a:ea typeface="Open Sans"/>
                  <a:cs typeface="Open Sans"/>
                  <a:sym typeface="Open Sans"/>
                </a:rPr>
                <a:t>Create clarity and consistency across departments</a:t>
              </a:r>
              <a:endParaRPr>
                <a:latin typeface="Open Sans"/>
                <a:ea typeface="Open Sans"/>
                <a:cs typeface="Open Sans"/>
                <a:sym typeface="Open Sans"/>
              </a:endParaRPr>
            </a:p>
          </p:txBody>
        </p:sp>
        <p:sp>
          <p:nvSpPr>
            <p:cNvPr id="315" name="Google Shape;315;g34e060fa7b2_0_0"/>
            <p:cNvSpPr/>
            <p:nvPr/>
          </p:nvSpPr>
          <p:spPr>
            <a:xfrm>
              <a:off x="2559811" y="405687"/>
              <a:ext cx="2445900" cy="733800"/>
            </a:xfrm>
            <a:prstGeom prst="rect">
              <a:avLst/>
            </a:prstGeom>
            <a:solidFill>
              <a:srgbClr val="2A2CA1"/>
            </a:solidFill>
            <a:ln cap="flat" cmpd="sng" w="19050">
              <a:solidFill>
                <a:srgbClr val="2A2CA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34e060fa7b2_0_0"/>
            <p:cNvSpPr txBox="1"/>
            <p:nvPr/>
          </p:nvSpPr>
          <p:spPr>
            <a:xfrm>
              <a:off x="2559824" y="405675"/>
              <a:ext cx="2445900" cy="733800"/>
            </a:xfrm>
            <a:prstGeom prst="rect">
              <a:avLst/>
            </a:prstGeom>
            <a:noFill/>
            <a:ln>
              <a:noFill/>
            </a:ln>
          </p:spPr>
          <p:txBody>
            <a:bodyPr anchorCtr="0" anchor="ctr" bIns="193275" lIns="193275" spcFirstLastPara="1" rIns="193275" wrap="square" tIns="193275">
              <a:noAutofit/>
            </a:bodyPr>
            <a:lstStyle/>
            <a:p>
              <a:pPr indent="0" lvl="0" marL="0" marR="0" rtl="0" algn="ctr">
                <a:lnSpc>
                  <a:spcPct val="90000"/>
                </a:lnSpc>
                <a:spcBef>
                  <a:spcPts val="0"/>
                </a:spcBef>
                <a:spcAft>
                  <a:spcPts val="0"/>
                </a:spcAft>
                <a:buClr>
                  <a:schemeClr val="lt1"/>
                </a:buClr>
                <a:buSzPts val="2400"/>
                <a:buFont typeface="Arial"/>
                <a:buNone/>
              </a:pPr>
              <a:r>
                <a:rPr lang="en-US" sz="2400">
                  <a:solidFill>
                    <a:schemeClr val="lt1"/>
                  </a:solidFill>
                  <a:latin typeface="Open Sans"/>
                  <a:ea typeface="Open Sans"/>
                  <a:cs typeface="Open Sans"/>
                  <a:sym typeface="Open Sans"/>
                </a:rPr>
                <a:t>Standardize</a:t>
              </a:r>
              <a:endParaRPr>
                <a:latin typeface="Open Sans"/>
                <a:ea typeface="Open Sans"/>
                <a:cs typeface="Open Sans"/>
                <a:sym typeface="Open Sans"/>
              </a:endParaRPr>
            </a:p>
          </p:txBody>
        </p:sp>
        <p:sp>
          <p:nvSpPr>
            <p:cNvPr id="317" name="Google Shape;317;g34e060fa7b2_0_0"/>
            <p:cNvSpPr/>
            <p:nvPr/>
          </p:nvSpPr>
          <p:spPr>
            <a:xfrm>
              <a:off x="2559811" y="1139463"/>
              <a:ext cx="2445900" cy="2021100"/>
            </a:xfrm>
            <a:prstGeom prst="rect">
              <a:avLst/>
            </a:prstGeom>
            <a:solidFill>
              <a:srgbClr val="CBC9DF">
                <a:alpha val="89800"/>
              </a:srgbClr>
            </a:solidFill>
            <a:ln cap="flat" cmpd="sng" w="19050">
              <a:solidFill>
                <a:srgbClr val="CBC9DF">
                  <a:alpha val="8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34e060fa7b2_0_0"/>
            <p:cNvSpPr txBox="1"/>
            <p:nvPr/>
          </p:nvSpPr>
          <p:spPr>
            <a:xfrm>
              <a:off x="2559811" y="1139463"/>
              <a:ext cx="2445900" cy="2021100"/>
            </a:xfrm>
            <a:prstGeom prst="rect">
              <a:avLst/>
            </a:prstGeom>
            <a:noFill/>
            <a:ln>
              <a:noFill/>
            </a:ln>
          </p:spPr>
          <p:txBody>
            <a:bodyPr anchorCtr="0" anchor="t" bIns="241600" lIns="241600" spcFirstLastPara="1" rIns="241600" wrap="square" tIns="241600">
              <a:noAutofit/>
            </a:bodyPr>
            <a:lstStyle/>
            <a:p>
              <a:pPr indent="0" lvl="0" marL="0" marR="0" rtl="0" algn="l">
                <a:lnSpc>
                  <a:spcPct val="90000"/>
                </a:lnSpc>
                <a:spcBef>
                  <a:spcPts val="0"/>
                </a:spcBef>
                <a:spcAft>
                  <a:spcPts val="0"/>
                </a:spcAft>
                <a:buClr>
                  <a:schemeClr val="dk1"/>
                </a:buClr>
                <a:buSzPts val="1800"/>
                <a:buFont typeface="Arial"/>
                <a:buNone/>
              </a:pPr>
              <a:r>
                <a:rPr lang="en-US" sz="1800">
                  <a:solidFill>
                    <a:schemeClr val="dk1"/>
                  </a:solidFill>
                  <a:latin typeface="Open Sans"/>
                  <a:ea typeface="Open Sans"/>
                  <a:cs typeface="Open Sans"/>
                  <a:sym typeface="Open Sans"/>
                </a:rPr>
                <a:t>Standardize communication processes (e.g., shared updates, department meetings)</a:t>
              </a:r>
              <a:endParaRPr>
                <a:latin typeface="Open Sans"/>
                <a:ea typeface="Open Sans"/>
                <a:cs typeface="Open Sans"/>
                <a:sym typeface="Open Sans"/>
              </a:endParaRPr>
            </a:p>
          </p:txBody>
        </p:sp>
        <p:sp>
          <p:nvSpPr>
            <p:cNvPr id="319" name="Google Shape;319;g34e060fa7b2_0_0"/>
            <p:cNvSpPr/>
            <p:nvPr/>
          </p:nvSpPr>
          <p:spPr>
            <a:xfrm>
              <a:off x="5113627" y="405687"/>
              <a:ext cx="2445900" cy="733800"/>
            </a:xfrm>
            <a:prstGeom prst="rect">
              <a:avLst/>
            </a:prstGeom>
            <a:solidFill>
              <a:srgbClr val="2BA492"/>
            </a:solidFill>
            <a:ln cap="flat" cmpd="sng" w="19050">
              <a:solidFill>
                <a:srgbClr val="2BA49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34e060fa7b2_0_0"/>
            <p:cNvSpPr txBox="1"/>
            <p:nvPr/>
          </p:nvSpPr>
          <p:spPr>
            <a:xfrm>
              <a:off x="5113627" y="405687"/>
              <a:ext cx="2445900" cy="733800"/>
            </a:xfrm>
            <a:prstGeom prst="rect">
              <a:avLst/>
            </a:prstGeom>
            <a:noFill/>
            <a:ln>
              <a:noFill/>
            </a:ln>
          </p:spPr>
          <p:txBody>
            <a:bodyPr anchorCtr="0" anchor="ctr" bIns="193275" lIns="193275" spcFirstLastPara="1" rIns="193275" wrap="square" tIns="193275">
              <a:noAutofit/>
            </a:bodyPr>
            <a:lstStyle/>
            <a:p>
              <a:pPr indent="0" lvl="0" marL="0" marR="0" rtl="0" algn="ctr">
                <a:lnSpc>
                  <a:spcPct val="90000"/>
                </a:lnSpc>
                <a:spcBef>
                  <a:spcPts val="0"/>
                </a:spcBef>
                <a:spcAft>
                  <a:spcPts val="0"/>
                </a:spcAft>
                <a:buClr>
                  <a:schemeClr val="lt1"/>
                </a:buClr>
                <a:buSzPts val="2400"/>
                <a:buFont typeface="Arial"/>
                <a:buNone/>
              </a:pPr>
              <a:r>
                <a:rPr lang="en-US" sz="2400">
                  <a:solidFill>
                    <a:schemeClr val="lt1"/>
                  </a:solidFill>
                  <a:latin typeface="Arial"/>
                  <a:ea typeface="Arial"/>
                  <a:cs typeface="Arial"/>
                  <a:sym typeface="Arial"/>
                </a:rPr>
                <a:t>Translate</a:t>
              </a:r>
              <a:endParaRPr/>
            </a:p>
          </p:txBody>
        </p:sp>
        <p:sp>
          <p:nvSpPr>
            <p:cNvPr id="321" name="Google Shape;321;g34e060fa7b2_0_0"/>
            <p:cNvSpPr/>
            <p:nvPr/>
          </p:nvSpPr>
          <p:spPr>
            <a:xfrm>
              <a:off x="5113627" y="1139463"/>
              <a:ext cx="2445900" cy="2021100"/>
            </a:xfrm>
            <a:prstGeom prst="rect">
              <a:avLst/>
            </a:prstGeom>
            <a:solidFill>
              <a:srgbClr val="C9DFDE">
                <a:alpha val="89800"/>
              </a:srgbClr>
            </a:solidFill>
            <a:ln cap="flat" cmpd="sng" w="19050">
              <a:solidFill>
                <a:srgbClr val="C9DFDE">
                  <a:alpha val="8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34e060fa7b2_0_0"/>
            <p:cNvSpPr txBox="1"/>
            <p:nvPr/>
          </p:nvSpPr>
          <p:spPr>
            <a:xfrm>
              <a:off x="5113627" y="1139463"/>
              <a:ext cx="2445900" cy="2021100"/>
            </a:xfrm>
            <a:prstGeom prst="rect">
              <a:avLst/>
            </a:prstGeom>
            <a:noFill/>
            <a:ln>
              <a:noFill/>
            </a:ln>
          </p:spPr>
          <p:txBody>
            <a:bodyPr anchorCtr="0" anchor="t" bIns="241600" lIns="241600" spcFirstLastPara="1" rIns="241600" wrap="square" tIns="241600">
              <a:noAutofit/>
            </a:bodyPr>
            <a:lstStyle/>
            <a:p>
              <a:pPr indent="0" lvl="0" marL="0" marR="0" rtl="0" algn="l">
                <a:lnSpc>
                  <a:spcPct val="90000"/>
                </a:lnSpc>
                <a:spcBef>
                  <a:spcPts val="0"/>
                </a:spcBef>
                <a:spcAft>
                  <a:spcPts val="0"/>
                </a:spcAft>
                <a:buClr>
                  <a:schemeClr val="dk1"/>
                </a:buClr>
                <a:buSzPts val="1800"/>
                <a:buFont typeface="Arial"/>
                <a:buNone/>
              </a:pPr>
              <a:r>
                <a:rPr lang="en-US" sz="1800">
                  <a:solidFill>
                    <a:schemeClr val="dk1"/>
                  </a:solidFill>
                  <a:latin typeface="Open Sans"/>
                  <a:ea typeface="Open Sans"/>
                  <a:cs typeface="Open Sans"/>
                  <a:sym typeface="Open Sans"/>
                </a:rPr>
                <a:t>Translate key materials for non-native English speakers</a:t>
              </a:r>
              <a:endParaRPr>
                <a:latin typeface="Open Sans"/>
                <a:ea typeface="Open Sans"/>
                <a:cs typeface="Open Sans"/>
                <a:sym typeface="Open Sans"/>
              </a:endParaRPr>
            </a:p>
          </p:txBody>
        </p:sp>
        <p:sp>
          <p:nvSpPr>
            <p:cNvPr id="323" name="Google Shape;323;g34e060fa7b2_0_0"/>
            <p:cNvSpPr/>
            <p:nvPr/>
          </p:nvSpPr>
          <p:spPr>
            <a:xfrm>
              <a:off x="7667442" y="405687"/>
              <a:ext cx="2445900" cy="733800"/>
            </a:xfrm>
            <a:prstGeom prst="rect">
              <a:avLst/>
            </a:prstGeom>
            <a:solidFill>
              <a:srgbClr val="4CA62C"/>
            </a:solidFill>
            <a:ln cap="flat" cmpd="sng" w="19050">
              <a:solidFill>
                <a:srgbClr val="4CA62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34e060fa7b2_0_0"/>
            <p:cNvSpPr txBox="1"/>
            <p:nvPr/>
          </p:nvSpPr>
          <p:spPr>
            <a:xfrm>
              <a:off x="7667442" y="405687"/>
              <a:ext cx="2445900" cy="733800"/>
            </a:xfrm>
            <a:prstGeom prst="rect">
              <a:avLst/>
            </a:prstGeom>
            <a:noFill/>
            <a:ln>
              <a:noFill/>
            </a:ln>
          </p:spPr>
          <p:txBody>
            <a:bodyPr anchorCtr="0" anchor="ctr" bIns="193275" lIns="193275" spcFirstLastPara="1" rIns="193275" wrap="square" tIns="193275">
              <a:noAutofit/>
            </a:bodyPr>
            <a:lstStyle/>
            <a:p>
              <a:pPr indent="0" lvl="0" marL="0" marR="0" rtl="0" algn="ctr">
                <a:lnSpc>
                  <a:spcPct val="90000"/>
                </a:lnSpc>
                <a:spcBef>
                  <a:spcPts val="0"/>
                </a:spcBef>
                <a:spcAft>
                  <a:spcPts val="0"/>
                </a:spcAft>
                <a:buClr>
                  <a:schemeClr val="lt1"/>
                </a:buClr>
                <a:buSzPts val="2400"/>
                <a:buFont typeface="Arial"/>
                <a:buNone/>
              </a:pPr>
              <a:r>
                <a:rPr lang="en-US" sz="2400">
                  <a:solidFill>
                    <a:schemeClr val="lt1"/>
                  </a:solidFill>
                  <a:latin typeface="Open Sans"/>
                  <a:ea typeface="Open Sans"/>
                  <a:cs typeface="Open Sans"/>
                  <a:sym typeface="Open Sans"/>
                </a:rPr>
                <a:t>Use</a:t>
              </a:r>
              <a:endParaRPr>
                <a:latin typeface="Open Sans"/>
                <a:ea typeface="Open Sans"/>
                <a:cs typeface="Open Sans"/>
                <a:sym typeface="Open Sans"/>
              </a:endParaRPr>
            </a:p>
          </p:txBody>
        </p:sp>
        <p:sp>
          <p:nvSpPr>
            <p:cNvPr id="325" name="Google Shape;325;g34e060fa7b2_0_0"/>
            <p:cNvSpPr/>
            <p:nvPr/>
          </p:nvSpPr>
          <p:spPr>
            <a:xfrm>
              <a:off x="7667442" y="1139463"/>
              <a:ext cx="2445900" cy="2021100"/>
            </a:xfrm>
            <a:prstGeom prst="rect">
              <a:avLst/>
            </a:prstGeom>
            <a:solidFill>
              <a:srgbClr val="CDE0C9">
                <a:alpha val="89800"/>
              </a:srgbClr>
            </a:solidFill>
            <a:ln cap="flat" cmpd="sng" w="19050">
              <a:solidFill>
                <a:srgbClr val="CDE0C9">
                  <a:alpha val="8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34e060fa7b2_0_0"/>
            <p:cNvSpPr txBox="1"/>
            <p:nvPr/>
          </p:nvSpPr>
          <p:spPr>
            <a:xfrm>
              <a:off x="7667442" y="1139463"/>
              <a:ext cx="2445900" cy="2021100"/>
            </a:xfrm>
            <a:prstGeom prst="rect">
              <a:avLst/>
            </a:prstGeom>
            <a:noFill/>
            <a:ln>
              <a:noFill/>
            </a:ln>
          </p:spPr>
          <p:txBody>
            <a:bodyPr anchorCtr="0" anchor="t" bIns="241600" lIns="241600" spcFirstLastPara="1" rIns="241600" wrap="square" tIns="241600">
              <a:noAutofit/>
            </a:bodyPr>
            <a:lstStyle/>
            <a:p>
              <a:pPr indent="0" lvl="0" marL="0" marR="0" rtl="0" algn="l">
                <a:lnSpc>
                  <a:spcPct val="90000"/>
                </a:lnSpc>
                <a:spcBef>
                  <a:spcPts val="0"/>
                </a:spcBef>
                <a:spcAft>
                  <a:spcPts val="0"/>
                </a:spcAft>
                <a:buClr>
                  <a:schemeClr val="dk1"/>
                </a:buClr>
                <a:buSzPts val="1800"/>
                <a:buFont typeface="Arial"/>
                <a:buNone/>
              </a:pPr>
              <a:r>
                <a:rPr lang="en-US" sz="1800">
                  <a:solidFill>
                    <a:schemeClr val="dk1"/>
                  </a:solidFill>
                  <a:latin typeface="Open Sans"/>
                  <a:ea typeface="Open Sans"/>
                  <a:cs typeface="Open Sans"/>
                  <a:sym typeface="Open Sans"/>
                </a:rPr>
                <a:t>Use anonymous feedback tools with leadership follow-ups to build trust</a:t>
              </a:r>
              <a:endParaRPr>
                <a:latin typeface="Open Sans"/>
                <a:ea typeface="Open Sans"/>
                <a:cs typeface="Open Sans"/>
                <a:sym typeface="Open San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34dfb9d1f8e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Outcomes of </a:t>
            </a:r>
            <a:r>
              <a:rPr lang="en-US"/>
              <a:t>Solutions</a:t>
            </a:r>
            <a:endParaRPr/>
          </a:p>
        </p:txBody>
      </p:sp>
      <p:sp>
        <p:nvSpPr>
          <p:cNvPr id="332" name="Google Shape;332;g34dfb9d1f8e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6" name="Shape 336"/>
        <p:cNvGrpSpPr/>
        <p:nvPr/>
      </p:nvGrpSpPr>
      <p:grpSpPr>
        <a:xfrm>
          <a:off x="0" y="0"/>
          <a:ext cx="0" cy="0"/>
          <a:chOff x="0" y="0"/>
          <a:chExt cx="0" cy="0"/>
        </a:xfrm>
      </p:grpSpPr>
      <p:sp>
        <p:nvSpPr>
          <p:cNvPr id="337" name="Google Shape;337;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8" name="Google Shape;338;p17"/>
          <p:cNvSpPr txBox="1"/>
          <p:nvPr>
            <p:ph type="title"/>
          </p:nvPr>
        </p:nvSpPr>
        <p:spPr>
          <a:xfrm>
            <a:off x="1633804" y="1018087"/>
            <a:ext cx="8924392" cy="10582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b="1" lang="en-US"/>
              <a:t>Final Thoughts &amp; Questions</a:t>
            </a:r>
            <a:endParaRPr/>
          </a:p>
        </p:txBody>
      </p:sp>
      <p:sp>
        <p:nvSpPr>
          <p:cNvPr id="339" name="Google Shape;339;p17"/>
          <p:cNvSpPr/>
          <p:nvPr/>
        </p:nvSpPr>
        <p:spPr>
          <a:xfrm>
            <a:off x="1293813" y="2337807"/>
            <a:ext cx="9604374" cy="3585866"/>
          </a:xfrm>
          <a:custGeom>
            <a:rect b="b" l="l" r="r" t="t"/>
            <a:pathLst>
              <a:path extrusionOk="0" h="3585866" w="9604374">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0" name="Google Shape;340;p17"/>
          <p:cNvSpPr/>
          <p:nvPr/>
        </p:nvSpPr>
        <p:spPr>
          <a:xfrm>
            <a:off x="5421727" y="2190741"/>
            <a:ext cx="1348547" cy="407804"/>
          </a:xfrm>
          <a:custGeom>
            <a:rect b="b" l="l" r="r" t="t"/>
            <a:pathLst>
              <a:path extrusionOk="0" h="594531" w="2201784">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1" name="Google Shape;341;p17"/>
          <p:cNvSpPr txBox="1"/>
          <p:nvPr>
            <p:ph idx="1" type="body"/>
          </p:nvPr>
        </p:nvSpPr>
        <p:spPr>
          <a:xfrm>
            <a:off x="1941207" y="2752316"/>
            <a:ext cx="8309586" cy="2756848"/>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cap="none" strike="noStrike">
                <a:latin typeface="Arial"/>
                <a:ea typeface="Arial"/>
                <a:cs typeface="Arial"/>
                <a:sym typeface="Arial"/>
              </a:rPr>
              <a:t>By addressing key gaps in leadership, communication, and recognition, this retail store can foster a healthier, more motivated, and high-performing workforce.</a:t>
            </a:r>
            <a:br>
              <a:rPr b="0" i="0" lang="en-US" sz="2000" u="none" cap="none" strike="noStrike">
                <a:latin typeface="Arial"/>
                <a:ea typeface="Arial"/>
                <a:cs typeface="Arial"/>
                <a:sym typeface="Arial"/>
              </a:rPr>
            </a:br>
            <a:r>
              <a:rPr b="0" i="0" lang="en-US" sz="2000" u="none" cap="none" strike="noStrike">
                <a:latin typeface="Arial"/>
                <a:ea typeface="Arial"/>
                <a:cs typeface="Arial"/>
                <a:sym typeface="Arial"/>
              </a:rPr>
              <a:t>Our analysis shows how small changes, guided by proven OB theories, can lead to meaningful impact.</a:t>
            </a:r>
            <a:endParaRPr/>
          </a:p>
          <a:p>
            <a:pPr indent="0" lvl="0" marL="0" marR="0" rtl="0" algn="l">
              <a:lnSpc>
                <a:spcPct val="90000"/>
              </a:lnSpc>
              <a:spcBef>
                <a:spcPts val="600"/>
              </a:spcBef>
              <a:spcAft>
                <a:spcPts val="0"/>
              </a:spcAft>
              <a:buClr>
                <a:schemeClr val="dk1"/>
              </a:buClr>
              <a:buSzPts val="2000"/>
              <a:buFont typeface="Arial"/>
              <a:buNone/>
            </a:pPr>
            <a:r>
              <a:t/>
            </a:r>
            <a:endParaRPr b="0" i="0" sz="2000" u="none" cap="none" strike="noStrike">
              <a:latin typeface="Arial"/>
              <a:ea typeface="Arial"/>
              <a:cs typeface="Arial"/>
              <a:sym typeface="Arial"/>
            </a:endParaRPr>
          </a:p>
        </p:txBody>
      </p:sp>
      <p:sp>
        <p:nvSpPr>
          <p:cNvPr id="342" name="Google Shape;342;p17"/>
          <p:cNvSpPr txBox="1"/>
          <p:nvPr/>
        </p:nvSpPr>
        <p:spPr>
          <a:xfrm>
            <a:off x="4282088" y="4574714"/>
            <a:ext cx="6093228" cy="7232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t/>
            </a:r>
            <a:endParaRPr b="0" i="1" sz="1800" u="none" cap="none" strike="noStrike">
              <a:solidFill>
                <a:schemeClr val="dk1"/>
              </a:solidFill>
              <a:latin typeface="Arial"/>
              <a:ea typeface="Arial"/>
              <a:cs typeface="Arial"/>
              <a:sym typeface="Arial"/>
            </a:endParaRPr>
          </a:p>
          <a:p>
            <a:pPr indent="0" lvl="0" marL="0" marR="0" rtl="0" algn="l">
              <a:spcBef>
                <a:spcPts val="600"/>
              </a:spcBef>
              <a:spcAft>
                <a:spcPts val="0"/>
              </a:spcAft>
              <a:buClr>
                <a:schemeClr val="dk1"/>
              </a:buClr>
              <a:buSzPts val="1800"/>
              <a:buFont typeface="Arial"/>
              <a:buNone/>
            </a:pPr>
            <a:r>
              <a:rPr b="0" i="1" lang="en-US" sz="1800" u="none" cap="none" strike="noStrike">
                <a:solidFill>
                  <a:schemeClr val="dk1"/>
                </a:solidFill>
                <a:latin typeface="Arial"/>
                <a:ea typeface="Arial"/>
                <a:cs typeface="Arial"/>
                <a:sym typeface="Arial"/>
              </a:rPr>
              <a:t>Questions?</a:t>
            </a:r>
            <a:r>
              <a:rPr lang="en-US" sz="1800">
                <a:solidFill>
                  <a:schemeClr val="dk1"/>
                </a:solidFill>
                <a:latin typeface="Arial"/>
                <a:ea typeface="Arial"/>
                <a:cs typeface="Arial"/>
                <a:sym typeface="Arial"/>
              </a:rPr>
              <a:t> </a:t>
            </a:r>
            <a:r>
              <a:rPr b="0" i="1" lang="en-US" sz="1800" u="none" cap="none" strike="noStrike">
                <a:solidFill>
                  <a:schemeClr val="dk1"/>
                </a:solidFill>
                <a:latin typeface="Arial"/>
                <a:ea typeface="Arial"/>
                <a:cs typeface="Arial"/>
                <a:sym typeface="Arial"/>
              </a:rPr>
              <a:t>Thank you for your time!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34dfb9d1f8e_2_0"/>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AGENDA</a:t>
            </a:r>
            <a:endParaRPr/>
          </a:p>
        </p:txBody>
      </p:sp>
      <p:sp>
        <p:nvSpPr>
          <p:cNvPr id="113" name="Google Shape;113;g34dfb9d1f8e_2_0"/>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US"/>
              <a:t>Organization</a:t>
            </a:r>
            <a:r>
              <a:rPr lang="en-US"/>
              <a:t> Overview </a:t>
            </a:r>
            <a:endParaRPr/>
          </a:p>
          <a:p>
            <a:pPr indent="0" lvl="0" marL="0" rtl="0" algn="ctr">
              <a:spcBef>
                <a:spcPts val="1000"/>
              </a:spcBef>
              <a:spcAft>
                <a:spcPts val="0"/>
              </a:spcAft>
              <a:buNone/>
            </a:pPr>
            <a:r>
              <a:rPr lang="en-US"/>
              <a:t>Data Collection Methods </a:t>
            </a:r>
            <a:endParaRPr/>
          </a:p>
          <a:p>
            <a:pPr indent="0" lvl="0" marL="0" rtl="0" algn="ctr">
              <a:spcBef>
                <a:spcPts val="1000"/>
              </a:spcBef>
              <a:spcAft>
                <a:spcPts val="0"/>
              </a:spcAft>
              <a:buNone/>
            </a:pPr>
            <a:r>
              <a:t/>
            </a:r>
            <a:endParaRPr/>
          </a:p>
        </p:txBody>
      </p:sp>
      <p:pic>
        <p:nvPicPr>
          <p:cNvPr id="114" name="Google Shape;114;g34dfb9d1f8e_2_0" title="Screen Shot 2025-04-21 at 5.13.12 PM.png"/>
          <p:cNvPicPr preferRelativeResize="0"/>
          <p:nvPr/>
        </p:nvPicPr>
        <p:blipFill>
          <a:blip r:embed="rId3">
            <a:alphaModFix/>
          </a:blip>
          <a:stretch>
            <a:fillRect/>
          </a:stretch>
        </p:blipFill>
        <p:spPr>
          <a:xfrm>
            <a:off x="163325" y="5637528"/>
            <a:ext cx="1333601" cy="10872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Organizational Overview </a:t>
            </a:r>
            <a:endParaRPr/>
          </a:p>
        </p:txBody>
      </p:sp>
      <p:sp>
        <p:nvSpPr>
          <p:cNvPr id="120" name="Google Shape;120;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1800"/>
              <a:buChar char="•"/>
            </a:pPr>
            <a:r>
              <a:rPr b="1" i="0" lang="en-US" sz="1800" u="none" strike="noStrike">
                <a:solidFill>
                  <a:srgbClr val="000000"/>
                </a:solidFill>
                <a:latin typeface="Arial"/>
                <a:ea typeface="Arial"/>
                <a:cs typeface="Arial"/>
                <a:sym typeface="Arial"/>
              </a:rPr>
              <a:t>Slide 2: Organizational Overview</a:t>
            </a:r>
            <a:endParaRPr b="1" i="0" u="none" strike="noStrike">
              <a:solidFill>
                <a:srgbClr val="000000"/>
              </a:solidFill>
            </a:endParaRPr>
          </a:p>
          <a:p>
            <a:pPr indent="-228600" lvl="0" marL="228600" rtl="0" algn="l">
              <a:lnSpc>
                <a:spcPct val="90000"/>
              </a:lnSpc>
              <a:spcBef>
                <a:spcPts val="1600"/>
              </a:spcBef>
              <a:spcAft>
                <a:spcPts val="0"/>
              </a:spcAft>
              <a:buClr>
                <a:srgbClr val="000000"/>
              </a:buClr>
              <a:buSzPts val="1800"/>
              <a:buChar char="•"/>
            </a:pPr>
            <a:r>
              <a:rPr b="0" i="0" lang="en-US" sz="1800" u="none" strike="noStrike">
                <a:solidFill>
                  <a:srgbClr val="000000"/>
                </a:solidFill>
                <a:latin typeface="Arial"/>
                <a:ea typeface="Arial"/>
                <a:cs typeface="Arial"/>
                <a:sym typeface="Arial"/>
              </a:rPr>
              <a:t>(Still need Sandra's input, but can structure like this:)</a:t>
            </a:r>
            <a:endParaRPr b="0" i="0" u="none" strike="noStrike">
              <a:solidFill>
                <a:srgbClr val="000000"/>
              </a:solidFill>
            </a:endParaRPr>
          </a:p>
          <a:p>
            <a:pPr indent="-228600" lvl="0" marL="228600" rtl="0" algn="l">
              <a:lnSpc>
                <a:spcPct val="90000"/>
              </a:lnSpc>
              <a:spcBef>
                <a:spcPts val="2400"/>
              </a:spcBef>
              <a:spcAft>
                <a:spcPts val="0"/>
              </a:spcAft>
              <a:buClr>
                <a:srgbClr val="000000"/>
              </a:buClr>
              <a:buSzPts val="1800"/>
              <a:buChar char="•"/>
            </a:pPr>
            <a:r>
              <a:rPr b="1" i="0" lang="en-US" sz="1800" u="none" strike="noStrike">
                <a:solidFill>
                  <a:srgbClr val="000000"/>
                </a:solidFill>
                <a:latin typeface="Arial"/>
                <a:ea typeface="Arial"/>
                <a:cs typeface="Arial"/>
                <a:sym typeface="Arial"/>
              </a:rPr>
              <a:t>Example Content:</a:t>
            </a:r>
            <a:endParaRPr b="0" i="0" u="none" strike="noStrike">
              <a:solidFill>
                <a:srgbClr val="000000"/>
              </a:solidFill>
            </a:endParaRPr>
          </a:p>
          <a:p>
            <a:pPr indent="-228600" lvl="0" marL="228600" rtl="0" algn="l">
              <a:lnSpc>
                <a:spcPct val="90000"/>
              </a:lnSpc>
              <a:spcBef>
                <a:spcPts val="2400"/>
              </a:spcBef>
              <a:spcAft>
                <a:spcPts val="0"/>
              </a:spcAft>
              <a:buClr>
                <a:srgbClr val="000000"/>
              </a:buClr>
              <a:buSzPts val="1800"/>
              <a:buFont typeface="Arial"/>
              <a:buChar char="•"/>
            </a:pPr>
            <a:r>
              <a:rPr b="0" i="1" lang="en-US" sz="1800" u="none" strike="noStrike">
                <a:solidFill>
                  <a:srgbClr val="000000"/>
                </a:solidFill>
                <a:latin typeface="Arial"/>
                <a:ea typeface="Arial"/>
                <a:cs typeface="Arial"/>
                <a:sym typeface="Arial"/>
              </a:rPr>
              <a:t>Retail store – for-profit, private sector</a:t>
            </a:r>
            <a:br>
              <a:rPr b="0" i="1" lang="en-US" sz="1800" u="none" strike="noStrike">
                <a:solidFill>
                  <a:srgbClr val="000000"/>
                </a:solidFill>
                <a:latin typeface="Arial"/>
                <a:ea typeface="Arial"/>
                <a:cs typeface="Arial"/>
                <a:sym typeface="Arial"/>
              </a:rPr>
            </a:br>
            <a:br>
              <a:rPr b="0" i="1" lang="en-US" sz="1800" u="none" strike="noStrike">
                <a:solidFill>
                  <a:srgbClr val="000000"/>
                </a:solidFill>
                <a:latin typeface="Arial"/>
                <a:ea typeface="Arial"/>
                <a:cs typeface="Arial"/>
                <a:sym typeface="Arial"/>
              </a:rPr>
            </a:br>
            <a:endParaRPr b="0" i="0" sz="1800" u="none" strike="noStrike">
              <a:solidFill>
                <a:srgbClr val="000000"/>
              </a:solidFill>
              <a:latin typeface="Arial"/>
              <a:ea typeface="Arial"/>
              <a:cs typeface="Arial"/>
              <a:sym typeface="Arial"/>
            </a:endParaRPr>
          </a:p>
          <a:p>
            <a:pPr indent="-228600" lvl="0" marL="228600" rtl="0" algn="l">
              <a:lnSpc>
                <a:spcPct val="90000"/>
              </a:lnSpc>
              <a:spcBef>
                <a:spcPts val="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~10 employees</a:t>
            </a:r>
            <a:br>
              <a:rPr b="0" i="0" lang="en-US" sz="1800" u="none" strike="noStrike">
                <a:solidFill>
                  <a:srgbClr val="000000"/>
                </a:solidFill>
                <a:latin typeface="Arial"/>
                <a:ea typeface="Arial"/>
                <a:cs typeface="Arial"/>
                <a:sym typeface="Arial"/>
              </a:rPr>
            </a:br>
            <a:br>
              <a:rPr b="0" i="0" lang="en-US" sz="1800" u="none" strike="noStrike">
                <a:solidFill>
                  <a:srgbClr val="000000"/>
                </a:solidFill>
                <a:latin typeface="Arial"/>
                <a:ea typeface="Arial"/>
                <a:cs typeface="Arial"/>
                <a:sym typeface="Arial"/>
              </a:rPr>
            </a:br>
            <a:endParaRPr b="0" i="0" sz="1800" u="none" strike="noStrike">
              <a:solidFill>
                <a:srgbClr val="000000"/>
              </a:solidFill>
              <a:latin typeface="Arial"/>
              <a:ea typeface="Arial"/>
              <a:cs typeface="Arial"/>
              <a:sym typeface="Arial"/>
            </a:endParaRPr>
          </a:p>
          <a:p>
            <a:pPr indent="-228600" lvl="0" marL="228600" rtl="0" algn="l">
              <a:lnSpc>
                <a:spcPct val="90000"/>
              </a:lnSpc>
              <a:spcBef>
                <a:spcPts val="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Goal: Provide quality retail services while balancing staffing and customer needs.</a:t>
            </a:r>
            <a:br>
              <a:rPr b="0" i="0" lang="en-US" sz="1800" u="none" strike="noStrike">
                <a:solidFill>
                  <a:srgbClr val="000000"/>
                </a:solidFill>
                <a:latin typeface="Arial"/>
                <a:ea typeface="Arial"/>
                <a:cs typeface="Arial"/>
                <a:sym typeface="Arial"/>
              </a:rPr>
            </a:br>
            <a:br>
              <a:rPr b="0" i="0" lang="en-US" sz="1800" u="none" strike="noStrike">
                <a:solidFill>
                  <a:srgbClr val="000000"/>
                </a:solidFill>
                <a:latin typeface="Arial"/>
                <a:ea typeface="Arial"/>
                <a:cs typeface="Arial"/>
                <a:sym typeface="Arial"/>
              </a:rPr>
            </a:br>
            <a:endParaRPr b="0" i="0" sz="1800" u="none" strike="noStrike">
              <a:solidFill>
                <a:srgbClr val="000000"/>
              </a:solidFill>
              <a:latin typeface="Arial"/>
              <a:ea typeface="Arial"/>
              <a:cs typeface="Arial"/>
              <a:sym typeface="Arial"/>
            </a:endParaRPr>
          </a:p>
          <a:p>
            <a:pPr indent="-50800" lvl="0" marL="228600" rtl="0" algn="l">
              <a:lnSpc>
                <a:spcPct val="90000"/>
              </a:lnSpc>
              <a:spcBef>
                <a:spcPts val="2200"/>
              </a:spcBef>
              <a:spcAft>
                <a:spcPts val="0"/>
              </a:spcAft>
              <a:buClr>
                <a:schemeClr val="dk1"/>
              </a:buClr>
              <a:buSzPts val="2800"/>
              <a:buNone/>
            </a:pPr>
            <a:r>
              <a:t/>
            </a:r>
            <a:endParaRPr/>
          </a:p>
        </p:txBody>
      </p:sp>
      <p:pic>
        <p:nvPicPr>
          <p:cNvPr id="121" name="Google Shape;121;p2" title="Screen Shot 2025-04-21 at 5.13.12 PM.png"/>
          <p:cNvPicPr preferRelativeResize="0"/>
          <p:nvPr/>
        </p:nvPicPr>
        <p:blipFill>
          <a:blip r:embed="rId3">
            <a:alphaModFix/>
          </a:blip>
          <a:stretch>
            <a:fillRect/>
          </a:stretch>
        </p:blipFill>
        <p:spPr>
          <a:xfrm>
            <a:off x="163325" y="5637528"/>
            <a:ext cx="1333601" cy="10872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Data Collection Method </a:t>
            </a:r>
            <a:endParaRPr/>
          </a:p>
        </p:txBody>
      </p:sp>
      <p:grpSp>
        <p:nvGrpSpPr>
          <p:cNvPr id="127" name="Google Shape;127;p3"/>
          <p:cNvGrpSpPr/>
          <p:nvPr/>
        </p:nvGrpSpPr>
        <p:grpSpPr>
          <a:xfrm>
            <a:off x="838200" y="1255142"/>
            <a:ext cx="10515600" cy="4347726"/>
            <a:chOff x="0" y="1805"/>
            <a:chExt cx="10515600" cy="4347726"/>
          </a:xfrm>
        </p:grpSpPr>
        <p:sp>
          <p:nvSpPr>
            <p:cNvPr id="128" name="Google Shape;128;p3"/>
            <p:cNvSpPr/>
            <p:nvPr/>
          </p:nvSpPr>
          <p:spPr>
            <a:xfrm>
              <a:off x="0" y="1805"/>
              <a:ext cx="10515600" cy="915310"/>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276881" y="207750"/>
              <a:ext cx="503420" cy="503420"/>
            </a:xfrm>
            <a:prstGeom prst="rect">
              <a:avLst/>
            </a:prstGeom>
            <a:blipFill rotWithShape="1">
              <a:blip r:embed="rId3">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1057183" y="1805"/>
              <a:ext cx="9458416" cy="9153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txBox="1"/>
            <p:nvPr/>
          </p:nvSpPr>
          <p:spPr>
            <a:xfrm>
              <a:off x="1057183" y="1805"/>
              <a:ext cx="9458416" cy="915310"/>
            </a:xfrm>
            <a:prstGeom prst="rect">
              <a:avLst/>
            </a:prstGeom>
            <a:noFill/>
            <a:ln>
              <a:noFill/>
            </a:ln>
          </p:spPr>
          <p:txBody>
            <a:bodyPr anchorCtr="0" anchor="ctr" bIns="96850" lIns="96850" spcFirstLastPara="1" rIns="96850" wrap="square" tIns="96850">
              <a:noAutofit/>
            </a:bodyPr>
            <a:lstStyle/>
            <a:p>
              <a:pPr indent="0" lvl="0" marL="0" marR="0" rtl="0" algn="l">
                <a:lnSpc>
                  <a:spcPct val="100000"/>
                </a:lnSpc>
                <a:spcBef>
                  <a:spcPts val="0"/>
                </a:spcBef>
                <a:spcAft>
                  <a:spcPts val="0"/>
                </a:spcAft>
                <a:buClr>
                  <a:schemeClr val="dk1"/>
                </a:buClr>
                <a:buSzPts val="2200"/>
                <a:buFont typeface="Arial"/>
                <a:buNone/>
              </a:pPr>
              <a:r>
                <a:rPr b="1" i="0" lang="en-US" sz="2200" u="none" cap="none" strike="noStrike">
                  <a:solidFill>
                    <a:schemeClr val="dk1"/>
                  </a:solidFill>
                  <a:latin typeface="Arial"/>
                  <a:ea typeface="Arial"/>
                  <a:cs typeface="Arial"/>
                  <a:sym typeface="Arial"/>
                </a:rPr>
                <a:t>Interviews</a:t>
              </a:r>
              <a:r>
                <a:rPr b="0" i="0" lang="en-US" sz="2200" u="none" cap="none" strike="noStrike">
                  <a:solidFill>
                    <a:schemeClr val="dk1"/>
                  </a:solidFill>
                  <a:latin typeface="Arial"/>
                  <a:ea typeface="Arial"/>
                  <a:cs typeface="Arial"/>
                  <a:sym typeface="Arial"/>
                </a:rPr>
                <a:t> with 3 employees:</a:t>
              </a:r>
              <a:br>
                <a:rPr b="0" i="0" lang="en-US" sz="2200" u="none" cap="none" strike="noStrike">
                  <a:solidFill>
                    <a:schemeClr val="dk1"/>
                  </a:solidFill>
                  <a:latin typeface="Arial"/>
                  <a:ea typeface="Arial"/>
                  <a:cs typeface="Arial"/>
                  <a:sym typeface="Arial"/>
                </a:rPr>
              </a:br>
              <a:r>
                <a:rPr b="0" i="1" lang="en-US" sz="2200" u="none" cap="none" strike="noStrike">
                  <a:solidFill>
                    <a:schemeClr val="dk1"/>
                  </a:solidFill>
                  <a:latin typeface="Arial"/>
                  <a:ea typeface="Arial"/>
                  <a:cs typeface="Arial"/>
                  <a:sym typeface="Arial"/>
                </a:rPr>
                <a:t>Cashier, Floral Lead, Deli Clerk</a:t>
              </a:r>
              <a:endParaRPr b="0" i="0" sz="2200" u="none" cap="none" strike="noStrike">
                <a:solidFill>
                  <a:schemeClr val="dk1"/>
                </a:solidFill>
                <a:latin typeface="Arial"/>
                <a:ea typeface="Arial"/>
                <a:cs typeface="Arial"/>
                <a:sym typeface="Arial"/>
              </a:endParaRPr>
            </a:p>
          </p:txBody>
        </p:sp>
        <p:sp>
          <p:nvSpPr>
            <p:cNvPr id="132" name="Google Shape;132;p3"/>
            <p:cNvSpPr/>
            <p:nvPr/>
          </p:nvSpPr>
          <p:spPr>
            <a:xfrm>
              <a:off x="0" y="1145944"/>
              <a:ext cx="10515600" cy="915310"/>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76881" y="1351889"/>
              <a:ext cx="503420" cy="503420"/>
            </a:xfrm>
            <a:prstGeom prst="rect">
              <a:avLst/>
            </a:prstGeom>
            <a:blipFill rotWithShape="1">
              <a:blip r:embed="rId4">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057183" y="1145944"/>
              <a:ext cx="9458416" cy="9153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txBox="1"/>
            <p:nvPr/>
          </p:nvSpPr>
          <p:spPr>
            <a:xfrm>
              <a:off x="1057183" y="1145944"/>
              <a:ext cx="9458416" cy="915310"/>
            </a:xfrm>
            <a:prstGeom prst="rect">
              <a:avLst/>
            </a:prstGeom>
            <a:noFill/>
            <a:ln>
              <a:noFill/>
            </a:ln>
          </p:spPr>
          <p:txBody>
            <a:bodyPr anchorCtr="0" anchor="ctr" bIns="96850" lIns="96850" spcFirstLastPara="1" rIns="96850" wrap="square" tIns="96850">
              <a:noAutofit/>
            </a:bodyPr>
            <a:lstStyle/>
            <a:p>
              <a:pPr indent="0" lvl="0" marL="0" marR="0" rtl="0" algn="l">
                <a:lnSpc>
                  <a:spcPct val="100000"/>
                </a:lnSpc>
                <a:spcBef>
                  <a:spcPts val="0"/>
                </a:spcBef>
                <a:spcAft>
                  <a:spcPts val="0"/>
                </a:spcAft>
                <a:buClr>
                  <a:schemeClr val="dk1"/>
                </a:buClr>
                <a:buSzPts val="2200"/>
                <a:buFont typeface="Arial"/>
                <a:buNone/>
              </a:pPr>
              <a:r>
                <a:rPr b="1" i="0" lang="en-US" sz="2200" u="none" cap="none" strike="noStrike">
                  <a:solidFill>
                    <a:schemeClr val="dk1"/>
                  </a:solidFill>
                  <a:latin typeface="Arial"/>
                  <a:ea typeface="Arial"/>
                  <a:cs typeface="Arial"/>
                  <a:sym typeface="Arial"/>
                </a:rPr>
                <a:t>Surveys</a:t>
              </a:r>
              <a:r>
                <a:rPr b="0" i="0" lang="en-US" sz="2200" u="none" cap="none" strike="noStrike">
                  <a:solidFill>
                    <a:schemeClr val="dk1"/>
                  </a:solidFill>
                  <a:latin typeface="Arial"/>
                  <a:ea typeface="Arial"/>
                  <a:cs typeface="Arial"/>
                  <a:sym typeface="Arial"/>
                </a:rPr>
                <a:t> focused on key topics:</a:t>
              </a:r>
              <a:br>
                <a:rPr b="0" i="0" lang="en-US" sz="2200" u="none" cap="none" strike="noStrike">
                  <a:solidFill>
                    <a:schemeClr val="dk1"/>
                  </a:solidFill>
                  <a:latin typeface="Arial"/>
                  <a:ea typeface="Arial"/>
                  <a:cs typeface="Arial"/>
                  <a:sym typeface="Arial"/>
                </a:rPr>
              </a:br>
              <a:r>
                <a:rPr b="0" i="1" lang="en-US" sz="2200" u="none" cap="none" strike="noStrike">
                  <a:solidFill>
                    <a:schemeClr val="dk1"/>
                  </a:solidFill>
                  <a:latin typeface="Arial"/>
                  <a:ea typeface="Arial"/>
                  <a:cs typeface="Arial"/>
                  <a:sym typeface="Arial"/>
                </a:rPr>
                <a:t>Leadership, workload, communication, resources, and recognition</a:t>
              </a:r>
              <a:endParaRPr b="0" i="0" sz="2200" u="none" cap="none" strike="noStrike">
                <a:solidFill>
                  <a:schemeClr val="dk1"/>
                </a:solidFill>
                <a:latin typeface="Arial"/>
                <a:ea typeface="Arial"/>
                <a:cs typeface="Arial"/>
                <a:sym typeface="Arial"/>
              </a:endParaRPr>
            </a:p>
          </p:txBody>
        </p:sp>
        <p:sp>
          <p:nvSpPr>
            <p:cNvPr id="136" name="Google Shape;136;p3"/>
            <p:cNvSpPr/>
            <p:nvPr/>
          </p:nvSpPr>
          <p:spPr>
            <a:xfrm>
              <a:off x="0" y="2290082"/>
              <a:ext cx="10515600" cy="915310"/>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76881" y="2496027"/>
              <a:ext cx="503420" cy="503420"/>
            </a:xfrm>
            <a:prstGeom prst="rect">
              <a:avLst/>
            </a:prstGeom>
            <a:blipFill rotWithShape="1">
              <a:blip r:embed="rId5">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1057183" y="2290082"/>
              <a:ext cx="9458416" cy="9153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txBox="1"/>
            <p:nvPr/>
          </p:nvSpPr>
          <p:spPr>
            <a:xfrm>
              <a:off x="1057183" y="2290082"/>
              <a:ext cx="9458416" cy="915310"/>
            </a:xfrm>
            <a:prstGeom prst="rect">
              <a:avLst/>
            </a:prstGeom>
            <a:noFill/>
            <a:ln>
              <a:noFill/>
            </a:ln>
          </p:spPr>
          <p:txBody>
            <a:bodyPr anchorCtr="0" anchor="ctr" bIns="96850" lIns="96850" spcFirstLastPara="1" rIns="96850" wrap="square" tIns="96850">
              <a:noAutofit/>
            </a:bodyPr>
            <a:lstStyle/>
            <a:p>
              <a:pPr indent="0" lvl="0" marL="0" marR="0" rtl="0" algn="l">
                <a:lnSpc>
                  <a:spcPct val="100000"/>
                </a:lnSpc>
                <a:spcBef>
                  <a:spcPts val="0"/>
                </a:spcBef>
                <a:spcAft>
                  <a:spcPts val="0"/>
                </a:spcAft>
                <a:buClr>
                  <a:schemeClr val="dk1"/>
                </a:buClr>
                <a:buSzPts val="2200"/>
                <a:buFont typeface="Arial"/>
                <a:buNone/>
              </a:pPr>
              <a:r>
                <a:rPr b="1" i="0" lang="en-US" sz="2200" u="none" cap="none" strike="noStrike">
                  <a:solidFill>
                    <a:schemeClr val="dk1"/>
                  </a:solidFill>
                  <a:latin typeface="Arial"/>
                  <a:ea typeface="Arial"/>
                  <a:cs typeface="Arial"/>
                  <a:sym typeface="Arial"/>
                </a:rPr>
                <a:t>Open-ended responses</a:t>
              </a:r>
              <a:r>
                <a:rPr b="0" i="0" lang="en-US" sz="2200" u="none" cap="none" strike="noStrike">
                  <a:solidFill>
                    <a:schemeClr val="dk1"/>
                  </a:solidFill>
                  <a:latin typeface="Arial"/>
                  <a:ea typeface="Arial"/>
                  <a:cs typeface="Arial"/>
                  <a:sym typeface="Arial"/>
                </a:rPr>
                <a:t> provided deeper insights into company culture and internal challenges</a:t>
              </a:r>
              <a:endParaRPr/>
            </a:p>
          </p:txBody>
        </p:sp>
        <p:sp>
          <p:nvSpPr>
            <p:cNvPr id="140" name="Google Shape;140;p3"/>
            <p:cNvSpPr/>
            <p:nvPr/>
          </p:nvSpPr>
          <p:spPr>
            <a:xfrm>
              <a:off x="0" y="3434221"/>
              <a:ext cx="10515600" cy="915310"/>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76881" y="3640166"/>
              <a:ext cx="503420" cy="503420"/>
            </a:xfrm>
            <a:prstGeom prst="rect">
              <a:avLst/>
            </a:prstGeom>
            <a:blipFill rotWithShape="1">
              <a:blip r:embed="rId6">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057183" y="3434221"/>
              <a:ext cx="9458416" cy="9153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txBox="1"/>
            <p:nvPr/>
          </p:nvSpPr>
          <p:spPr>
            <a:xfrm>
              <a:off x="1057183" y="3434221"/>
              <a:ext cx="9458416" cy="915310"/>
            </a:xfrm>
            <a:prstGeom prst="rect">
              <a:avLst/>
            </a:prstGeom>
            <a:noFill/>
            <a:ln>
              <a:noFill/>
            </a:ln>
          </p:spPr>
          <p:txBody>
            <a:bodyPr anchorCtr="0" anchor="ctr" bIns="96850" lIns="96850" spcFirstLastPara="1" rIns="96850" wrap="square" tIns="96850">
              <a:noAutofit/>
            </a:bodyPr>
            <a:lstStyle/>
            <a:p>
              <a:pPr indent="0" lvl="0" marL="0" marR="0" rtl="0" algn="l">
                <a:lnSpc>
                  <a:spcPct val="100000"/>
                </a:lnSpc>
                <a:spcBef>
                  <a:spcPts val="0"/>
                </a:spcBef>
                <a:spcAft>
                  <a:spcPts val="0"/>
                </a:spcAft>
                <a:buClr>
                  <a:schemeClr val="dk1"/>
                </a:buClr>
                <a:buSzPts val="2200"/>
                <a:buFont typeface="Arial"/>
                <a:buNone/>
              </a:pPr>
              <a:r>
                <a:rPr b="1" i="0" lang="en-US" sz="2200" u="none" cap="none" strike="noStrike">
                  <a:solidFill>
                    <a:schemeClr val="dk1"/>
                  </a:solidFill>
                  <a:latin typeface="Arial"/>
                  <a:ea typeface="Arial"/>
                  <a:cs typeface="Arial"/>
                  <a:sym typeface="Arial"/>
                </a:rPr>
                <a:t>Employee roles</a:t>
              </a:r>
              <a:r>
                <a:rPr b="0" i="0" lang="en-US" sz="2200" u="none" cap="none" strike="noStrike">
                  <a:solidFill>
                    <a:schemeClr val="dk1"/>
                  </a:solidFill>
                  <a:latin typeface="Arial"/>
                  <a:ea typeface="Arial"/>
                  <a:cs typeface="Arial"/>
                  <a:sym typeface="Arial"/>
                </a:rPr>
                <a:t> were used instead of names to ensure </a:t>
              </a:r>
              <a:r>
                <a:rPr b="1" i="0" lang="en-US" sz="2200" u="none" cap="none" strike="noStrike">
                  <a:solidFill>
                    <a:schemeClr val="dk1"/>
                  </a:solidFill>
                  <a:latin typeface="Arial"/>
                  <a:ea typeface="Arial"/>
                  <a:cs typeface="Arial"/>
                  <a:sym typeface="Arial"/>
                </a:rPr>
                <a:t>confidentiality</a:t>
              </a:r>
              <a:endParaRPr b="0" i="0" sz="2200" u="none" cap="none" strike="noStrike">
                <a:solidFill>
                  <a:schemeClr val="dk1"/>
                </a:solidFill>
                <a:latin typeface="Arial"/>
                <a:ea typeface="Arial"/>
                <a:cs typeface="Arial"/>
                <a:sym typeface="Arial"/>
              </a:endParaRPr>
            </a:p>
          </p:txBody>
        </p:sp>
      </p:grpSp>
      <p:pic>
        <p:nvPicPr>
          <p:cNvPr id="144" name="Google Shape;144;p3" title="Screen Shot 2025-04-21 at 5.13.12 PM.png"/>
          <p:cNvPicPr preferRelativeResize="0"/>
          <p:nvPr/>
        </p:nvPicPr>
        <p:blipFill>
          <a:blip r:embed="rId7">
            <a:alphaModFix/>
          </a:blip>
          <a:stretch>
            <a:fillRect/>
          </a:stretch>
        </p:blipFill>
        <p:spPr>
          <a:xfrm>
            <a:off x="163325" y="5637528"/>
            <a:ext cx="1333601" cy="10872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8" name="Shape 148"/>
        <p:cNvGrpSpPr/>
        <p:nvPr/>
      </p:nvGrpSpPr>
      <p:grpSpPr>
        <a:xfrm>
          <a:off x="0" y="0"/>
          <a:ext cx="0" cy="0"/>
          <a:chOff x="0" y="0"/>
          <a:chExt cx="0" cy="0"/>
        </a:xfrm>
      </p:grpSpPr>
      <p:sp>
        <p:nvSpPr>
          <p:cNvPr id="149" name="Google Shape;149;p4"/>
          <p:cNvSpPr/>
          <p:nvPr/>
        </p:nvSpPr>
        <p:spPr>
          <a:xfrm>
            <a:off x="0" y="0"/>
            <a:ext cx="1219169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0" name="Google Shape;150;p4"/>
          <p:cNvSpPr/>
          <p:nvPr/>
        </p:nvSpPr>
        <p:spPr>
          <a:xfrm>
            <a:off x="305" y="30095"/>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00" u="none" cap="none" strike="noStrike">
              <a:solidFill>
                <a:schemeClr val="lt1"/>
              </a:solidFill>
              <a:latin typeface="Arial"/>
              <a:ea typeface="Arial"/>
              <a:cs typeface="Arial"/>
              <a:sym typeface="Arial"/>
            </a:endParaRPr>
          </a:p>
        </p:txBody>
      </p:sp>
      <p:grpSp>
        <p:nvGrpSpPr>
          <p:cNvPr id="151" name="Google Shape;151;p4"/>
          <p:cNvGrpSpPr/>
          <p:nvPr/>
        </p:nvGrpSpPr>
        <p:grpSpPr>
          <a:xfrm>
            <a:off x="305" y="-11219"/>
            <a:ext cx="5646974" cy="6483075"/>
            <a:chOff x="-19221" y="0"/>
            <a:chExt cx="5646974" cy="6483075"/>
          </a:xfrm>
        </p:grpSpPr>
        <p:sp>
          <p:nvSpPr>
            <p:cNvPr id="152" name="Google Shape;152;p4"/>
            <p:cNvSpPr/>
            <p:nvPr/>
          </p:nvSpPr>
          <p:spPr>
            <a:xfrm>
              <a:off x="-19220" y="116610"/>
              <a:ext cx="5535001" cy="6250127"/>
            </a:xfrm>
            <a:custGeom>
              <a:rect b="b" l="l" r="r" t="t"/>
              <a:pathLst>
                <a:path extrusionOk="0" h="6250127" w="5535001">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3" name="Google Shape;153;p4"/>
            <p:cNvSpPr/>
            <p:nvPr/>
          </p:nvSpPr>
          <p:spPr>
            <a:xfrm>
              <a:off x="-19221" y="176241"/>
              <a:ext cx="5646908" cy="6130481"/>
            </a:xfrm>
            <a:custGeom>
              <a:rect b="b" l="l" r="r" t="t"/>
              <a:pathLst>
                <a:path extrusionOk="0" h="6130481" w="5646908">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4" name="Google Shape;154;p4"/>
            <p:cNvSpPr/>
            <p:nvPr/>
          </p:nvSpPr>
          <p:spPr>
            <a:xfrm>
              <a:off x="-19221" y="176241"/>
              <a:ext cx="5517522" cy="6130481"/>
            </a:xfrm>
            <a:custGeom>
              <a:rect b="b" l="l" r="r" t="t"/>
              <a:pathLst>
                <a:path extrusionOk="0" h="6130481" w="5517522">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5" name="Google Shape;155;p4"/>
            <p:cNvSpPr/>
            <p:nvPr/>
          </p:nvSpPr>
          <p:spPr>
            <a:xfrm>
              <a:off x="-19220" y="176241"/>
              <a:ext cx="5517475" cy="6130481"/>
            </a:xfrm>
            <a:custGeom>
              <a:rect b="b" l="l" r="r" t="t"/>
              <a:pathLst>
                <a:path extrusionOk="0" h="6130481" w="5517475">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6" name="Google Shape;156;p4"/>
            <p:cNvSpPr/>
            <p:nvPr/>
          </p:nvSpPr>
          <p:spPr>
            <a:xfrm>
              <a:off x="-19221" y="0"/>
              <a:ext cx="5646974" cy="6483075"/>
            </a:xfrm>
            <a:custGeom>
              <a:rect b="b" l="l" r="r" t="t"/>
              <a:pathLst>
                <a:path extrusionOk="0" h="6483075" w="5646974">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57" name="Google Shape;157;p4"/>
          <p:cNvSpPr txBox="1"/>
          <p:nvPr>
            <p:ph type="title"/>
          </p:nvPr>
        </p:nvSpPr>
        <p:spPr>
          <a:xfrm>
            <a:off x="804672" y="2023236"/>
            <a:ext cx="3659777" cy="28209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000"/>
              <a:buFont typeface="Play"/>
              <a:buNone/>
            </a:pPr>
            <a:r>
              <a:rPr lang="en-US" sz="4000">
                <a:solidFill>
                  <a:schemeClr val="dk2"/>
                </a:solidFill>
                <a:latin typeface="Play"/>
                <a:ea typeface="Play"/>
                <a:cs typeface="Play"/>
                <a:sym typeface="Play"/>
              </a:rPr>
              <a:t>SUMMARY OF </a:t>
            </a:r>
            <a:r>
              <a:rPr lang="en-US" sz="4000">
                <a:solidFill>
                  <a:schemeClr val="dk2"/>
                </a:solidFill>
              </a:rPr>
              <a:t>FEEDBACK</a:t>
            </a:r>
            <a:endParaRPr/>
          </a:p>
        </p:txBody>
      </p:sp>
      <p:graphicFrame>
        <p:nvGraphicFramePr>
          <p:cNvPr id="158" name="Google Shape;158;p4"/>
          <p:cNvGraphicFramePr/>
          <p:nvPr/>
        </p:nvGraphicFramePr>
        <p:xfrm>
          <a:off x="5950463" y="1077266"/>
          <a:ext cx="3000000" cy="3000000"/>
        </p:xfrm>
        <a:graphic>
          <a:graphicData uri="http://schemas.openxmlformats.org/drawingml/2006/table">
            <a:tbl>
              <a:tblPr bandRow="1" firstRow="1">
                <a:noFill/>
                <a:tableStyleId>{9D3DDB5A-65A6-478C-BD67-EDA2FAC5331B}</a:tableStyleId>
              </a:tblPr>
              <a:tblGrid>
                <a:gridCol w="1389450"/>
                <a:gridCol w="1099675"/>
                <a:gridCol w="3448775"/>
              </a:tblGrid>
              <a:tr h="645300">
                <a:tc>
                  <a:txBody>
                    <a:bodyPr/>
                    <a:lstStyle/>
                    <a:p>
                      <a:pPr indent="0" lvl="0" marL="0" marR="0" rtl="0" algn="ctr">
                        <a:spcBef>
                          <a:spcPts val="0"/>
                        </a:spcBef>
                        <a:spcAft>
                          <a:spcPts val="0"/>
                        </a:spcAft>
                        <a:buNone/>
                      </a:pPr>
                      <a:r>
                        <a:rPr b="1" lang="en-US" sz="1500" u="none" cap="none" strike="noStrike">
                          <a:solidFill>
                            <a:srgbClr val="000000"/>
                          </a:solidFill>
                        </a:rPr>
                        <a:t>Employee</a:t>
                      </a:r>
                      <a:endParaRPr sz="2500" u="none" cap="none" strike="noStrike"/>
                    </a:p>
                  </a:txBody>
                  <a:tcPr marT="88125" marB="88125" marR="88125" marL="88125"/>
                </a:tc>
                <a:tc>
                  <a:txBody>
                    <a:bodyPr/>
                    <a:lstStyle/>
                    <a:p>
                      <a:pPr indent="0" lvl="0" marL="0" marR="0" rtl="0" algn="ctr">
                        <a:spcBef>
                          <a:spcPts val="0"/>
                        </a:spcBef>
                        <a:spcAft>
                          <a:spcPts val="0"/>
                        </a:spcAft>
                        <a:buNone/>
                      </a:pPr>
                      <a:r>
                        <a:rPr b="1" lang="en-US" sz="1500" u="none" cap="none" strike="noStrike">
                          <a:solidFill>
                            <a:srgbClr val="000000"/>
                          </a:solidFill>
                        </a:rPr>
                        <a:t>Role</a:t>
                      </a:r>
                      <a:endParaRPr sz="2500" u="none" cap="none" strike="noStrike"/>
                    </a:p>
                  </a:txBody>
                  <a:tcPr marT="88125" marB="88125" marR="88125" marL="88125"/>
                </a:tc>
                <a:tc>
                  <a:txBody>
                    <a:bodyPr/>
                    <a:lstStyle/>
                    <a:p>
                      <a:pPr indent="0" lvl="0" marL="0" marR="0" rtl="0" algn="ctr">
                        <a:spcBef>
                          <a:spcPts val="0"/>
                        </a:spcBef>
                        <a:spcAft>
                          <a:spcPts val="0"/>
                        </a:spcAft>
                        <a:buNone/>
                      </a:pPr>
                      <a:r>
                        <a:rPr b="1" lang="en-US" sz="1500" u="none" cap="none" strike="noStrike">
                          <a:solidFill>
                            <a:srgbClr val="000000"/>
                          </a:solidFill>
                        </a:rPr>
                        <a:t>Main Issues Raised</a:t>
                      </a:r>
                      <a:endParaRPr sz="2500" u="none" cap="none" strike="noStrike"/>
                    </a:p>
                  </a:txBody>
                  <a:tcPr marT="88125" marB="88125" marR="88125" marL="88125"/>
                </a:tc>
              </a:tr>
              <a:tr h="990250">
                <a:tc>
                  <a:txBody>
                    <a:bodyPr/>
                    <a:lstStyle/>
                    <a:p>
                      <a:pPr indent="0" lvl="0" marL="0" marR="0" rtl="0" algn="l">
                        <a:spcBef>
                          <a:spcPts val="0"/>
                        </a:spcBef>
                        <a:spcAft>
                          <a:spcPts val="0"/>
                        </a:spcAft>
                        <a:buNone/>
                      </a:pPr>
                      <a:r>
                        <a:rPr b="0" lang="en-US" sz="1500" u="none" cap="none" strike="noStrike">
                          <a:solidFill>
                            <a:srgbClr val="000000"/>
                          </a:solidFill>
                        </a:rPr>
                        <a:t>Emp 1</a:t>
                      </a:r>
                      <a:endParaRPr sz="2500" u="none" cap="none" strike="noStrike"/>
                    </a:p>
                  </a:txBody>
                  <a:tcPr marT="88125" marB="88125" marR="88125" marL="88125"/>
                </a:tc>
                <a:tc>
                  <a:txBody>
                    <a:bodyPr/>
                    <a:lstStyle/>
                    <a:p>
                      <a:pPr indent="0" lvl="0" marL="0" marR="0" rtl="0" algn="l">
                        <a:spcBef>
                          <a:spcPts val="0"/>
                        </a:spcBef>
                        <a:spcAft>
                          <a:spcPts val="0"/>
                        </a:spcAft>
                        <a:buNone/>
                      </a:pPr>
                      <a:r>
                        <a:rPr b="0" lang="en-US" sz="1500" u="none" cap="none" strike="noStrike">
                          <a:solidFill>
                            <a:srgbClr val="000000"/>
                          </a:solidFill>
                        </a:rPr>
                        <a:t>Cashier</a:t>
                      </a:r>
                      <a:endParaRPr sz="2500" u="none" cap="none" strike="noStrike"/>
                    </a:p>
                  </a:txBody>
                  <a:tcPr marT="88125" marB="88125" marR="88125" marL="88125"/>
                </a:tc>
                <a:tc>
                  <a:txBody>
                    <a:bodyPr/>
                    <a:lstStyle/>
                    <a:p>
                      <a:pPr indent="0" lvl="0" marL="0" marR="0" rtl="0" algn="l">
                        <a:spcBef>
                          <a:spcPts val="0"/>
                        </a:spcBef>
                        <a:spcAft>
                          <a:spcPts val="0"/>
                        </a:spcAft>
                        <a:buNone/>
                      </a:pPr>
                      <a:r>
                        <a:rPr b="0" lang="en-US" sz="1500" u="none" cap="none" strike="noStrike">
                          <a:solidFill>
                            <a:srgbClr val="000000"/>
                          </a:solidFill>
                        </a:rPr>
                        <a:t>Poor leadership support, dual workload, low value recognition</a:t>
                      </a:r>
                      <a:endParaRPr sz="2500" u="none" cap="none" strike="noStrike"/>
                    </a:p>
                  </a:txBody>
                  <a:tcPr marT="88125" marB="88125" marR="88125" marL="88125"/>
                </a:tc>
              </a:tr>
              <a:tr h="1335225">
                <a:tc>
                  <a:txBody>
                    <a:bodyPr/>
                    <a:lstStyle/>
                    <a:p>
                      <a:pPr indent="0" lvl="0" marL="0" marR="0" rtl="0" algn="l">
                        <a:spcBef>
                          <a:spcPts val="0"/>
                        </a:spcBef>
                        <a:spcAft>
                          <a:spcPts val="0"/>
                        </a:spcAft>
                        <a:buNone/>
                      </a:pPr>
                      <a:r>
                        <a:rPr b="0" lang="en-US" sz="1500" u="none" cap="none" strike="noStrike">
                          <a:solidFill>
                            <a:srgbClr val="000000"/>
                          </a:solidFill>
                        </a:rPr>
                        <a:t>Emp 2</a:t>
                      </a:r>
                      <a:endParaRPr sz="2500" u="none" cap="none" strike="noStrike"/>
                    </a:p>
                  </a:txBody>
                  <a:tcPr marT="88125" marB="88125" marR="88125" marL="88125"/>
                </a:tc>
                <a:tc>
                  <a:txBody>
                    <a:bodyPr/>
                    <a:lstStyle/>
                    <a:p>
                      <a:pPr indent="0" lvl="0" marL="0" marR="0" rtl="0" algn="l">
                        <a:spcBef>
                          <a:spcPts val="0"/>
                        </a:spcBef>
                        <a:spcAft>
                          <a:spcPts val="0"/>
                        </a:spcAft>
                        <a:buNone/>
                      </a:pPr>
                      <a:r>
                        <a:rPr b="0" lang="en-US" sz="1500" u="none" cap="none" strike="noStrike">
                          <a:solidFill>
                            <a:srgbClr val="000000"/>
                          </a:solidFill>
                        </a:rPr>
                        <a:t>Floral Lead</a:t>
                      </a:r>
                      <a:endParaRPr sz="2500" u="none" cap="none" strike="noStrike"/>
                    </a:p>
                  </a:txBody>
                  <a:tcPr marT="88125" marB="88125" marR="88125" marL="88125"/>
                </a:tc>
                <a:tc>
                  <a:txBody>
                    <a:bodyPr/>
                    <a:lstStyle/>
                    <a:p>
                      <a:pPr indent="0" lvl="0" marL="0" marR="0" rtl="0" algn="l">
                        <a:spcBef>
                          <a:spcPts val="0"/>
                        </a:spcBef>
                        <a:spcAft>
                          <a:spcPts val="0"/>
                        </a:spcAft>
                        <a:buNone/>
                      </a:pPr>
                      <a:r>
                        <a:rPr b="0" lang="en-US" sz="1500" u="none" cap="none" strike="noStrike">
                          <a:solidFill>
                            <a:srgbClr val="000000"/>
                          </a:solidFill>
                        </a:rPr>
                        <a:t>Solo department workload, holiday-only leadership engagement</a:t>
                      </a:r>
                      <a:endParaRPr sz="2500" u="none" cap="none" strike="noStrike"/>
                    </a:p>
                  </a:txBody>
                  <a:tcPr marT="88125" marB="88125" marR="88125" marL="88125"/>
                </a:tc>
              </a:tr>
              <a:tr h="1335225">
                <a:tc>
                  <a:txBody>
                    <a:bodyPr/>
                    <a:lstStyle/>
                    <a:p>
                      <a:pPr indent="0" lvl="0" marL="0" marR="0" rtl="0" algn="l">
                        <a:spcBef>
                          <a:spcPts val="0"/>
                        </a:spcBef>
                        <a:spcAft>
                          <a:spcPts val="0"/>
                        </a:spcAft>
                        <a:buNone/>
                      </a:pPr>
                      <a:r>
                        <a:rPr b="0" lang="en-US" sz="1500" u="none" cap="none" strike="noStrike">
                          <a:solidFill>
                            <a:srgbClr val="000000"/>
                          </a:solidFill>
                        </a:rPr>
                        <a:t>Emp 3</a:t>
                      </a:r>
                      <a:endParaRPr sz="2500" u="none" cap="none" strike="noStrike"/>
                    </a:p>
                  </a:txBody>
                  <a:tcPr marT="88125" marB="88125" marR="88125" marL="88125"/>
                </a:tc>
                <a:tc>
                  <a:txBody>
                    <a:bodyPr/>
                    <a:lstStyle/>
                    <a:p>
                      <a:pPr indent="0" lvl="0" marL="0" marR="0" rtl="0" algn="l">
                        <a:spcBef>
                          <a:spcPts val="0"/>
                        </a:spcBef>
                        <a:spcAft>
                          <a:spcPts val="0"/>
                        </a:spcAft>
                        <a:buNone/>
                      </a:pPr>
                      <a:r>
                        <a:rPr b="0" lang="en-US" sz="1500" u="none" cap="none" strike="noStrike">
                          <a:solidFill>
                            <a:srgbClr val="000000"/>
                          </a:solidFill>
                        </a:rPr>
                        <a:t>Deli Clerk</a:t>
                      </a:r>
                      <a:endParaRPr sz="2500" u="none" cap="none" strike="noStrike"/>
                    </a:p>
                  </a:txBody>
                  <a:tcPr marT="88125" marB="88125" marR="88125" marL="88125"/>
                </a:tc>
                <a:tc>
                  <a:txBody>
                    <a:bodyPr/>
                    <a:lstStyle/>
                    <a:p>
                      <a:pPr indent="0" lvl="0" marL="0" marR="0" rtl="0" algn="l">
                        <a:spcBef>
                          <a:spcPts val="0"/>
                        </a:spcBef>
                        <a:spcAft>
                          <a:spcPts val="0"/>
                        </a:spcAft>
                        <a:buNone/>
                      </a:pPr>
                      <a:r>
                        <a:rPr b="0" lang="en-US" sz="1500" u="none" cap="none" strike="noStrike">
                          <a:solidFill>
                            <a:srgbClr val="000000"/>
                          </a:solidFill>
                        </a:rPr>
                        <a:t>Burnout, tool shortages, unresponsive leadership, no recognition</a:t>
                      </a:r>
                      <a:endParaRPr sz="2500" u="none" cap="none" strike="noStrike"/>
                    </a:p>
                  </a:txBody>
                  <a:tcPr marT="88125" marB="88125" marR="88125" marL="88125"/>
                </a:tc>
              </a:tr>
            </a:tbl>
          </a:graphicData>
        </a:graphic>
      </p:graphicFrame>
      <p:pic>
        <p:nvPicPr>
          <p:cNvPr id="159" name="Google Shape;159;p4" title="Screen Shot 2025-04-21 at 5.13.12 PM.png"/>
          <p:cNvPicPr preferRelativeResize="0"/>
          <p:nvPr/>
        </p:nvPicPr>
        <p:blipFill>
          <a:blip r:embed="rId3">
            <a:alphaModFix/>
          </a:blip>
          <a:stretch>
            <a:fillRect/>
          </a:stretch>
        </p:blipFill>
        <p:spPr>
          <a:xfrm>
            <a:off x="163325" y="5637528"/>
            <a:ext cx="1333601" cy="10872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5" name="Google Shape;165;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00" u="none" cap="none" strike="noStrike">
              <a:solidFill>
                <a:schemeClr val="lt1"/>
              </a:solidFill>
              <a:latin typeface="Arial"/>
              <a:ea typeface="Arial"/>
              <a:cs typeface="Arial"/>
              <a:sym typeface="Arial"/>
            </a:endParaRPr>
          </a:p>
        </p:txBody>
      </p:sp>
      <p:sp>
        <p:nvSpPr>
          <p:cNvPr id="166" name="Google Shape;166;p5"/>
          <p:cNvSpPr txBox="1"/>
          <p:nvPr>
            <p:ph type="title"/>
          </p:nvPr>
        </p:nvSpPr>
        <p:spPr>
          <a:xfrm>
            <a:off x="804672" y="1243013"/>
            <a:ext cx="3855720" cy="43719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Font typeface="Arial"/>
              <a:buNone/>
            </a:pPr>
            <a:r>
              <a:rPr b="1" i="0" lang="en-US" sz="3600" u="none" strike="noStrike">
                <a:solidFill>
                  <a:schemeClr val="dk2"/>
                </a:solidFill>
                <a:latin typeface="Arial"/>
                <a:ea typeface="Arial"/>
                <a:cs typeface="Arial"/>
                <a:sym typeface="Arial"/>
              </a:rPr>
              <a:t>Key Problems Identified from Data</a:t>
            </a:r>
            <a:endParaRPr sz="3600">
              <a:solidFill>
                <a:schemeClr val="dk2"/>
              </a:solidFill>
            </a:endParaRPr>
          </a:p>
        </p:txBody>
      </p:sp>
      <p:grpSp>
        <p:nvGrpSpPr>
          <p:cNvPr id="167" name="Google Shape;167;p5"/>
          <p:cNvGrpSpPr/>
          <p:nvPr/>
        </p:nvGrpSpPr>
        <p:grpSpPr>
          <a:xfrm>
            <a:off x="4897348" y="5285"/>
            <a:ext cx="7294653" cy="6858000"/>
            <a:chOff x="4897348" y="-5799"/>
            <a:chExt cx="7294653" cy="6858000"/>
          </a:xfrm>
        </p:grpSpPr>
        <p:sp>
          <p:nvSpPr>
            <p:cNvPr id="168" name="Google Shape;168;p5"/>
            <p:cNvSpPr/>
            <p:nvPr/>
          </p:nvSpPr>
          <p:spPr>
            <a:xfrm>
              <a:off x="4897348" y="-5798"/>
              <a:ext cx="7294652" cy="6857999"/>
            </a:xfrm>
            <a:custGeom>
              <a:rect b="b" l="l" r="r" t="t"/>
              <a:pathLst>
                <a:path extrusionOk="0" h="6857999" w="7294652">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9" name="Google Shape;169;p5"/>
            <p:cNvSpPr/>
            <p:nvPr/>
          </p:nvSpPr>
          <p:spPr>
            <a:xfrm>
              <a:off x="4900650" y="-5799"/>
              <a:ext cx="7291350" cy="6858000"/>
            </a:xfrm>
            <a:custGeom>
              <a:rect b="b" l="l" r="r" t="t"/>
              <a:pathLst>
                <a:path extrusionOk="0" h="6858000" w="729135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0" name="Google Shape;170;p5"/>
            <p:cNvSpPr/>
            <p:nvPr/>
          </p:nvSpPr>
          <p:spPr>
            <a:xfrm>
              <a:off x="4922894" y="-5799"/>
              <a:ext cx="7269107" cy="6858000"/>
            </a:xfrm>
            <a:custGeom>
              <a:rect b="b" l="l" r="r" t="t"/>
              <a:pathLst>
                <a:path extrusionOk="0" h="6858000" w="7269107">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0">
                  <a:srgbClr val="FFFFFF">
                    <a:alpha val="9803"/>
                  </a:srgbClr>
                </a:gs>
                <a:gs pos="2000">
                  <a:srgbClr val="FFFFFF">
                    <a:alpha val="9803"/>
                  </a:srgbClr>
                </a:gs>
                <a:gs pos="5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71" name="Google Shape;171;p5"/>
          <p:cNvSpPr txBox="1"/>
          <p:nvPr>
            <p:ph idx="1" type="body"/>
          </p:nvPr>
        </p:nvSpPr>
        <p:spPr>
          <a:xfrm>
            <a:off x="6599561" y="1243013"/>
            <a:ext cx="4919108" cy="4792027"/>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2"/>
              </a:buClr>
              <a:buSzPts val="2000"/>
              <a:buFont typeface="Play"/>
              <a:buAutoNum type="arabicPeriod"/>
            </a:pPr>
            <a:r>
              <a:rPr b="1" i="0" lang="en-US" sz="2000" u="none" strike="noStrike">
                <a:solidFill>
                  <a:schemeClr val="dk2"/>
                </a:solidFill>
                <a:latin typeface="Arial"/>
                <a:ea typeface="Arial"/>
                <a:cs typeface="Arial"/>
                <a:sym typeface="Arial"/>
              </a:rPr>
              <a:t>Inconsistent Leadership Involvement</a:t>
            </a:r>
            <a:br>
              <a:rPr b="1" i="0" lang="en-US" sz="2000" u="none" strike="noStrike">
                <a:solidFill>
                  <a:schemeClr val="dk2"/>
                </a:solidFill>
                <a:latin typeface="Arial"/>
                <a:ea typeface="Arial"/>
                <a:cs typeface="Arial"/>
                <a:sym typeface="Arial"/>
              </a:rPr>
            </a:br>
            <a:br>
              <a:rPr b="1" i="0" lang="en-US" sz="2000" u="none" strike="noStrike">
                <a:solidFill>
                  <a:schemeClr val="dk2"/>
                </a:solidFill>
                <a:latin typeface="Arial"/>
                <a:ea typeface="Arial"/>
                <a:cs typeface="Arial"/>
                <a:sym typeface="Arial"/>
              </a:rPr>
            </a:br>
            <a:endParaRPr b="0" i="0" sz="2000" u="none" strike="noStrike">
              <a:solidFill>
                <a:schemeClr val="dk2"/>
              </a:solidFill>
              <a:latin typeface="Arial"/>
              <a:ea typeface="Arial"/>
              <a:cs typeface="Arial"/>
              <a:sym typeface="Arial"/>
            </a:endParaRPr>
          </a:p>
          <a:p>
            <a:pPr indent="-228600" lvl="0" marL="228600" rtl="0" algn="l">
              <a:lnSpc>
                <a:spcPct val="90000"/>
              </a:lnSpc>
              <a:spcBef>
                <a:spcPts val="0"/>
              </a:spcBef>
              <a:spcAft>
                <a:spcPts val="0"/>
              </a:spcAft>
              <a:buClr>
                <a:schemeClr val="dk2"/>
              </a:buClr>
              <a:buSzPts val="2000"/>
              <a:buFont typeface="Play"/>
              <a:buAutoNum type="arabicPeriod"/>
            </a:pPr>
            <a:r>
              <a:rPr b="1" i="0" lang="en-US" sz="2000" u="none" strike="noStrike">
                <a:solidFill>
                  <a:schemeClr val="dk2"/>
                </a:solidFill>
                <a:latin typeface="Arial"/>
                <a:ea typeface="Arial"/>
                <a:cs typeface="Arial"/>
                <a:sym typeface="Arial"/>
              </a:rPr>
              <a:t>Communication and Culture Gaps</a:t>
            </a:r>
            <a:br>
              <a:rPr b="1" i="0" lang="en-US" sz="2000" u="none" strike="noStrike">
                <a:solidFill>
                  <a:schemeClr val="dk2"/>
                </a:solidFill>
                <a:latin typeface="Arial"/>
                <a:ea typeface="Arial"/>
                <a:cs typeface="Arial"/>
                <a:sym typeface="Arial"/>
              </a:rPr>
            </a:br>
            <a:br>
              <a:rPr b="1" i="0" lang="en-US" sz="2000" u="none" strike="noStrike">
                <a:solidFill>
                  <a:schemeClr val="dk2"/>
                </a:solidFill>
                <a:latin typeface="Arial"/>
                <a:ea typeface="Arial"/>
                <a:cs typeface="Arial"/>
                <a:sym typeface="Arial"/>
              </a:rPr>
            </a:br>
            <a:endParaRPr b="0" i="0" sz="2000" u="none" strike="noStrike">
              <a:solidFill>
                <a:schemeClr val="dk2"/>
              </a:solidFill>
              <a:latin typeface="Arial"/>
              <a:ea typeface="Arial"/>
              <a:cs typeface="Arial"/>
              <a:sym typeface="Arial"/>
            </a:endParaRPr>
          </a:p>
          <a:p>
            <a:pPr indent="-228600" lvl="0" marL="228600" rtl="0" algn="l">
              <a:lnSpc>
                <a:spcPct val="90000"/>
              </a:lnSpc>
              <a:spcBef>
                <a:spcPts val="0"/>
              </a:spcBef>
              <a:spcAft>
                <a:spcPts val="0"/>
              </a:spcAft>
              <a:buClr>
                <a:schemeClr val="dk2"/>
              </a:buClr>
              <a:buSzPts val="2000"/>
              <a:buFont typeface="Play"/>
              <a:buAutoNum type="arabicPeriod"/>
            </a:pPr>
            <a:r>
              <a:rPr b="1" i="0" lang="en-US" sz="2000" u="none" strike="noStrike">
                <a:solidFill>
                  <a:schemeClr val="dk2"/>
                </a:solidFill>
                <a:latin typeface="Arial"/>
                <a:ea typeface="Arial"/>
                <a:cs typeface="Arial"/>
                <a:sym typeface="Arial"/>
              </a:rPr>
              <a:t>Workload Management</a:t>
            </a:r>
            <a:br>
              <a:rPr b="1" i="0" lang="en-US" sz="2000" u="none" strike="noStrike">
                <a:solidFill>
                  <a:schemeClr val="dk2"/>
                </a:solidFill>
                <a:latin typeface="Arial"/>
                <a:ea typeface="Arial"/>
                <a:cs typeface="Arial"/>
                <a:sym typeface="Arial"/>
              </a:rPr>
            </a:br>
            <a:br>
              <a:rPr b="1" i="0" lang="en-US" sz="2000" u="none" strike="noStrike">
                <a:solidFill>
                  <a:schemeClr val="dk2"/>
                </a:solidFill>
                <a:latin typeface="Arial"/>
                <a:ea typeface="Arial"/>
                <a:cs typeface="Arial"/>
                <a:sym typeface="Arial"/>
              </a:rPr>
            </a:br>
            <a:endParaRPr b="0" i="0" sz="2000" u="none" strike="noStrike">
              <a:solidFill>
                <a:schemeClr val="dk2"/>
              </a:solidFill>
              <a:latin typeface="Arial"/>
              <a:ea typeface="Arial"/>
              <a:cs typeface="Arial"/>
              <a:sym typeface="Arial"/>
            </a:endParaRPr>
          </a:p>
          <a:p>
            <a:pPr indent="-228600" lvl="0" marL="228600" rtl="0" algn="l">
              <a:lnSpc>
                <a:spcPct val="90000"/>
              </a:lnSpc>
              <a:spcBef>
                <a:spcPts val="0"/>
              </a:spcBef>
              <a:spcAft>
                <a:spcPts val="0"/>
              </a:spcAft>
              <a:buClr>
                <a:schemeClr val="dk2"/>
              </a:buClr>
              <a:buSzPts val="2000"/>
              <a:buFont typeface="Play"/>
              <a:buAutoNum type="arabicPeriod"/>
            </a:pPr>
            <a:r>
              <a:rPr b="1" i="0" lang="en-US" sz="2000" u="none" strike="noStrike">
                <a:solidFill>
                  <a:schemeClr val="dk2"/>
                </a:solidFill>
                <a:latin typeface="Arial"/>
                <a:ea typeface="Arial"/>
                <a:cs typeface="Arial"/>
                <a:sym typeface="Arial"/>
              </a:rPr>
              <a:t>Recognition and Feeling Valued</a:t>
            </a:r>
            <a:br>
              <a:rPr b="1" i="0" lang="en-US" sz="2000" u="none" strike="noStrike">
                <a:solidFill>
                  <a:schemeClr val="dk2"/>
                </a:solidFill>
                <a:latin typeface="Arial"/>
                <a:ea typeface="Arial"/>
                <a:cs typeface="Arial"/>
                <a:sym typeface="Arial"/>
              </a:rPr>
            </a:br>
            <a:br>
              <a:rPr b="1" i="0" lang="en-US" sz="2000" u="none" strike="noStrike">
                <a:solidFill>
                  <a:schemeClr val="dk2"/>
                </a:solidFill>
                <a:latin typeface="Arial"/>
                <a:ea typeface="Arial"/>
                <a:cs typeface="Arial"/>
                <a:sym typeface="Arial"/>
              </a:rPr>
            </a:br>
            <a:endParaRPr b="0" i="0" sz="2000" u="none" strike="noStrike">
              <a:solidFill>
                <a:schemeClr val="dk2"/>
              </a:solidFill>
              <a:latin typeface="Arial"/>
              <a:ea typeface="Arial"/>
              <a:cs typeface="Arial"/>
              <a:sym typeface="Arial"/>
            </a:endParaRPr>
          </a:p>
          <a:p>
            <a:pPr indent="-101600" lvl="0" marL="228600" rtl="0" algn="l">
              <a:lnSpc>
                <a:spcPct val="90000"/>
              </a:lnSpc>
              <a:spcBef>
                <a:spcPts val="2200"/>
              </a:spcBef>
              <a:spcAft>
                <a:spcPts val="0"/>
              </a:spcAft>
              <a:buClr>
                <a:schemeClr val="dk1"/>
              </a:buClr>
              <a:buSzPts val="2000"/>
              <a:buNone/>
            </a:pPr>
            <a:r>
              <a:t/>
            </a:r>
            <a:endParaRPr sz="2000">
              <a:solidFill>
                <a:schemeClr val="dk2"/>
              </a:solidFill>
            </a:endParaRPr>
          </a:p>
        </p:txBody>
      </p:sp>
      <p:pic>
        <p:nvPicPr>
          <p:cNvPr id="172" name="Google Shape;172;p5" title="Screen Shot 2025-04-21 at 5.13.12 PM.png"/>
          <p:cNvPicPr preferRelativeResize="0"/>
          <p:nvPr/>
        </p:nvPicPr>
        <p:blipFill>
          <a:blip r:embed="rId3">
            <a:alphaModFix/>
          </a:blip>
          <a:stretch>
            <a:fillRect/>
          </a:stretch>
        </p:blipFill>
        <p:spPr>
          <a:xfrm>
            <a:off x="163325" y="5637528"/>
            <a:ext cx="1333601" cy="10872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8" name="Google Shape;178;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00" u="none" cap="none" strike="noStrike">
              <a:solidFill>
                <a:schemeClr val="lt1"/>
              </a:solidFill>
              <a:latin typeface="Arial"/>
              <a:ea typeface="Arial"/>
              <a:cs typeface="Arial"/>
              <a:sym typeface="Arial"/>
            </a:endParaRPr>
          </a:p>
        </p:txBody>
      </p:sp>
      <p:sp>
        <p:nvSpPr>
          <p:cNvPr id="179" name="Google Shape;179;p6"/>
          <p:cNvSpPr/>
          <p:nvPr/>
        </p:nvSpPr>
        <p:spPr>
          <a:xfrm>
            <a:off x="1496934" y="3984"/>
            <a:ext cx="9376632" cy="6858000"/>
          </a:xfrm>
          <a:custGeom>
            <a:rect b="b" l="l" r="r" t="t"/>
            <a:pathLst>
              <a:path extrusionOk="0" h="6858000" w="9376632">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a:gsLst>
              <a:gs pos="0">
                <a:srgbClr val="4EA72E">
                  <a:alpha val="20000"/>
                </a:srgbClr>
              </a:gs>
              <a:gs pos="16000">
                <a:srgbClr val="4EA72E">
                  <a:alpha val="20000"/>
                </a:srgbClr>
              </a:gs>
              <a:gs pos="85000">
                <a:srgbClr val="156082">
                  <a:alpha val="40000"/>
                </a:srgbClr>
              </a:gs>
              <a:gs pos="100000">
                <a:srgbClr val="156082">
                  <a:alpha val="40000"/>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80" name="Google Shape;180;p6"/>
          <p:cNvGrpSpPr/>
          <p:nvPr/>
        </p:nvGrpSpPr>
        <p:grpSpPr>
          <a:xfrm>
            <a:off x="1303402" y="3985"/>
            <a:ext cx="9772765" cy="6858000"/>
            <a:chOff x="1303402" y="36937"/>
            <a:chExt cx="9772765" cy="6858000"/>
          </a:xfrm>
        </p:grpSpPr>
        <p:sp>
          <p:nvSpPr>
            <p:cNvPr id="181" name="Google Shape;181;p6"/>
            <p:cNvSpPr/>
            <p:nvPr/>
          </p:nvSpPr>
          <p:spPr>
            <a:xfrm>
              <a:off x="1560551" y="36937"/>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2" name="Google Shape;182;p6"/>
            <p:cNvSpPr/>
            <p:nvPr/>
          </p:nvSpPr>
          <p:spPr>
            <a:xfrm>
              <a:off x="1659468" y="36937"/>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3" name="Google Shape;183;p6"/>
            <p:cNvSpPr/>
            <p:nvPr/>
          </p:nvSpPr>
          <p:spPr>
            <a:xfrm>
              <a:off x="1648217" y="36937"/>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4" name="Google Shape;184;p6"/>
            <p:cNvSpPr/>
            <p:nvPr/>
          </p:nvSpPr>
          <p:spPr>
            <a:xfrm>
              <a:off x="1629061" y="36937"/>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5" name="Google Shape;185;p6"/>
            <p:cNvSpPr/>
            <p:nvPr/>
          </p:nvSpPr>
          <p:spPr>
            <a:xfrm>
              <a:off x="1318434" y="36937"/>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6" name="Google Shape;186;p6"/>
            <p:cNvSpPr/>
            <p:nvPr/>
          </p:nvSpPr>
          <p:spPr>
            <a:xfrm>
              <a:off x="1308320" y="36937"/>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7" name="Google Shape;187;p6"/>
            <p:cNvSpPr/>
            <p:nvPr/>
          </p:nvSpPr>
          <p:spPr>
            <a:xfrm>
              <a:off x="1303402" y="36937"/>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88" name="Google Shape;188;p6"/>
          <p:cNvSpPr txBox="1"/>
          <p:nvPr>
            <p:ph type="title"/>
          </p:nvPr>
        </p:nvSpPr>
        <p:spPr>
          <a:xfrm>
            <a:off x="3502731" y="1542402"/>
            <a:ext cx="5186842" cy="238791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2"/>
              </a:buClr>
              <a:buSzPts val="5200"/>
              <a:buFont typeface="Play"/>
              <a:buNone/>
            </a:pPr>
            <a:r>
              <a:rPr lang="en-US" sz="5200">
                <a:solidFill>
                  <a:schemeClr val="dk2"/>
                </a:solidFill>
                <a:latin typeface="Play"/>
                <a:ea typeface="Play"/>
                <a:cs typeface="Play"/>
                <a:sym typeface="Play"/>
              </a:rPr>
              <a:t>OB Theorys Applied</a:t>
            </a:r>
            <a:endParaRPr/>
          </a:p>
        </p:txBody>
      </p:sp>
      <p:grpSp>
        <p:nvGrpSpPr>
          <p:cNvPr id="189" name="Google Shape;189;p6"/>
          <p:cNvGrpSpPr/>
          <p:nvPr/>
        </p:nvGrpSpPr>
        <p:grpSpPr>
          <a:xfrm>
            <a:off x="-305" y="-4155"/>
            <a:ext cx="2514948" cy="2174333"/>
            <a:chOff x="-305" y="-4155"/>
            <a:chExt cx="2514948" cy="2174333"/>
          </a:xfrm>
        </p:grpSpPr>
        <p:sp>
          <p:nvSpPr>
            <p:cNvPr id="190" name="Google Shape;190;p6"/>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1" name="Google Shape;191;p6"/>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2" name="Google Shape;192;p6"/>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00" u="none" cap="none" strike="noStrike">
                <a:solidFill>
                  <a:schemeClr val="lt1"/>
                </a:solidFill>
                <a:latin typeface="Arial"/>
                <a:ea typeface="Arial"/>
                <a:cs typeface="Arial"/>
                <a:sym typeface="Arial"/>
              </a:endParaRPr>
            </a:p>
          </p:txBody>
        </p:sp>
        <p:sp>
          <p:nvSpPr>
            <p:cNvPr id="193" name="Google Shape;193;p6"/>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94" name="Google Shape;194;p6"/>
          <p:cNvGrpSpPr/>
          <p:nvPr/>
        </p:nvGrpSpPr>
        <p:grpSpPr>
          <a:xfrm rot="10800000">
            <a:off x="9685727" y="4683666"/>
            <a:ext cx="2514948" cy="2174333"/>
            <a:chOff x="-305" y="-4155"/>
            <a:chExt cx="2514948" cy="2174333"/>
          </a:xfrm>
        </p:grpSpPr>
        <p:sp>
          <p:nvSpPr>
            <p:cNvPr id="195" name="Google Shape;195;p6"/>
            <p:cNvSpPr/>
            <p:nvPr/>
          </p:nvSpPr>
          <p:spPr>
            <a:xfrm>
              <a:off x="-305" y="0"/>
              <a:ext cx="2514948" cy="2170178"/>
            </a:xfrm>
            <a:custGeom>
              <a:rect b="b" l="l" r="r" t="t"/>
              <a:pathLst>
                <a:path extrusionOk="0" h="2170178" w="251494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6" name="Google Shape;196;p6"/>
            <p:cNvSpPr/>
            <p:nvPr/>
          </p:nvSpPr>
          <p:spPr>
            <a:xfrm>
              <a:off x="-305" y="-4155"/>
              <a:ext cx="2493062" cy="1947896"/>
            </a:xfrm>
            <a:custGeom>
              <a:rect b="b" l="l" r="r" t="t"/>
              <a:pathLst>
                <a:path extrusionOk="0" h="1947896" w="2493062">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7" name="Google Shape;197;p6"/>
            <p:cNvSpPr/>
            <p:nvPr/>
          </p:nvSpPr>
          <p:spPr>
            <a:xfrm>
              <a:off x="-305" y="0"/>
              <a:ext cx="2501089" cy="1972702"/>
            </a:xfrm>
            <a:custGeom>
              <a:rect b="b" l="l" r="r" t="t"/>
              <a:pathLst>
                <a:path extrusionOk="0" h="1972702" w="2501089">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00" u="none" cap="none" strike="noStrike">
                <a:solidFill>
                  <a:schemeClr val="lt1"/>
                </a:solidFill>
                <a:latin typeface="Arial"/>
                <a:ea typeface="Arial"/>
                <a:cs typeface="Arial"/>
                <a:sym typeface="Arial"/>
              </a:endParaRPr>
            </a:p>
          </p:txBody>
        </p:sp>
        <p:sp>
          <p:nvSpPr>
            <p:cNvPr id="198" name="Google Shape;198;p6"/>
            <p:cNvSpPr/>
            <p:nvPr/>
          </p:nvSpPr>
          <p:spPr>
            <a:xfrm>
              <a:off x="305" y="1"/>
              <a:ext cx="2491105" cy="1943661"/>
            </a:xfrm>
            <a:custGeom>
              <a:rect b="b" l="l" r="r" t="t"/>
              <a:pathLst>
                <a:path extrusionOk="0" h="1943661" w="2491105">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pic>
        <p:nvPicPr>
          <p:cNvPr id="199" name="Google Shape;199;p6" title="Screen Shot 2025-04-21 at 5.13.12 PM.png"/>
          <p:cNvPicPr preferRelativeResize="0"/>
          <p:nvPr/>
        </p:nvPicPr>
        <p:blipFill>
          <a:blip r:embed="rId3">
            <a:alphaModFix/>
          </a:blip>
          <a:stretch>
            <a:fillRect/>
          </a:stretch>
        </p:blipFill>
        <p:spPr>
          <a:xfrm>
            <a:off x="163325" y="5637528"/>
            <a:ext cx="1333601" cy="108729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pic>
        <p:nvPicPr>
          <p:cNvPr id="204" name="Google Shape;204;p7" title="Screen Shot 2025-04-21 at 5.13.12 PM.png"/>
          <p:cNvPicPr preferRelativeResize="0"/>
          <p:nvPr/>
        </p:nvPicPr>
        <p:blipFill>
          <a:blip r:embed="rId3">
            <a:alphaModFix/>
          </a:blip>
          <a:stretch>
            <a:fillRect/>
          </a:stretch>
        </p:blipFill>
        <p:spPr>
          <a:xfrm>
            <a:off x="96775" y="5635853"/>
            <a:ext cx="1333601" cy="1087297"/>
          </a:xfrm>
          <a:prstGeom prst="rect">
            <a:avLst/>
          </a:prstGeom>
          <a:noFill/>
          <a:ln>
            <a:noFill/>
          </a:ln>
        </p:spPr>
      </p:pic>
      <p:sp>
        <p:nvSpPr>
          <p:cNvPr id="205" name="Google Shape;205;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6" name="Google Shape;206;p7"/>
          <p:cNvSpPr txBox="1"/>
          <p:nvPr>
            <p:ph type="title"/>
          </p:nvPr>
        </p:nvSpPr>
        <p:spPr>
          <a:xfrm>
            <a:off x="147" y="114905"/>
            <a:ext cx="4977900" cy="1454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Font typeface="Arial"/>
              <a:buNone/>
            </a:pPr>
            <a:r>
              <a:rPr b="1" i="0" lang="en-US" sz="3600" u="none" strike="noStrike">
                <a:solidFill>
                  <a:schemeClr val="dk2"/>
                </a:solidFill>
                <a:latin typeface="Arial"/>
                <a:ea typeface="Arial"/>
                <a:cs typeface="Arial"/>
                <a:sym typeface="Arial"/>
              </a:rPr>
              <a:t> Equity Theory</a:t>
            </a:r>
            <a:br>
              <a:rPr b="1" i="0" lang="en-US" sz="3600" u="none" strike="noStrike">
                <a:solidFill>
                  <a:schemeClr val="dk2"/>
                </a:solidFill>
              </a:rPr>
            </a:br>
            <a:endParaRPr sz="3600">
              <a:solidFill>
                <a:schemeClr val="dk2"/>
              </a:solidFill>
            </a:endParaRPr>
          </a:p>
        </p:txBody>
      </p:sp>
      <p:sp>
        <p:nvSpPr>
          <p:cNvPr id="207" name="Google Shape;207;p7"/>
          <p:cNvSpPr/>
          <p:nvPr/>
        </p:nvSpPr>
        <p:spPr>
          <a:xfrm>
            <a:off x="155" y="-12"/>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8" name="Google Shape;208;p7"/>
          <p:cNvSpPr txBox="1"/>
          <p:nvPr>
            <p:ph idx="1" type="body"/>
          </p:nvPr>
        </p:nvSpPr>
        <p:spPr>
          <a:xfrm>
            <a:off x="724275" y="952831"/>
            <a:ext cx="5100600" cy="1580400"/>
          </a:xfrm>
          <a:prstGeom prst="rect">
            <a:avLst/>
          </a:prstGeom>
          <a:noFill/>
          <a:ln>
            <a:noFill/>
          </a:ln>
        </p:spPr>
        <p:txBody>
          <a:bodyPr anchorCtr="0" anchor="ctr" bIns="45700" lIns="91425" spcFirstLastPara="1" rIns="91425" wrap="square" tIns="45700">
            <a:normAutofit fontScale="32500" lnSpcReduction="10000"/>
          </a:bodyPr>
          <a:lstStyle/>
          <a:p>
            <a:pPr indent="0" lvl="0" marL="228600" rtl="0" algn="ctr">
              <a:lnSpc>
                <a:spcPct val="90000"/>
              </a:lnSpc>
              <a:spcBef>
                <a:spcPts val="0"/>
              </a:spcBef>
              <a:spcAft>
                <a:spcPts val="0"/>
              </a:spcAft>
              <a:buNone/>
            </a:pPr>
            <a:r>
              <a:rPr b="0" i="1" lang="en-US" sz="5442" u="none" strike="noStrike">
                <a:solidFill>
                  <a:schemeClr val="dk2"/>
                </a:solidFill>
                <a:latin typeface="Arial"/>
                <a:ea typeface="Arial"/>
                <a:cs typeface="Arial"/>
                <a:sym typeface="Arial"/>
              </a:rPr>
              <a:t>Definition</a:t>
            </a:r>
            <a:r>
              <a:rPr b="0" i="0" lang="en-US" sz="5442" u="none" strike="noStrike">
                <a:solidFill>
                  <a:schemeClr val="dk2"/>
                </a:solidFill>
                <a:latin typeface="Arial"/>
                <a:ea typeface="Arial"/>
                <a:cs typeface="Arial"/>
                <a:sym typeface="Arial"/>
              </a:rPr>
              <a:t>:</a:t>
            </a:r>
            <a:endParaRPr b="0" i="0" sz="5442" u="none" strike="noStrike">
              <a:solidFill>
                <a:schemeClr val="dk2"/>
              </a:solidFill>
              <a:latin typeface="Arial"/>
              <a:ea typeface="Arial"/>
              <a:cs typeface="Arial"/>
              <a:sym typeface="Arial"/>
            </a:endParaRPr>
          </a:p>
          <a:p>
            <a:pPr indent="0" lvl="0" marL="228600" rtl="0" algn="ctr">
              <a:lnSpc>
                <a:spcPct val="90000"/>
              </a:lnSpc>
              <a:spcBef>
                <a:spcPts val="0"/>
              </a:spcBef>
              <a:spcAft>
                <a:spcPts val="0"/>
              </a:spcAft>
              <a:buNone/>
            </a:pPr>
            <a:r>
              <a:rPr lang="en-US" sz="5442"/>
              <a:t>People feel </a:t>
            </a:r>
            <a:r>
              <a:rPr b="1" lang="en-US" sz="5442"/>
              <a:t>demotivated</a:t>
            </a:r>
            <a:r>
              <a:rPr lang="en-US" sz="5442"/>
              <a:t> when they perceive that their </a:t>
            </a:r>
            <a:r>
              <a:rPr b="1" lang="en-US" sz="5442"/>
              <a:t>efforts (input)</a:t>
            </a:r>
            <a:r>
              <a:rPr lang="en-US" sz="5442"/>
              <a:t> are not fairly matched by </a:t>
            </a:r>
            <a:r>
              <a:rPr b="1" lang="en-US" sz="5442"/>
              <a:t>rewards (output)</a:t>
            </a:r>
            <a:r>
              <a:rPr lang="en-US" sz="5442"/>
              <a:t>—especially compared to others.</a:t>
            </a:r>
            <a:endParaRPr sz="5442"/>
          </a:p>
          <a:p>
            <a:pPr indent="0" lvl="0" marL="0" rtl="0" algn="l">
              <a:lnSpc>
                <a:spcPct val="90000"/>
              </a:lnSpc>
              <a:spcBef>
                <a:spcPts val="0"/>
              </a:spcBef>
              <a:spcAft>
                <a:spcPts val="0"/>
              </a:spcAft>
              <a:buNone/>
            </a:pPr>
            <a:r>
              <a:rPr b="0" i="0" lang="en-US" sz="1600" u="none" strike="noStrike">
                <a:solidFill>
                  <a:schemeClr val="dk2"/>
                </a:solidFill>
                <a:latin typeface="Arial"/>
                <a:ea typeface="Arial"/>
                <a:cs typeface="Arial"/>
                <a:sym typeface="Arial"/>
              </a:rPr>
              <a:t>.</a:t>
            </a:r>
            <a:br>
              <a:rPr b="0" i="0" lang="en-US" sz="1600" u="none" strike="noStrike">
                <a:solidFill>
                  <a:schemeClr val="dk2"/>
                </a:solidFill>
                <a:latin typeface="Arial"/>
                <a:ea typeface="Arial"/>
                <a:cs typeface="Arial"/>
                <a:sym typeface="Arial"/>
              </a:rPr>
            </a:br>
            <a:br>
              <a:rPr b="0" i="0" lang="en-US" sz="1600" u="none" strike="noStrike">
                <a:solidFill>
                  <a:schemeClr val="dk2"/>
                </a:solidFill>
                <a:latin typeface="Arial"/>
                <a:ea typeface="Arial"/>
                <a:cs typeface="Arial"/>
                <a:sym typeface="Arial"/>
              </a:rPr>
            </a:br>
            <a:endParaRPr b="0" i="0" sz="1600" u="none" strike="noStrike">
              <a:solidFill>
                <a:schemeClr val="dk2"/>
              </a:solidFill>
              <a:latin typeface="Arial"/>
              <a:ea typeface="Arial"/>
              <a:cs typeface="Arial"/>
              <a:sym typeface="Arial"/>
            </a:endParaRPr>
          </a:p>
          <a:p>
            <a:pPr indent="-127000" lvl="0" marL="228600" rtl="0" algn="l">
              <a:lnSpc>
                <a:spcPct val="90000"/>
              </a:lnSpc>
              <a:spcBef>
                <a:spcPts val="1000"/>
              </a:spcBef>
              <a:spcAft>
                <a:spcPts val="0"/>
              </a:spcAft>
              <a:buClr>
                <a:schemeClr val="dk1"/>
              </a:buClr>
              <a:buSzPct val="100000"/>
              <a:buNone/>
            </a:pPr>
            <a:r>
              <a:t/>
            </a:r>
            <a:endParaRPr sz="1600">
              <a:solidFill>
                <a:schemeClr val="dk2"/>
              </a:solidFill>
            </a:endParaRPr>
          </a:p>
        </p:txBody>
      </p:sp>
      <p:grpSp>
        <p:nvGrpSpPr>
          <p:cNvPr id="209" name="Google Shape;209;p7"/>
          <p:cNvGrpSpPr/>
          <p:nvPr/>
        </p:nvGrpSpPr>
        <p:grpSpPr>
          <a:xfrm>
            <a:off x="6369897" y="0"/>
            <a:ext cx="5822103" cy="6685267"/>
            <a:chOff x="6357228" y="0"/>
            <a:chExt cx="5822103" cy="6685267"/>
          </a:xfrm>
        </p:grpSpPr>
        <p:sp>
          <p:nvSpPr>
            <p:cNvPr id="210" name="Google Shape;210;p7"/>
            <p:cNvSpPr/>
            <p:nvPr/>
          </p:nvSpPr>
          <p:spPr>
            <a:xfrm>
              <a:off x="6357228" y="0"/>
              <a:ext cx="5822102" cy="6685267"/>
            </a:xfrm>
            <a:custGeom>
              <a:rect b="b" l="l" r="r" t="t"/>
              <a:pathLst>
                <a:path extrusionOk="0" h="6685267" w="5822102">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1" name="Google Shape;211;p7"/>
            <p:cNvSpPr/>
            <p:nvPr/>
          </p:nvSpPr>
          <p:spPr>
            <a:xfrm>
              <a:off x="6404998" y="98659"/>
              <a:ext cx="5774333" cy="6315453"/>
            </a:xfrm>
            <a:custGeom>
              <a:rect b="b" l="l" r="r" t="t"/>
              <a:pathLst>
                <a:path extrusionOk="0" h="6315453" w="577433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2" name="Google Shape;212;p7"/>
            <p:cNvSpPr/>
            <p:nvPr/>
          </p:nvSpPr>
          <p:spPr>
            <a:xfrm>
              <a:off x="6410220" y="131729"/>
              <a:ext cx="5769111" cy="6229400"/>
            </a:xfrm>
            <a:custGeom>
              <a:rect b="b" l="l" r="r" t="t"/>
              <a:pathLst>
                <a:path extrusionOk="0" h="6229400" w="5769111">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3" name="Google Shape;213;p7"/>
            <p:cNvSpPr/>
            <p:nvPr/>
          </p:nvSpPr>
          <p:spPr>
            <a:xfrm>
              <a:off x="6410220" y="131729"/>
              <a:ext cx="5769111" cy="6229400"/>
            </a:xfrm>
            <a:custGeom>
              <a:rect b="b" l="l" r="r" t="t"/>
              <a:pathLst>
                <a:path extrusionOk="0" h="6229400" w="5769111">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pic>
        <p:nvPicPr>
          <p:cNvPr descr="Questions" id="214" name="Google Shape;214;p7"/>
          <p:cNvPicPr preferRelativeResize="0"/>
          <p:nvPr/>
        </p:nvPicPr>
        <p:blipFill rotWithShape="1">
          <a:blip r:embed="rId4">
            <a:alphaModFix/>
          </a:blip>
          <a:srcRect b="0" l="0" r="0" t="0"/>
          <a:stretch/>
        </p:blipFill>
        <p:spPr>
          <a:xfrm>
            <a:off x="8121726" y="1629089"/>
            <a:ext cx="3620021" cy="3620021"/>
          </a:xfrm>
          <a:prstGeom prst="rect">
            <a:avLst/>
          </a:prstGeom>
          <a:noFill/>
          <a:ln>
            <a:noFill/>
          </a:ln>
        </p:spPr>
      </p:pic>
      <p:sp>
        <p:nvSpPr>
          <p:cNvPr id="215" name="Google Shape;215;p7"/>
          <p:cNvSpPr txBox="1"/>
          <p:nvPr/>
        </p:nvSpPr>
        <p:spPr>
          <a:xfrm>
            <a:off x="7951124" y="5297288"/>
            <a:ext cx="609322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rgbClr val="0E2841"/>
                </a:solidFill>
                <a:latin typeface="Arial"/>
                <a:ea typeface="Arial"/>
                <a:cs typeface="Arial"/>
                <a:sym typeface="Arial"/>
              </a:rPr>
              <a:t>“I work extra hours and still feel ignored.”</a:t>
            </a:r>
            <a:endParaRPr sz="1800">
              <a:solidFill>
                <a:schemeClr val="dk1"/>
              </a:solidFill>
              <a:latin typeface="Arial"/>
              <a:ea typeface="Arial"/>
              <a:cs typeface="Arial"/>
              <a:sym typeface="Arial"/>
            </a:endParaRPr>
          </a:p>
        </p:txBody>
      </p:sp>
      <p:pic>
        <p:nvPicPr>
          <p:cNvPr id="216" name="Google Shape;216;p7" title="Screen Shot 2025-04-21 at 5.13.12 PM.png"/>
          <p:cNvPicPr preferRelativeResize="0"/>
          <p:nvPr/>
        </p:nvPicPr>
        <p:blipFill>
          <a:blip r:embed="rId3">
            <a:alphaModFix/>
          </a:blip>
          <a:stretch>
            <a:fillRect/>
          </a:stretch>
        </p:blipFill>
        <p:spPr>
          <a:xfrm>
            <a:off x="96775" y="5770703"/>
            <a:ext cx="1333601" cy="1087297"/>
          </a:xfrm>
          <a:prstGeom prst="rect">
            <a:avLst/>
          </a:prstGeom>
          <a:noFill/>
          <a:ln>
            <a:noFill/>
          </a:ln>
        </p:spPr>
      </p:pic>
      <p:sp>
        <p:nvSpPr>
          <p:cNvPr id="217" name="Google Shape;217;p7"/>
          <p:cNvSpPr txBox="1"/>
          <p:nvPr/>
        </p:nvSpPr>
        <p:spPr>
          <a:xfrm>
            <a:off x="724275" y="2494163"/>
            <a:ext cx="5311500" cy="252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US" sz="2400">
                <a:solidFill>
                  <a:schemeClr val="dk1"/>
                </a:solidFill>
              </a:rPr>
              <a:t>Real-World Application: Our Organization</a:t>
            </a:r>
            <a:endParaRPr b="1" sz="2400">
              <a:solidFill>
                <a:schemeClr val="dk1"/>
              </a:solidFill>
            </a:endParaRPr>
          </a:p>
          <a:p>
            <a:pPr indent="-342900" lvl="0" marL="457200" rtl="0" algn="ctr">
              <a:lnSpc>
                <a:spcPct val="115000"/>
              </a:lnSpc>
              <a:spcBef>
                <a:spcPts val="1200"/>
              </a:spcBef>
              <a:spcAft>
                <a:spcPts val="0"/>
              </a:spcAft>
              <a:buClr>
                <a:schemeClr val="dk1"/>
              </a:buClr>
              <a:buSzPts val="1800"/>
              <a:buChar char="●"/>
            </a:pPr>
            <a:r>
              <a:rPr lang="en-US" sz="1800">
                <a:solidFill>
                  <a:schemeClr val="dk1"/>
                </a:solidFill>
              </a:rPr>
              <a:t>Reports of </a:t>
            </a:r>
            <a:r>
              <a:rPr b="1" lang="en-US" sz="1800">
                <a:solidFill>
                  <a:schemeClr val="dk1"/>
                </a:solidFill>
              </a:rPr>
              <a:t>favoritism</a:t>
            </a:r>
            <a:r>
              <a:rPr lang="en-US" sz="1800">
                <a:solidFill>
                  <a:schemeClr val="dk1"/>
                </a:solidFill>
              </a:rPr>
              <a:t> and </a:t>
            </a:r>
            <a:r>
              <a:rPr b="1" lang="en-US" sz="1800">
                <a:solidFill>
                  <a:schemeClr val="dk1"/>
                </a:solidFill>
              </a:rPr>
              <a:t>unequal treatment</a:t>
            </a:r>
            <a:endParaRPr b="1" sz="1800">
              <a:solidFill>
                <a:schemeClr val="dk1"/>
              </a:solidFill>
            </a:endParaRPr>
          </a:p>
          <a:p>
            <a:pPr indent="-342900" lvl="0" marL="457200" rtl="0" algn="ctr">
              <a:lnSpc>
                <a:spcPct val="115000"/>
              </a:lnSpc>
              <a:spcBef>
                <a:spcPts val="0"/>
              </a:spcBef>
              <a:spcAft>
                <a:spcPts val="0"/>
              </a:spcAft>
              <a:buClr>
                <a:schemeClr val="dk1"/>
              </a:buClr>
              <a:buSzPts val="1800"/>
              <a:buChar char="●"/>
            </a:pPr>
            <a:r>
              <a:rPr lang="en-US" sz="1800">
                <a:solidFill>
                  <a:schemeClr val="dk1"/>
                </a:solidFill>
              </a:rPr>
              <a:t>Employees working </a:t>
            </a:r>
            <a:r>
              <a:rPr b="1" lang="en-US" sz="1800">
                <a:solidFill>
                  <a:schemeClr val="dk1"/>
                </a:solidFill>
              </a:rPr>
              <a:t>overtime</a:t>
            </a:r>
            <a:r>
              <a:rPr lang="en-US" sz="1800">
                <a:solidFill>
                  <a:schemeClr val="dk1"/>
                </a:solidFill>
              </a:rPr>
              <a:t>, juggling </a:t>
            </a:r>
            <a:r>
              <a:rPr b="1" lang="en-US" sz="1800">
                <a:solidFill>
                  <a:schemeClr val="dk1"/>
                </a:solidFill>
              </a:rPr>
              <a:t>multiple roles</a:t>
            </a:r>
            <a:r>
              <a:rPr lang="en-US" sz="1800">
                <a:solidFill>
                  <a:schemeClr val="dk1"/>
                </a:solidFill>
              </a:rPr>
              <a:t>, yet feeling undervalued</a:t>
            </a:r>
            <a:endParaRPr b="1" sz="1800">
              <a:solidFill>
                <a:schemeClr val="dk1"/>
              </a:solidFill>
            </a:endParaRPr>
          </a:p>
          <a:p>
            <a:pPr indent="0" lvl="0" marL="0" rtl="0" algn="ctr">
              <a:lnSpc>
                <a:spcPct val="115000"/>
              </a:lnSpc>
              <a:spcBef>
                <a:spcPts val="1200"/>
              </a:spcBef>
              <a:spcAft>
                <a:spcPts val="0"/>
              </a:spcAft>
              <a:buNone/>
            </a:pPr>
            <a:r>
              <a:rPr b="1" lang="en-US" sz="1800">
                <a:solidFill>
                  <a:schemeClr val="dk1"/>
                </a:solidFill>
              </a:rPr>
              <a:t>OUR TAKEAWAY</a:t>
            </a:r>
            <a:br>
              <a:rPr b="1" lang="en-US" sz="1800">
                <a:solidFill>
                  <a:schemeClr val="dk1"/>
                </a:solidFill>
              </a:rPr>
            </a:br>
            <a:r>
              <a:rPr lang="en-US" sz="1800">
                <a:solidFill>
                  <a:schemeClr val="dk1"/>
                </a:solidFill>
              </a:rPr>
              <a:t>Perceived imbalance leads to </a:t>
            </a:r>
            <a:r>
              <a:rPr b="1" lang="en-US" sz="1800">
                <a:solidFill>
                  <a:schemeClr val="dk1"/>
                </a:solidFill>
              </a:rPr>
              <a:t>low morale</a:t>
            </a:r>
            <a:r>
              <a:rPr lang="en-US" sz="1800">
                <a:solidFill>
                  <a:schemeClr val="dk1"/>
                </a:solidFill>
              </a:rPr>
              <a:t>, reduced performance, and potential </a:t>
            </a:r>
            <a:r>
              <a:rPr b="1" lang="en-US" sz="1800">
                <a:solidFill>
                  <a:schemeClr val="dk1"/>
                </a:solidFill>
              </a:rPr>
              <a:t>burnout</a:t>
            </a:r>
            <a:r>
              <a:rPr lang="en-US" sz="1800">
                <a:solidFill>
                  <a:schemeClr val="dk1"/>
                </a:solidFill>
              </a:rPr>
              <a:t>.</a:t>
            </a:r>
            <a:endParaRPr sz="1800">
              <a:solidFill>
                <a:schemeClr val="dk1"/>
              </a:solidFill>
            </a:endParaRPr>
          </a:p>
          <a:p>
            <a:pPr indent="0" lvl="0" marL="0" rtl="0" algn="l">
              <a:spcBef>
                <a:spcPts val="1200"/>
              </a:spcBef>
              <a:spcAft>
                <a:spcPts val="0"/>
              </a:spcAft>
              <a:buNone/>
            </a:pPr>
            <a:r>
              <a:t/>
            </a:r>
            <a:endParaRPr sz="2800">
              <a:solidFill>
                <a:schemeClr val="dk1"/>
              </a:solidFill>
            </a:endParaRPr>
          </a:p>
        </p:txBody>
      </p:sp>
      <p:sp>
        <p:nvSpPr>
          <p:cNvPr id="218" name="Google Shape;218;p7"/>
          <p:cNvSpPr txBox="1"/>
          <p:nvPr/>
        </p:nvSpPr>
        <p:spPr>
          <a:xfrm>
            <a:off x="239700" y="114900"/>
            <a:ext cx="6618300" cy="68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3600">
                <a:solidFill>
                  <a:schemeClr val="dk2"/>
                </a:solidFill>
              </a:rPr>
              <a:t>Equity</a:t>
            </a:r>
            <a:r>
              <a:rPr b="1" lang="en-US" sz="3600">
                <a:solidFill>
                  <a:schemeClr val="dk2"/>
                </a:solidFill>
              </a:rPr>
              <a:t> Theory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 name="Google Shape;224;p8"/>
          <p:cNvSpPr/>
          <p:nvPr/>
        </p:nvSpPr>
        <p:spPr>
          <a:xfrm>
            <a:off x="155" y="205225"/>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5" name="Google Shape;225;p8"/>
          <p:cNvSpPr txBox="1"/>
          <p:nvPr>
            <p:ph type="title"/>
          </p:nvPr>
        </p:nvSpPr>
        <p:spPr>
          <a:xfrm>
            <a:off x="68297" y="5"/>
            <a:ext cx="4977900" cy="1454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Font typeface="Arial"/>
              <a:buNone/>
            </a:pPr>
            <a:r>
              <a:rPr b="1" i="0" lang="en-US" sz="3600" u="none" strike="noStrike">
                <a:solidFill>
                  <a:schemeClr val="dk2"/>
                </a:solidFill>
                <a:latin typeface="Arial"/>
                <a:ea typeface="Arial"/>
                <a:cs typeface="Arial"/>
                <a:sym typeface="Arial"/>
              </a:rPr>
              <a:t>Expectancy Theory</a:t>
            </a:r>
            <a:br>
              <a:rPr b="1" i="0" lang="en-US" sz="3600" u="none" strike="noStrike">
                <a:solidFill>
                  <a:schemeClr val="dk2"/>
                </a:solidFill>
              </a:rPr>
            </a:br>
            <a:endParaRPr sz="3600">
              <a:solidFill>
                <a:schemeClr val="dk2"/>
              </a:solidFill>
            </a:endParaRPr>
          </a:p>
        </p:txBody>
      </p:sp>
      <p:grpSp>
        <p:nvGrpSpPr>
          <p:cNvPr id="226" name="Google Shape;226;p8"/>
          <p:cNvGrpSpPr/>
          <p:nvPr/>
        </p:nvGrpSpPr>
        <p:grpSpPr>
          <a:xfrm>
            <a:off x="6369897" y="0"/>
            <a:ext cx="5822103" cy="6685267"/>
            <a:chOff x="6357228" y="0"/>
            <a:chExt cx="5822103" cy="6685267"/>
          </a:xfrm>
        </p:grpSpPr>
        <p:sp>
          <p:nvSpPr>
            <p:cNvPr id="227" name="Google Shape;227;p8"/>
            <p:cNvSpPr/>
            <p:nvPr/>
          </p:nvSpPr>
          <p:spPr>
            <a:xfrm>
              <a:off x="6357228" y="0"/>
              <a:ext cx="5822102" cy="6685267"/>
            </a:xfrm>
            <a:custGeom>
              <a:rect b="b" l="l" r="r" t="t"/>
              <a:pathLst>
                <a:path extrusionOk="0" h="6685267" w="5822102">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 name="Google Shape;228;p8"/>
            <p:cNvSpPr/>
            <p:nvPr/>
          </p:nvSpPr>
          <p:spPr>
            <a:xfrm>
              <a:off x="6404998" y="98659"/>
              <a:ext cx="5774333" cy="6315453"/>
            </a:xfrm>
            <a:custGeom>
              <a:rect b="b" l="l" r="r" t="t"/>
              <a:pathLst>
                <a:path extrusionOk="0" h="6315453" w="577433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 name="Google Shape;229;p8"/>
            <p:cNvSpPr/>
            <p:nvPr/>
          </p:nvSpPr>
          <p:spPr>
            <a:xfrm>
              <a:off x="6410220" y="131729"/>
              <a:ext cx="5769111" cy="6229400"/>
            </a:xfrm>
            <a:custGeom>
              <a:rect b="b" l="l" r="r" t="t"/>
              <a:pathLst>
                <a:path extrusionOk="0" h="6229400" w="5769111">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8"/>
            <p:cNvSpPr/>
            <p:nvPr/>
          </p:nvSpPr>
          <p:spPr>
            <a:xfrm>
              <a:off x="6410220" y="131729"/>
              <a:ext cx="5769111" cy="6229400"/>
            </a:xfrm>
            <a:custGeom>
              <a:rect b="b" l="l" r="r" t="t"/>
              <a:pathLst>
                <a:path extrusionOk="0" h="6229400" w="5769111">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descr="Teacher" id="231" name="Google Shape;231;p8"/>
          <p:cNvPicPr preferRelativeResize="0"/>
          <p:nvPr/>
        </p:nvPicPr>
        <p:blipFill rotWithShape="1">
          <a:blip r:embed="rId3">
            <a:alphaModFix/>
          </a:blip>
          <a:srcRect b="0" l="0" r="0" t="0"/>
          <a:stretch/>
        </p:blipFill>
        <p:spPr>
          <a:xfrm>
            <a:off x="8121726" y="1629089"/>
            <a:ext cx="3620021" cy="3620021"/>
          </a:xfrm>
          <a:prstGeom prst="rect">
            <a:avLst/>
          </a:prstGeom>
          <a:noFill/>
          <a:ln>
            <a:noFill/>
          </a:ln>
        </p:spPr>
      </p:pic>
      <p:sp>
        <p:nvSpPr>
          <p:cNvPr id="232" name="Google Shape;232;p8"/>
          <p:cNvSpPr txBox="1"/>
          <p:nvPr/>
        </p:nvSpPr>
        <p:spPr>
          <a:xfrm>
            <a:off x="7533515" y="4813936"/>
            <a:ext cx="609322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0E2841"/>
                </a:solidFill>
                <a:latin typeface="Arial"/>
                <a:ea typeface="Arial"/>
                <a:cs typeface="Arial"/>
                <a:sym typeface="Arial"/>
              </a:rPr>
              <a:t>“We don’t even have the stuff we need to do our job well.”</a:t>
            </a:r>
            <a:endParaRPr sz="1400">
              <a:solidFill>
                <a:schemeClr val="dk1"/>
              </a:solidFill>
              <a:latin typeface="Arial"/>
              <a:ea typeface="Arial"/>
              <a:cs typeface="Arial"/>
              <a:sym typeface="Arial"/>
            </a:endParaRPr>
          </a:p>
        </p:txBody>
      </p:sp>
      <p:sp>
        <p:nvSpPr>
          <p:cNvPr id="233" name="Google Shape;233;p8"/>
          <p:cNvSpPr txBox="1"/>
          <p:nvPr>
            <p:ph idx="1" type="body"/>
          </p:nvPr>
        </p:nvSpPr>
        <p:spPr>
          <a:xfrm>
            <a:off x="670938" y="990931"/>
            <a:ext cx="5100600" cy="1580400"/>
          </a:xfrm>
          <a:prstGeom prst="rect">
            <a:avLst/>
          </a:prstGeom>
          <a:noFill/>
          <a:ln>
            <a:noFill/>
          </a:ln>
        </p:spPr>
        <p:txBody>
          <a:bodyPr anchorCtr="0" anchor="ctr" bIns="45700" lIns="91425" spcFirstLastPara="1" rIns="91425" wrap="square" tIns="45700">
            <a:normAutofit fontScale="32500" lnSpcReduction="10000"/>
          </a:bodyPr>
          <a:lstStyle/>
          <a:p>
            <a:pPr indent="0" lvl="0" marL="228600" rtl="0" algn="ctr">
              <a:lnSpc>
                <a:spcPct val="90000"/>
              </a:lnSpc>
              <a:spcBef>
                <a:spcPts val="0"/>
              </a:spcBef>
              <a:spcAft>
                <a:spcPts val="0"/>
              </a:spcAft>
              <a:buNone/>
            </a:pPr>
            <a:r>
              <a:rPr b="0" i="1" lang="en-US" sz="5442" u="none" strike="noStrike">
                <a:solidFill>
                  <a:schemeClr val="dk2"/>
                </a:solidFill>
                <a:latin typeface="Arial"/>
                <a:ea typeface="Arial"/>
                <a:cs typeface="Arial"/>
                <a:sym typeface="Arial"/>
              </a:rPr>
              <a:t>Definition</a:t>
            </a:r>
            <a:r>
              <a:rPr b="0" i="0" lang="en-US" sz="5442" u="none" strike="noStrike">
                <a:solidFill>
                  <a:schemeClr val="dk2"/>
                </a:solidFill>
                <a:latin typeface="Arial"/>
                <a:ea typeface="Arial"/>
                <a:cs typeface="Arial"/>
                <a:sym typeface="Arial"/>
              </a:rPr>
              <a:t>:</a:t>
            </a:r>
            <a:endParaRPr sz="10207"/>
          </a:p>
          <a:p>
            <a:pPr indent="0" lvl="0" marL="0" rtl="0" algn="ctr">
              <a:lnSpc>
                <a:spcPct val="90000"/>
              </a:lnSpc>
              <a:spcBef>
                <a:spcPts val="0"/>
              </a:spcBef>
              <a:spcAft>
                <a:spcPts val="0"/>
              </a:spcAft>
              <a:buNone/>
            </a:pPr>
            <a:r>
              <a:rPr lang="en-US" sz="5865"/>
              <a:t>Employees lose motivation when they </a:t>
            </a:r>
            <a:r>
              <a:rPr b="1" lang="en-US" sz="5865"/>
              <a:t>don’t believe their effort will lead to success</a:t>
            </a:r>
            <a:r>
              <a:rPr lang="en-US" sz="5865"/>
              <a:t>—due to missing tools, support, or recognition</a:t>
            </a:r>
            <a:r>
              <a:rPr b="0" i="0" lang="en-US" sz="6365" u="none" strike="noStrike">
                <a:solidFill>
                  <a:schemeClr val="dk2"/>
                </a:solidFill>
                <a:latin typeface="Arial"/>
                <a:ea typeface="Arial"/>
                <a:cs typeface="Arial"/>
                <a:sym typeface="Arial"/>
              </a:rPr>
              <a:t>.</a:t>
            </a:r>
            <a:br>
              <a:rPr b="0" i="0" lang="en-US" sz="1600" u="none" strike="noStrike">
                <a:solidFill>
                  <a:schemeClr val="dk2"/>
                </a:solidFill>
                <a:latin typeface="Arial"/>
                <a:ea typeface="Arial"/>
                <a:cs typeface="Arial"/>
                <a:sym typeface="Arial"/>
              </a:rPr>
            </a:br>
            <a:br>
              <a:rPr b="0" i="0" lang="en-US" sz="1600" u="none" strike="noStrike">
                <a:solidFill>
                  <a:schemeClr val="dk2"/>
                </a:solidFill>
                <a:latin typeface="Arial"/>
                <a:ea typeface="Arial"/>
                <a:cs typeface="Arial"/>
                <a:sym typeface="Arial"/>
              </a:rPr>
            </a:br>
            <a:endParaRPr b="0" i="0" sz="1600" u="none" strike="noStrike">
              <a:solidFill>
                <a:schemeClr val="dk2"/>
              </a:solidFill>
              <a:latin typeface="Arial"/>
              <a:ea typeface="Arial"/>
              <a:cs typeface="Arial"/>
              <a:sym typeface="Arial"/>
            </a:endParaRPr>
          </a:p>
          <a:p>
            <a:pPr indent="-127000" lvl="0" marL="228600" rtl="0" algn="ctr">
              <a:lnSpc>
                <a:spcPct val="90000"/>
              </a:lnSpc>
              <a:spcBef>
                <a:spcPts val="1000"/>
              </a:spcBef>
              <a:spcAft>
                <a:spcPts val="0"/>
              </a:spcAft>
              <a:buClr>
                <a:schemeClr val="dk1"/>
              </a:buClr>
              <a:buSzPct val="100000"/>
              <a:buNone/>
            </a:pPr>
            <a:r>
              <a:t/>
            </a:r>
            <a:endParaRPr sz="1600">
              <a:solidFill>
                <a:schemeClr val="dk2"/>
              </a:solidFill>
            </a:endParaRPr>
          </a:p>
        </p:txBody>
      </p:sp>
      <p:pic>
        <p:nvPicPr>
          <p:cNvPr id="234" name="Google Shape;234;p8" title="Screen Shot 2025-04-21 at 5.13.12 PM.png"/>
          <p:cNvPicPr preferRelativeResize="0"/>
          <p:nvPr/>
        </p:nvPicPr>
        <p:blipFill>
          <a:blip r:embed="rId4">
            <a:alphaModFix/>
          </a:blip>
          <a:stretch>
            <a:fillRect/>
          </a:stretch>
        </p:blipFill>
        <p:spPr>
          <a:xfrm>
            <a:off x="96775" y="5770703"/>
            <a:ext cx="1333601" cy="1087297"/>
          </a:xfrm>
          <a:prstGeom prst="rect">
            <a:avLst/>
          </a:prstGeom>
          <a:noFill/>
          <a:ln>
            <a:noFill/>
          </a:ln>
        </p:spPr>
      </p:pic>
      <p:sp>
        <p:nvSpPr>
          <p:cNvPr id="235" name="Google Shape;235;p8"/>
          <p:cNvSpPr txBox="1"/>
          <p:nvPr/>
        </p:nvSpPr>
        <p:spPr>
          <a:xfrm>
            <a:off x="724275" y="2976275"/>
            <a:ext cx="5311500" cy="252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US" sz="2400">
                <a:solidFill>
                  <a:schemeClr val="dk1"/>
                </a:solidFill>
              </a:rPr>
              <a:t>Real-World Application: Our Organization</a:t>
            </a:r>
            <a:endParaRPr b="1" sz="1100">
              <a:solidFill>
                <a:schemeClr val="dk1"/>
              </a:solidFill>
            </a:endParaRPr>
          </a:p>
          <a:p>
            <a:pPr indent="-330200" lvl="0" marL="457200" rtl="0" algn="ctr">
              <a:lnSpc>
                <a:spcPct val="115000"/>
              </a:lnSpc>
              <a:spcBef>
                <a:spcPts val="1200"/>
              </a:spcBef>
              <a:spcAft>
                <a:spcPts val="0"/>
              </a:spcAft>
              <a:buClr>
                <a:schemeClr val="dk1"/>
              </a:buClr>
              <a:buSzPts val="1600"/>
              <a:buChar char="●"/>
            </a:pPr>
            <a:r>
              <a:rPr b="1" lang="en-US" sz="1600">
                <a:solidFill>
                  <a:schemeClr val="dk1"/>
                </a:solidFill>
              </a:rPr>
              <a:t>Lack of proper tools and equipment</a:t>
            </a:r>
            <a:endParaRPr b="1" sz="1600">
              <a:solidFill>
                <a:schemeClr val="dk1"/>
              </a:solidFill>
            </a:endParaRPr>
          </a:p>
          <a:p>
            <a:pPr indent="-330200" lvl="0" marL="457200" rtl="0" algn="ctr">
              <a:lnSpc>
                <a:spcPct val="115000"/>
              </a:lnSpc>
              <a:spcBef>
                <a:spcPts val="0"/>
              </a:spcBef>
              <a:spcAft>
                <a:spcPts val="0"/>
              </a:spcAft>
              <a:buClr>
                <a:schemeClr val="dk1"/>
              </a:buClr>
              <a:buSzPts val="1600"/>
              <a:buChar char="●"/>
            </a:pPr>
            <a:r>
              <a:rPr lang="en-US" sz="1600">
                <a:solidFill>
                  <a:schemeClr val="dk1"/>
                </a:solidFill>
              </a:rPr>
              <a:t>No </a:t>
            </a:r>
            <a:r>
              <a:rPr b="1" lang="en-US" sz="1600">
                <a:solidFill>
                  <a:schemeClr val="dk1"/>
                </a:solidFill>
              </a:rPr>
              <a:t>centralized training</a:t>
            </a:r>
            <a:r>
              <a:rPr lang="en-US" sz="1600">
                <a:solidFill>
                  <a:schemeClr val="dk1"/>
                </a:solidFill>
              </a:rPr>
              <a:t> or skill development</a:t>
            </a:r>
            <a:endParaRPr sz="1600">
              <a:solidFill>
                <a:schemeClr val="dk1"/>
              </a:solidFill>
            </a:endParaRPr>
          </a:p>
          <a:p>
            <a:pPr indent="-330200" lvl="0" marL="457200" rtl="0" algn="ctr">
              <a:lnSpc>
                <a:spcPct val="115000"/>
              </a:lnSpc>
              <a:spcBef>
                <a:spcPts val="0"/>
              </a:spcBef>
              <a:spcAft>
                <a:spcPts val="0"/>
              </a:spcAft>
              <a:buClr>
                <a:schemeClr val="dk1"/>
              </a:buClr>
              <a:buSzPts val="1600"/>
              <a:buChar char="●"/>
            </a:pPr>
            <a:r>
              <a:rPr b="1" lang="en-US" sz="1600">
                <a:solidFill>
                  <a:schemeClr val="dk1"/>
                </a:solidFill>
              </a:rPr>
              <a:t>Inconsistent feedback</a:t>
            </a:r>
            <a:r>
              <a:rPr lang="en-US" sz="1600">
                <a:solidFill>
                  <a:schemeClr val="dk1"/>
                </a:solidFill>
              </a:rPr>
              <a:t> from leadership</a:t>
            </a:r>
            <a:endParaRPr sz="1600">
              <a:solidFill>
                <a:schemeClr val="dk1"/>
              </a:solidFill>
            </a:endParaRPr>
          </a:p>
          <a:p>
            <a:pPr indent="0" lvl="0" marL="0" rtl="0" algn="ctr">
              <a:lnSpc>
                <a:spcPct val="115000"/>
              </a:lnSpc>
              <a:spcBef>
                <a:spcPts val="1200"/>
              </a:spcBef>
              <a:spcAft>
                <a:spcPts val="0"/>
              </a:spcAft>
              <a:buClr>
                <a:schemeClr val="dk1"/>
              </a:buClr>
              <a:buSzPts val="1100"/>
              <a:buFont typeface="Arial"/>
              <a:buNone/>
            </a:pPr>
            <a:r>
              <a:rPr b="1" lang="en-US" sz="1600">
                <a:solidFill>
                  <a:schemeClr val="dk1"/>
                </a:solidFill>
              </a:rPr>
              <a:t>Our</a:t>
            </a:r>
            <a:r>
              <a:rPr lang="en-US" sz="1600">
                <a:solidFill>
                  <a:schemeClr val="dk1"/>
                </a:solidFill>
              </a:rPr>
              <a:t> </a:t>
            </a:r>
            <a:r>
              <a:rPr b="1" lang="en-US" sz="1600">
                <a:solidFill>
                  <a:schemeClr val="dk1"/>
                </a:solidFill>
              </a:rPr>
              <a:t>Takeaway:</a:t>
            </a:r>
            <a:br>
              <a:rPr b="1" lang="en-US" sz="1600">
                <a:solidFill>
                  <a:schemeClr val="dk1"/>
                </a:solidFill>
              </a:rPr>
            </a:br>
            <a:r>
              <a:rPr lang="en-US" sz="1600">
                <a:solidFill>
                  <a:schemeClr val="dk1"/>
                </a:solidFill>
              </a:rPr>
              <a:t>When success feels out of reach, </a:t>
            </a:r>
            <a:r>
              <a:rPr b="1" lang="en-US" sz="1600">
                <a:solidFill>
                  <a:schemeClr val="dk1"/>
                </a:solidFill>
              </a:rPr>
              <a:t>motivation drops</a:t>
            </a:r>
            <a:r>
              <a:rPr lang="en-US" sz="1600">
                <a:solidFill>
                  <a:schemeClr val="dk1"/>
                </a:solidFill>
              </a:rPr>
              <a:t>—leading to disengagement and low productivity.</a:t>
            </a:r>
            <a:endParaRPr sz="1600">
              <a:solidFill>
                <a:schemeClr val="dk1"/>
              </a:solidFill>
            </a:endParaRPr>
          </a:p>
          <a:p>
            <a:pPr indent="0" lvl="0" marL="0" rtl="0" algn="l">
              <a:spcBef>
                <a:spcPts val="1200"/>
              </a:spcBef>
              <a:spcAft>
                <a:spcPts val="0"/>
              </a:spcAft>
              <a:buNone/>
            </a:pPr>
            <a:r>
              <a:t/>
            </a:r>
            <a:endParaRPr b="1" sz="2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2025-04-08T20:05:07Z</dcterms:created>
  <dc:creator>Addison Olivia Eiland</dc:creator>
</cp:coreProperties>
</file>