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9E04F-4516-4D52-86E9-579E33DAB203}" v="251" dt="2023-11-28T02:43:5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1"/>
    <p:restoredTop sz="96327"/>
  </p:normalViewPr>
  <p:slideViewPr>
    <p:cSldViewPr snapToGrid="0">
      <p:cViewPr varScale="1">
        <p:scale>
          <a:sx n="107" d="100"/>
          <a:sy n="107" d="100"/>
        </p:scale>
        <p:origin x="8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9C193-A399-4178-8875-DB9F76192F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9C7DE7-3692-4299-9631-BD9D4BAF71CD}">
      <dgm:prSet/>
      <dgm:spPr/>
      <dgm:t>
        <a:bodyPr/>
        <a:lstStyle/>
        <a:p>
          <a:r>
            <a:rPr lang="en-US" dirty="0"/>
            <a:t>Definition:</a:t>
          </a:r>
        </a:p>
      </dgm:t>
    </dgm:pt>
    <dgm:pt modelId="{3B4C6CDF-D95B-4E91-8F01-D1BB21727529}" type="parTrans" cxnId="{D74D3C48-FF94-4C96-8A61-527D89C80577}">
      <dgm:prSet/>
      <dgm:spPr/>
      <dgm:t>
        <a:bodyPr/>
        <a:lstStyle/>
        <a:p>
          <a:endParaRPr lang="en-US"/>
        </a:p>
      </dgm:t>
    </dgm:pt>
    <dgm:pt modelId="{B62C2AA2-DE50-4F2B-AC2C-F9AF440BE83E}" type="sibTrans" cxnId="{D74D3C48-FF94-4C96-8A61-527D89C80577}">
      <dgm:prSet/>
      <dgm:spPr/>
      <dgm:t>
        <a:bodyPr/>
        <a:lstStyle/>
        <a:p>
          <a:endParaRPr lang="en-US"/>
        </a:p>
      </dgm:t>
    </dgm:pt>
    <dgm:pt modelId="{8058DB7F-A6A1-440A-B7E6-DC3568ECA639}">
      <dgm:prSet/>
      <dgm:spPr/>
      <dgm:t>
        <a:bodyPr/>
        <a:lstStyle/>
        <a:p>
          <a:r>
            <a:rPr lang="en-US" dirty="0"/>
            <a:t>RL, originating in the 1980s, combines insights from various academic disciplines.</a:t>
          </a:r>
        </a:p>
      </dgm:t>
    </dgm:pt>
    <dgm:pt modelId="{245EA919-2D5A-490E-B47A-186E3B0EC635}" type="parTrans" cxnId="{2484BD69-398A-467C-9526-3589A7BDE678}">
      <dgm:prSet/>
      <dgm:spPr/>
      <dgm:t>
        <a:bodyPr/>
        <a:lstStyle/>
        <a:p>
          <a:endParaRPr lang="en-US"/>
        </a:p>
      </dgm:t>
    </dgm:pt>
    <dgm:pt modelId="{97F5E0EA-6623-4A6B-ACDE-8BB2AD7D89D6}" type="sibTrans" cxnId="{2484BD69-398A-467C-9526-3589A7BDE678}">
      <dgm:prSet/>
      <dgm:spPr/>
      <dgm:t>
        <a:bodyPr/>
        <a:lstStyle/>
        <a:p>
          <a:endParaRPr lang="en-US"/>
        </a:p>
      </dgm:t>
    </dgm:pt>
    <dgm:pt modelId="{80174DEE-0AD3-43FA-9AB0-9849907BE440}">
      <dgm:prSet/>
      <dgm:spPr/>
      <dgm:t>
        <a:bodyPr/>
        <a:lstStyle/>
        <a:p>
          <a:r>
            <a:rPr lang="en-US"/>
            <a:t>Key Components:</a:t>
          </a:r>
        </a:p>
      </dgm:t>
    </dgm:pt>
    <dgm:pt modelId="{D781126E-CF6A-4F0F-B064-2F0EA86E9AA3}" type="parTrans" cxnId="{E449C693-29B1-4B18-AF2B-2BD1EDF642C3}">
      <dgm:prSet/>
      <dgm:spPr/>
      <dgm:t>
        <a:bodyPr/>
        <a:lstStyle/>
        <a:p>
          <a:endParaRPr lang="en-US"/>
        </a:p>
      </dgm:t>
    </dgm:pt>
    <dgm:pt modelId="{ED25607F-60A6-4D0A-94D5-D54503586495}" type="sibTrans" cxnId="{E449C693-29B1-4B18-AF2B-2BD1EDF642C3}">
      <dgm:prSet/>
      <dgm:spPr/>
      <dgm:t>
        <a:bodyPr/>
        <a:lstStyle/>
        <a:p>
          <a:endParaRPr lang="en-US"/>
        </a:p>
      </dgm:t>
    </dgm:pt>
    <dgm:pt modelId="{38B45EB7-5410-48E2-9AA9-34DD9AE9DA2F}">
      <dgm:prSet/>
      <dgm:spPr/>
      <dgm:t>
        <a:bodyPr/>
        <a:lstStyle/>
        <a:p>
          <a:r>
            <a:rPr lang="en-US" dirty="0"/>
            <a:t>Agent, Environment, State, Rewards, Policy, Values.</a:t>
          </a:r>
        </a:p>
      </dgm:t>
    </dgm:pt>
    <dgm:pt modelId="{5111BC01-FF69-4EA8-B911-30246B97529D}" type="parTrans" cxnId="{D52A555F-3AB8-4C60-BF49-4BC3FF1C08C2}">
      <dgm:prSet/>
      <dgm:spPr/>
      <dgm:t>
        <a:bodyPr/>
        <a:lstStyle/>
        <a:p>
          <a:endParaRPr lang="en-US"/>
        </a:p>
      </dgm:t>
    </dgm:pt>
    <dgm:pt modelId="{2EC47FCC-0F6C-4A1B-8B51-12EDD4A5BA17}" type="sibTrans" cxnId="{D52A555F-3AB8-4C60-BF49-4BC3FF1C08C2}">
      <dgm:prSet/>
      <dgm:spPr/>
      <dgm:t>
        <a:bodyPr/>
        <a:lstStyle/>
        <a:p>
          <a:endParaRPr lang="en-US"/>
        </a:p>
      </dgm:t>
    </dgm:pt>
    <dgm:pt modelId="{85D3B1F4-3703-468B-A56D-126F2FFF1ACF}">
      <dgm:prSet/>
      <dgm:spPr/>
      <dgm:t>
        <a:bodyPr/>
        <a:lstStyle/>
        <a:p>
          <a:r>
            <a:rPr lang="en-US"/>
            <a:t>Distinctive for its departure from conventional supervised and unsupervised learning methods.</a:t>
          </a:r>
        </a:p>
      </dgm:t>
    </dgm:pt>
    <dgm:pt modelId="{8C13F8AF-EF33-4289-B83F-EEF976D31DB4}" type="parTrans" cxnId="{3FD5049E-FBE0-449D-B9B8-9F6EC2161E26}">
      <dgm:prSet/>
      <dgm:spPr/>
      <dgm:t>
        <a:bodyPr/>
        <a:lstStyle/>
        <a:p>
          <a:endParaRPr lang="en-US"/>
        </a:p>
      </dgm:t>
    </dgm:pt>
    <dgm:pt modelId="{0BF3EF9A-8256-4A88-AE36-1ACAB01EAA8B}" type="sibTrans" cxnId="{3FD5049E-FBE0-449D-B9B8-9F6EC2161E26}">
      <dgm:prSet/>
      <dgm:spPr/>
      <dgm:t>
        <a:bodyPr/>
        <a:lstStyle/>
        <a:p>
          <a:endParaRPr lang="en-US"/>
        </a:p>
      </dgm:t>
    </dgm:pt>
    <dgm:pt modelId="{B1CD3595-FDAE-4302-98F2-212829D24857}">
      <dgm:prSet/>
      <dgm:spPr/>
      <dgm:t>
        <a:bodyPr/>
        <a:lstStyle/>
        <a:p>
          <a:r>
            <a:rPr lang="en-US" dirty="0"/>
            <a:t>RL embodies a trial-and-error learning approach within interactive environments.</a:t>
          </a:r>
        </a:p>
      </dgm:t>
    </dgm:pt>
    <dgm:pt modelId="{708B14A7-6F82-4528-913D-89AE078A6262}" type="parTrans" cxnId="{5FAFDE49-4128-4455-8EE7-BFCB1A24F88E}">
      <dgm:prSet/>
      <dgm:spPr/>
      <dgm:t>
        <a:bodyPr/>
        <a:lstStyle/>
        <a:p>
          <a:endParaRPr lang="en-US"/>
        </a:p>
      </dgm:t>
    </dgm:pt>
    <dgm:pt modelId="{3E1ABA83-3717-4059-88D5-7EF8ECCC621E}" type="sibTrans" cxnId="{5FAFDE49-4128-4455-8EE7-BFCB1A24F88E}">
      <dgm:prSet/>
      <dgm:spPr/>
      <dgm:t>
        <a:bodyPr/>
        <a:lstStyle/>
        <a:p>
          <a:endParaRPr lang="en-US"/>
        </a:p>
      </dgm:t>
    </dgm:pt>
    <dgm:pt modelId="{92B99C76-E926-4BEC-AB93-F18EB9F214EE}" type="pres">
      <dgm:prSet presAssocID="{58E9C193-A399-4178-8875-DB9F76192F0C}" presName="root" presStyleCnt="0">
        <dgm:presLayoutVars>
          <dgm:dir/>
          <dgm:resizeHandles val="exact"/>
        </dgm:presLayoutVars>
      </dgm:prSet>
      <dgm:spPr/>
    </dgm:pt>
    <dgm:pt modelId="{9CBDE07A-E6F2-46FD-B5FB-E5E6FFB68CE0}" type="pres">
      <dgm:prSet presAssocID="{2A9C7DE7-3692-4299-9631-BD9D4BAF71CD}" presName="compNode" presStyleCnt="0"/>
      <dgm:spPr/>
    </dgm:pt>
    <dgm:pt modelId="{9C516347-FBA0-46D9-B874-9F3732913AF4}" type="pres">
      <dgm:prSet presAssocID="{2A9C7DE7-3692-4299-9631-BD9D4BAF71CD}" presName="bgRect" presStyleLbl="bgShp" presStyleIdx="0" presStyleCnt="4"/>
      <dgm:spPr/>
    </dgm:pt>
    <dgm:pt modelId="{017A9FB6-1478-4B14-B458-D6137A122B16}" type="pres">
      <dgm:prSet presAssocID="{2A9C7DE7-3692-4299-9631-BD9D4BAF71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9D9C1D9-BA8B-4B1A-AF54-78BD4C187E66}" type="pres">
      <dgm:prSet presAssocID="{2A9C7DE7-3692-4299-9631-BD9D4BAF71CD}" presName="spaceRect" presStyleCnt="0"/>
      <dgm:spPr/>
    </dgm:pt>
    <dgm:pt modelId="{484E75A1-15E8-43BF-A3D9-29A43DEF9BB4}" type="pres">
      <dgm:prSet presAssocID="{2A9C7DE7-3692-4299-9631-BD9D4BAF71CD}" presName="parTx" presStyleLbl="revTx" presStyleIdx="0" presStyleCnt="6">
        <dgm:presLayoutVars>
          <dgm:chMax val="0"/>
          <dgm:chPref val="0"/>
        </dgm:presLayoutVars>
      </dgm:prSet>
      <dgm:spPr/>
    </dgm:pt>
    <dgm:pt modelId="{520983F7-F13C-424C-80D2-204B76C91F92}" type="pres">
      <dgm:prSet presAssocID="{2A9C7DE7-3692-4299-9631-BD9D4BAF71CD}" presName="desTx" presStyleLbl="revTx" presStyleIdx="1" presStyleCnt="6">
        <dgm:presLayoutVars/>
      </dgm:prSet>
      <dgm:spPr/>
    </dgm:pt>
    <dgm:pt modelId="{CFECBC4A-6A73-4F71-B219-BDE009D0FBFD}" type="pres">
      <dgm:prSet presAssocID="{B62C2AA2-DE50-4F2B-AC2C-F9AF440BE83E}" presName="sibTrans" presStyleCnt="0"/>
      <dgm:spPr/>
    </dgm:pt>
    <dgm:pt modelId="{C4E777FA-389D-455A-AD3E-26231D1AD78B}" type="pres">
      <dgm:prSet presAssocID="{80174DEE-0AD3-43FA-9AB0-9849907BE440}" presName="compNode" presStyleCnt="0"/>
      <dgm:spPr/>
    </dgm:pt>
    <dgm:pt modelId="{C8E1B1FD-0AD1-4904-99FE-1929693BA888}" type="pres">
      <dgm:prSet presAssocID="{80174DEE-0AD3-43FA-9AB0-9849907BE440}" presName="bgRect" presStyleLbl="bgShp" presStyleIdx="1" presStyleCnt="4"/>
      <dgm:spPr/>
    </dgm:pt>
    <dgm:pt modelId="{1ACE111A-2F63-4535-B929-52A070B275A8}" type="pres">
      <dgm:prSet presAssocID="{80174DEE-0AD3-43FA-9AB0-9849907BE4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C171FE7-18F5-4B10-8F47-A39C52589574}" type="pres">
      <dgm:prSet presAssocID="{80174DEE-0AD3-43FA-9AB0-9849907BE440}" presName="spaceRect" presStyleCnt="0"/>
      <dgm:spPr/>
    </dgm:pt>
    <dgm:pt modelId="{252EB618-2824-4B46-9E4D-FC06D4312106}" type="pres">
      <dgm:prSet presAssocID="{80174DEE-0AD3-43FA-9AB0-9849907BE440}" presName="parTx" presStyleLbl="revTx" presStyleIdx="2" presStyleCnt="6">
        <dgm:presLayoutVars>
          <dgm:chMax val="0"/>
          <dgm:chPref val="0"/>
        </dgm:presLayoutVars>
      </dgm:prSet>
      <dgm:spPr/>
    </dgm:pt>
    <dgm:pt modelId="{A8CD2113-36D6-4544-BA1E-4682D90A9534}" type="pres">
      <dgm:prSet presAssocID="{80174DEE-0AD3-43FA-9AB0-9849907BE440}" presName="desTx" presStyleLbl="revTx" presStyleIdx="3" presStyleCnt="6">
        <dgm:presLayoutVars/>
      </dgm:prSet>
      <dgm:spPr/>
    </dgm:pt>
    <dgm:pt modelId="{CCBEC298-701F-44EA-A750-5D2B43B3AAAA}" type="pres">
      <dgm:prSet presAssocID="{ED25607F-60A6-4D0A-94D5-D54503586495}" presName="sibTrans" presStyleCnt="0"/>
      <dgm:spPr/>
    </dgm:pt>
    <dgm:pt modelId="{6247C845-D445-43C8-BE6B-B91D482FD16D}" type="pres">
      <dgm:prSet presAssocID="{85D3B1F4-3703-468B-A56D-126F2FFF1ACF}" presName="compNode" presStyleCnt="0"/>
      <dgm:spPr/>
    </dgm:pt>
    <dgm:pt modelId="{6B0CAD69-7836-4C1E-B854-59570B7F3A93}" type="pres">
      <dgm:prSet presAssocID="{85D3B1F4-3703-468B-A56D-126F2FFF1ACF}" presName="bgRect" presStyleLbl="bgShp" presStyleIdx="2" presStyleCnt="4"/>
      <dgm:spPr/>
    </dgm:pt>
    <dgm:pt modelId="{8FCDE60E-D147-4745-A8E8-6DD6FDCBAB93}" type="pres">
      <dgm:prSet presAssocID="{85D3B1F4-3703-468B-A56D-126F2FFF1A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4BAE362-5B8F-49C6-9064-38FCA29F2437}" type="pres">
      <dgm:prSet presAssocID="{85D3B1F4-3703-468B-A56D-126F2FFF1ACF}" presName="spaceRect" presStyleCnt="0"/>
      <dgm:spPr/>
    </dgm:pt>
    <dgm:pt modelId="{C159EA78-CFD5-4542-9CF2-54B402EB283C}" type="pres">
      <dgm:prSet presAssocID="{85D3B1F4-3703-468B-A56D-126F2FFF1ACF}" presName="parTx" presStyleLbl="revTx" presStyleIdx="4" presStyleCnt="6">
        <dgm:presLayoutVars>
          <dgm:chMax val="0"/>
          <dgm:chPref val="0"/>
        </dgm:presLayoutVars>
      </dgm:prSet>
      <dgm:spPr/>
    </dgm:pt>
    <dgm:pt modelId="{25F7D553-934B-4423-A688-318E95BC005F}" type="pres">
      <dgm:prSet presAssocID="{0BF3EF9A-8256-4A88-AE36-1ACAB01EAA8B}" presName="sibTrans" presStyleCnt="0"/>
      <dgm:spPr/>
    </dgm:pt>
    <dgm:pt modelId="{3ECD80DB-4B66-47EC-B3D0-8ACE0FD6D0C8}" type="pres">
      <dgm:prSet presAssocID="{B1CD3595-FDAE-4302-98F2-212829D24857}" presName="compNode" presStyleCnt="0"/>
      <dgm:spPr/>
    </dgm:pt>
    <dgm:pt modelId="{088C342C-369B-4F5A-9433-AC4E651546C2}" type="pres">
      <dgm:prSet presAssocID="{B1CD3595-FDAE-4302-98F2-212829D24857}" presName="bgRect" presStyleLbl="bgShp" presStyleIdx="3" presStyleCnt="4"/>
      <dgm:spPr/>
    </dgm:pt>
    <dgm:pt modelId="{2146DB4E-D881-4432-892C-D45B549AB580}" type="pres">
      <dgm:prSet presAssocID="{B1CD3595-FDAE-4302-98F2-212829D248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CFC9BCC-8180-4EE7-A880-52623FD78F9A}" type="pres">
      <dgm:prSet presAssocID="{B1CD3595-FDAE-4302-98F2-212829D24857}" presName="spaceRect" presStyleCnt="0"/>
      <dgm:spPr/>
    </dgm:pt>
    <dgm:pt modelId="{2A91CAF7-4BEC-44EE-A741-F0CC9B1FD1D9}" type="pres">
      <dgm:prSet presAssocID="{B1CD3595-FDAE-4302-98F2-212829D2485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0A1D338-4733-4BAB-9D95-D6AE09DC23AA}" type="presOf" srcId="{80174DEE-0AD3-43FA-9AB0-9849907BE440}" destId="{252EB618-2824-4B46-9E4D-FC06D4312106}" srcOrd="0" destOrd="0" presId="urn:microsoft.com/office/officeart/2018/2/layout/IconVerticalSolidList"/>
    <dgm:cxn modelId="{099AA640-0E7C-4097-8CE1-5252864465EE}" type="presOf" srcId="{38B45EB7-5410-48E2-9AA9-34DD9AE9DA2F}" destId="{A8CD2113-36D6-4544-BA1E-4682D90A9534}" srcOrd="0" destOrd="0" presId="urn:microsoft.com/office/officeart/2018/2/layout/IconVerticalSolidList"/>
    <dgm:cxn modelId="{D74D3C48-FF94-4C96-8A61-527D89C80577}" srcId="{58E9C193-A399-4178-8875-DB9F76192F0C}" destId="{2A9C7DE7-3692-4299-9631-BD9D4BAF71CD}" srcOrd="0" destOrd="0" parTransId="{3B4C6CDF-D95B-4E91-8F01-D1BB21727529}" sibTransId="{B62C2AA2-DE50-4F2B-AC2C-F9AF440BE83E}"/>
    <dgm:cxn modelId="{5FAFDE49-4128-4455-8EE7-BFCB1A24F88E}" srcId="{58E9C193-A399-4178-8875-DB9F76192F0C}" destId="{B1CD3595-FDAE-4302-98F2-212829D24857}" srcOrd="3" destOrd="0" parTransId="{708B14A7-6F82-4528-913D-89AE078A6262}" sibTransId="{3E1ABA83-3717-4059-88D5-7EF8ECCC621E}"/>
    <dgm:cxn modelId="{65C7684B-6DC7-4230-805D-B6643CF1FCFF}" type="presOf" srcId="{58E9C193-A399-4178-8875-DB9F76192F0C}" destId="{92B99C76-E926-4BEC-AB93-F18EB9F214EE}" srcOrd="0" destOrd="0" presId="urn:microsoft.com/office/officeart/2018/2/layout/IconVerticalSolidList"/>
    <dgm:cxn modelId="{D52A555F-3AB8-4C60-BF49-4BC3FF1C08C2}" srcId="{80174DEE-0AD3-43FA-9AB0-9849907BE440}" destId="{38B45EB7-5410-48E2-9AA9-34DD9AE9DA2F}" srcOrd="0" destOrd="0" parTransId="{5111BC01-FF69-4EA8-B911-30246B97529D}" sibTransId="{2EC47FCC-0F6C-4A1B-8B51-12EDD4A5BA17}"/>
    <dgm:cxn modelId="{2484BD69-398A-467C-9526-3589A7BDE678}" srcId="{2A9C7DE7-3692-4299-9631-BD9D4BAF71CD}" destId="{8058DB7F-A6A1-440A-B7E6-DC3568ECA639}" srcOrd="0" destOrd="0" parTransId="{245EA919-2D5A-490E-B47A-186E3B0EC635}" sibTransId="{97F5E0EA-6623-4A6B-ACDE-8BB2AD7D89D6}"/>
    <dgm:cxn modelId="{95FC7E88-8A16-4967-9481-23EA665D60A3}" type="presOf" srcId="{B1CD3595-FDAE-4302-98F2-212829D24857}" destId="{2A91CAF7-4BEC-44EE-A741-F0CC9B1FD1D9}" srcOrd="0" destOrd="0" presId="urn:microsoft.com/office/officeart/2018/2/layout/IconVerticalSolidList"/>
    <dgm:cxn modelId="{E449C693-29B1-4B18-AF2B-2BD1EDF642C3}" srcId="{58E9C193-A399-4178-8875-DB9F76192F0C}" destId="{80174DEE-0AD3-43FA-9AB0-9849907BE440}" srcOrd="1" destOrd="0" parTransId="{D781126E-CF6A-4F0F-B064-2F0EA86E9AA3}" sibTransId="{ED25607F-60A6-4D0A-94D5-D54503586495}"/>
    <dgm:cxn modelId="{3FD5049E-FBE0-449D-B9B8-9F6EC2161E26}" srcId="{58E9C193-A399-4178-8875-DB9F76192F0C}" destId="{85D3B1F4-3703-468B-A56D-126F2FFF1ACF}" srcOrd="2" destOrd="0" parTransId="{8C13F8AF-EF33-4289-B83F-EEF976D31DB4}" sibTransId="{0BF3EF9A-8256-4A88-AE36-1ACAB01EAA8B}"/>
    <dgm:cxn modelId="{607BB4C5-B5AF-4366-B2AE-45D926932571}" type="presOf" srcId="{85D3B1F4-3703-468B-A56D-126F2FFF1ACF}" destId="{C159EA78-CFD5-4542-9CF2-54B402EB283C}" srcOrd="0" destOrd="0" presId="urn:microsoft.com/office/officeart/2018/2/layout/IconVerticalSolidList"/>
    <dgm:cxn modelId="{CB7425D4-71E1-4810-AE8A-610F65244173}" type="presOf" srcId="{2A9C7DE7-3692-4299-9631-BD9D4BAF71CD}" destId="{484E75A1-15E8-43BF-A3D9-29A43DEF9BB4}" srcOrd="0" destOrd="0" presId="urn:microsoft.com/office/officeart/2018/2/layout/IconVerticalSolidList"/>
    <dgm:cxn modelId="{131A9BDE-EE6A-46EB-B725-1909E7898082}" type="presOf" srcId="{8058DB7F-A6A1-440A-B7E6-DC3568ECA639}" destId="{520983F7-F13C-424C-80D2-204B76C91F92}" srcOrd="0" destOrd="0" presId="urn:microsoft.com/office/officeart/2018/2/layout/IconVerticalSolidList"/>
    <dgm:cxn modelId="{81065703-9A2F-4DB1-8BDF-AFE3F6AE7E81}" type="presParOf" srcId="{92B99C76-E926-4BEC-AB93-F18EB9F214EE}" destId="{9CBDE07A-E6F2-46FD-B5FB-E5E6FFB68CE0}" srcOrd="0" destOrd="0" presId="urn:microsoft.com/office/officeart/2018/2/layout/IconVerticalSolidList"/>
    <dgm:cxn modelId="{19F796B1-77AB-4283-88AA-ADC576954773}" type="presParOf" srcId="{9CBDE07A-E6F2-46FD-B5FB-E5E6FFB68CE0}" destId="{9C516347-FBA0-46D9-B874-9F3732913AF4}" srcOrd="0" destOrd="0" presId="urn:microsoft.com/office/officeart/2018/2/layout/IconVerticalSolidList"/>
    <dgm:cxn modelId="{018AD759-0943-4F18-9233-0C4A131DB9E3}" type="presParOf" srcId="{9CBDE07A-E6F2-46FD-B5FB-E5E6FFB68CE0}" destId="{017A9FB6-1478-4B14-B458-D6137A122B16}" srcOrd="1" destOrd="0" presId="urn:microsoft.com/office/officeart/2018/2/layout/IconVerticalSolidList"/>
    <dgm:cxn modelId="{1EE871D5-AA68-4043-ACB7-D7CC07A2F593}" type="presParOf" srcId="{9CBDE07A-E6F2-46FD-B5FB-E5E6FFB68CE0}" destId="{F9D9C1D9-BA8B-4B1A-AF54-78BD4C187E66}" srcOrd="2" destOrd="0" presId="urn:microsoft.com/office/officeart/2018/2/layout/IconVerticalSolidList"/>
    <dgm:cxn modelId="{C7440A74-F24A-44AA-A344-CEADEA6FC763}" type="presParOf" srcId="{9CBDE07A-E6F2-46FD-B5FB-E5E6FFB68CE0}" destId="{484E75A1-15E8-43BF-A3D9-29A43DEF9BB4}" srcOrd="3" destOrd="0" presId="urn:microsoft.com/office/officeart/2018/2/layout/IconVerticalSolidList"/>
    <dgm:cxn modelId="{279205F4-8752-48F3-802A-1A8AF713E37F}" type="presParOf" srcId="{9CBDE07A-E6F2-46FD-B5FB-E5E6FFB68CE0}" destId="{520983F7-F13C-424C-80D2-204B76C91F92}" srcOrd="4" destOrd="0" presId="urn:microsoft.com/office/officeart/2018/2/layout/IconVerticalSolidList"/>
    <dgm:cxn modelId="{2CFF72E1-AD15-46B3-9D5F-02DCA62EC9A6}" type="presParOf" srcId="{92B99C76-E926-4BEC-AB93-F18EB9F214EE}" destId="{CFECBC4A-6A73-4F71-B219-BDE009D0FBFD}" srcOrd="1" destOrd="0" presId="urn:microsoft.com/office/officeart/2018/2/layout/IconVerticalSolidList"/>
    <dgm:cxn modelId="{876ADE1B-3CA3-4F1F-BFFE-68DB04AD1496}" type="presParOf" srcId="{92B99C76-E926-4BEC-AB93-F18EB9F214EE}" destId="{C4E777FA-389D-455A-AD3E-26231D1AD78B}" srcOrd="2" destOrd="0" presId="urn:microsoft.com/office/officeart/2018/2/layout/IconVerticalSolidList"/>
    <dgm:cxn modelId="{76DCA1A5-6BA6-4D2B-9825-B0216276FCD0}" type="presParOf" srcId="{C4E777FA-389D-455A-AD3E-26231D1AD78B}" destId="{C8E1B1FD-0AD1-4904-99FE-1929693BA888}" srcOrd="0" destOrd="0" presId="urn:microsoft.com/office/officeart/2018/2/layout/IconVerticalSolidList"/>
    <dgm:cxn modelId="{20EE029D-B9B4-4901-840F-07CB49903B81}" type="presParOf" srcId="{C4E777FA-389D-455A-AD3E-26231D1AD78B}" destId="{1ACE111A-2F63-4535-B929-52A070B275A8}" srcOrd="1" destOrd="0" presId="urn:microsoft.com/office/officeart/2018/2/layout/IconVerticalSolidList"/>
    <dgm:cxn modelId="{AC48010A-A183-47B3-8253-502F3EBE46EE}" type="presParOf" srcId="{C4E777FA-389D-455A-AD3E-26231D1AD78B}" destId="{EC171FE7-18F5-4B10-8F47-A39C52589574}" srcOrd="2" destOrd="0" presId="urn:microsoft.com/office/officeart/2018/2/layout/IconVerticalSolidList"/>
    <dgm:cxn modelId="{7C945DD3-5540-4D6C-AA86-69A04BCD42F6}" type="presParOf" srcId="{C4E777FA-389D-455A-AD3E-26231D1AD78B}" destId="{252EB618-2824-4B46-9E4D-FC06D4312106}" srcOrd="3" destOrd="0" presId="urn:microsoft.com/office/officeart/2018/2/layout/IconVerticalSolidList"/>
    <dgm:cxn modelId="{A7757493-0987-4E4C-9615-842151417228}" type="presParOf" srcId="{C4E777FA-389D-455A-AD3E-26231D1AD78B}" destId="{A8CD2113-36D6-4544-BA1E-4682D90A9534}" srcOrd="4" destOrd="0" presId="urn:microsoft.com/office/officeart/2018/2/layout/IconVerticalSolidList"/>
    <dgm:cxn modelId="{E7EB0EFC-C01A-4773-8695-B3B47C52B60E}" type="presParOf" srcId="{92B99C76-E926-4BEC-AB93-F18EB9F214EE}" destId="{CCBEC298-701F-44EA-A750-5D2B43B3AAAA}" srcOrd="3" destOrd="0" presId="urn:microsoft.com/office/officeart/2018/2/layout/IconVerticalSolidList"/>
    <dgm:cxn modelId="{DC67770F-8997-4750-A77D-8337F700ABC4}" type="presParOf" srcId="{92B99C76-E926-4BEC-AB93-F18EB9F214EE}" destId="{6247C845-D445-43C8-BE6B-B91D482FD16D}" srcOrd="4" destOrd="0" presId="urn:microsoft.com/office/officeart/2018/2/layout/IconVerticalSolidList"/>
    <dgm:cxn modelId="{45C7C9CA-C0EB-42F7-9EE0-F723C5561010}" type="presParOf" srcId="{6247C845-D445-43C8-BE6B-B91D482FD16D}" destId="{6B0CAD69-7836-4C1E-B854-59570B7F3A93}" srcOrd="0" destOrd="0" presId="urn:microsoft.com/office/officeart/2018/2/layout/IconVerticalSolidList"/>
    <dgm:cxn modelId="{41DED52D-E0E0-4048-9C45-68EDCCBE1820}" type="presParOf" srcId="{6247C845-D445-43C8-BE6B-B91D482FD16D}" destId="{8FCDE60E-D147-4745-A8E8-6DD6FDCBAB93}" srcOrd="1" destOrd="0" presId="urn:microsoft.com/office/officeart/2018/2/layout/IconVerticalSolidList"/>
    <dgm:cxn modelId="{CBD371D6-65F6-457E-86F9-572F33DD250D}" type="presParOf" srcId="{6247C845-D445-43C8-BE6B-B91D482FD16D}" destId="{44BAE362-5B8F-49C6-9064-38FCA29F2437}" srcOrd="2" destOrd="0" presId="urn:microsoft.com/office/officeart/2018/2/layout/IconVerticalSolidList"/>
    <dgm:cxn modelId="{2A60C76B-27B6-4F5F-8E90-342B1DBF6CD3}" type="presParOf" srcId="{6247C845-D445-43C8-BE6B-B91D482FD16D}" destId="{C159EA78-CFD5-4542-9CF2-54B402EB283C}" srcOrd="3" destOrd="0" presId="urn:microsoft.com/office/officeart/2018/2/layout/IconVerticalSolidList"/>
    <dgm:cxn modelId="{A28AAD27-BA4F-4AAD-9EC3-A0A44009339D}" type="presParOf" srcId="{92B99C76-E926-4BEC-AB93-F18EB9F214EE}" destId="{25F7D553-934B-4423-A688-318E95BC005F}" srcOrd="5" destOrd="0" presId="urn:microsoft.com/office/officeart/2018/2/layout/IconVerticalSolidList"/>
    <dgm:cxn modelId="{BF9C7C51-04C6-48C3-AE5A-1DD3F33578A9}" type="presParOf" srcId="{92B99C76-E926-4BEC-AB93-F18EB9F214EE}" destId="{3ECD80DB-4B66-47EC-B3D0-8ACE0FD6D0C8}" srcOrd="6" destOrd="0" presId="urn:microsoft.com/office/officeart/2018/2/layout/IconVerticalSolidList"/>
    <dgm:cxn modelId="{FC2A5243-15A1-42DE-BA77-45A24AB45841}" type="presParOf" srcId="{3ECD80DB-4B66-47EC-B3D0-8ACE0FD6D0C8}" destId="{088C342C-369B-4F5A-9433-AC4E651546C2}" srcOrd="0" destOrd="0" presId="urn:microsoft.com/office/officeart/2018/2/layout/IconVerticalSolidList"/>
    <dgm:cxn modelId="{7875B11C-6FF6-4A5B-B58D-A478AA733098}" type="presParOf" srcId="{3ECD80DB-4B66-47EC-B3D0-8ACE0FD6D0C8}" destId="{2146DB4E-D881-4432-892C-D45B549AB580}" srcOrd="1" destOrd="0" presId="urn:microsoft.com/office/officeart/2018/2/layout/IconVerticalSolidList"/>
    <dgm:cxn modelId="{CF5DE731-9DF7-4602-9304-7FFE8A53B268}" type="presParOf" srcId="{3ECD80DB-4B66-47EC-B3D0-8ACE0FD6D0C8}" destId="{5CFC9BCC-8180-4EE7-A880-52623FD78F9A}" srcOrd="2" destOrd="0" presId="urn:microsoft.com/office/officeart/2018/2/layout/IconVerticalSolidList"/>
    <dgm:cxn modelId="{B3E3E711-55D5-4632-AE9D-37B976309077}" type="presParOf" srcId="{3ECD80DB-4B66-47EC-B3D0-8ACE0FD6D0C8}" destId="{2A91CAF7-4BEC-44EE-A741-F0CC9B1FD1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16347-FBA0-46D9-B874-9F3732913AF4}">
      <dsp:nvSpPr>
        <dsp:cNvPr id="0" name=""/>
        <dsp:cNvSpPr/>
      </dsp:nvSpPr>
      <dsp:spPr>
        <a:xfrm>
          <a:off x="0" y="2270"/>
          <a:ext cx="6096000" cy="1150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A9FB6-1478-4B14-B458-D6137A122B16}">
      <dsp:nvSpPr>
        <dsp:cNvPr id="0" name=""/>
        <dsp:cNvSpPr/>
      </dsp:nvSpPr>
      <dsp:spPr>
        <a:xfrm>
          <a:off x="348096" y="261185"/>
          <a:ext cx="632903" cy="632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E75A1-15E8-43BF-A3D9-29A43DEF9BB4}">
      <dsp:nvSpPr>
        <dsp:cNvPr id="0" name=""/>
        <dsp:cNvSpPr/>
      </dsp:nvSpPr>
      <dsp:spPr>
        <a:xfrm>
          <a:off x="1329097" y="2270"/>
          <a:ext cx="2743200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Definition:</a:t>
          </a:r>
        </a:p>
      </dsp:txBody>
      <dsp:txXfrm>
        <a:off x="1329097" y="2270"/>
        <a:ext cx="2743200" cy="1150733"/>
      </dsp:txXfrm>
    </dsp:sp>
    <dsp:sp modelId="{520983F7-F13C-424C-80D2-204B76C91F92}">
      <dsp:nvSpPr>
        <dsp:cNvPr id="0" name=""/>
        <dsp:cNvSpPr/>
      </dsp:nvSpPr>
      <dsp:spPr>
        <a:xfrm>
          <a:off x="4072297" y="2270"/>
          <a:ext cx="20237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RL, originating in the 1980s, combines insights from various academic disciplines.</a:t>
          </a:r>
        </a:p>
      </dsp:txBody>
      <dsp:txXfrm>
        <a:off x="4072297" y="2270"/>
        <a:ext cx="2023702" cy="1150733"/>
      </dsp:txXfrm>
    </dsp:sp>
    <dsp:sp modelId="{C8E1B1FD-0AD1-4904-99FE-1929693BA888}">
      <dsp:nvSpPr>
        <dsp:cNvPr id="0" name=""/>
        <dsp:cNvSpPr/>
      </dsp:nvSpPr>
      <dsp:spPr>
        <a:xfrm>
          <a:off x="0" y="1440687"/>
          <a:ext cx="6096000" cy="11507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E111A-2F63-4535-B929-52A070B275A8}">
      <dsp:nvSpPr>
        <dsp:cNvPr id="0" name=""/>
        <dsp:cNvSpPr/>
      </dsp:nvSpPr>
      <dsp:spPr>
        <a:xfrm>
          <a:off x="348096" y="1699602"/>
          <a:ext cx="632903" cy="632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EB618-2824-4B46-9E4D-FC06D4312106}">
      <dsp:nvSpPr>
        <dsp:cNvPr id="0" name=""/>
        <dsp:cNvSpPr/>
      </dsp:nvSpPr>
      <dsp:spPr>
        <a:xfrm>
          <a:off x="1329097" y="1440687"/>
          <a:ext cx="2743200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Components:</a:t>
          </a:r>
        </a:p>
      </dsp:txBody>
      <dsp:txXfrm>
        <a:off x="1329097" y="1440687"/>
        <a:ext cx="2743200" cy="1150733"/>
      </dsp:txXfrm>
    </dsp:sp>
    <dsp:sp modelId="{A8CD2113-36D6-4544-BA1E-4682D90A9534}">
      <dsp:nvSpPr>
        <dsp:cNvPr id="0" name=""/>
        <dsp:cNvSpPr/>
      </dsp:nvSpPr>
      <dsp:spPr>
        <a:xfrm>
          <a:off x="4072297" y="1440687"/>
          <a:ext cx="20237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Agent, Environment, State, Rewards, Policy, Values.</a:t>
          </a:r>
        </a:p>
      </dsp:txBody>
      <dsp:txXfrm>
        <a:off x="4072297" y="1440687"/>
        <a:ext cx="2023702" cy="1150733"/>
      </dsp:txXfrm>
    </dsp:sp>
    <dsp:sp modelId="{6B0CAD69-7836-4C1E-B854-59570B7F3A93}">
      <dsp:nvSpPr>
        <dsp:cNvPr id="0" name=""/>
        <dsp:cNvSpPr/>
      </dsp:nvSpPr>
      <dsp:spPr>
        <a:xfrm>
          <a:off x="0" y="2879104"/>
          <a:ext cx="6096000" cy="11507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DE60E-D147-4745-A8E8-6DD6FDCBAB93}">
      <dsp:nvSpPr>
        <dsp:cNvPr id="0" name=""/>
        <dsp:cNvSpPr/>
      </dsp:nvSpPr>
      <dsp:spPr>
        <a:xfrm>
          <a:off x="348096" y="3138019"/>
          <a:ext cx="632903" cy="632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9EA78-CFD5-4542-9CF2-54B402EB283C}">
      <dsp:nvSpPr>
        <dsp:cNvPr id="0" name=""/>
        <dsp:cNvSpPr/>
      </dsp:nvSpPr>
      <dsp:spPr>
        <a:xfrm>
          <a:off x="1329097" y="2879104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Distinctive for its departure from conventional supervised and unsupervised learning methods.</a:t>
          </a:r>
        </a:p>
      </dsp:txBody>
      <dsp:txXfrm>
        <a:off x="1329097" y="2879104"/>
        <a:ext cx="4766902" cy="1150733"/>
      </dsp:txXfrm>
    </dsp:sp>
    <dsp:sp modelId="{088C342C-369B-4F5A-9433-AC4E651546C2}">
      <dsp:nvSpPr>
        <dsp:cNvPr id="0" name=""/>
        <dsp:cNvSpPr/>
      </dsp:nvSpPr>
      <dsp:spPr>
        <a:xfrm>
          <a:off x="0" y="4317521"/>
          <a:ext cx="6096000" cy="11507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6DB4E-D881-4432-892C-D45B549AB580}">
      <dsp:nvSpPr>
        <dsp:cNvPr id="0" name=""/>
        <dsp:cNvSpPr/>
      </dsp:nvSpPr>
      <dsp:spPr>
        <a:xfrm>
          <a:off x="348096" y="4576436"/>
          <a:ext cx="632903" cy="632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1CAF7-4BEC-44EE-A741-F0CC9B1FD1D9}">
      <dsp:nvSpPr>
        <dsp:cNvPr id="0" name=""/>
        <dsp:cNvSpPr/>
      </dsp:nvSpPr>
      <dsp:spPr>
        <a:xfrm>
          <a:off x="1329097" y="4317521"/>
          <a:ext cx="4766902" cy="115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6" tIns="121786" rIns="121786" bIns="1217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RL embodies a trial-and-error learning approach within interactive environments.</a:t>
          </a:r>
        </a:p>
      </dsp:txBody>
      <dsp:txXfrm>
        <a:off x="1329097" y="4317521"/>
        <a:ext cx="4766902" cy="1150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9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5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1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8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2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4CA4028F-4238-7CE4-1016-87C0C8770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53" r="8464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36644-50E3-4E74-C0E2-A96D197AF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9479" y="1995184"/>
            <a:ext cx="4762500" cy="236042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Reinforcement Learning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Atari Game: Enduro Racing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2DA-5DB2-777F-0A51-DEEA62222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14800"/>
            <a:ext cx="4762500" cy="1371601"/>
          </a:xfrm>
        </p:spPr>
        <p:txBody>
          <a:bodyPr>
            <a:normAutofit/>
          </a:bodyPr>
          <a:lstStyle/>
          <a:p>
            <a:r>
              <a:rPr lang="en-US" dirty="0" err="1"/>
              <a:t>Neelima</a:t>
            </a:r>
            <a:r>
              <a:rPr lang="en-US" dirty="0"/>
              <a:t> </a:t>
            </a:r>
            <a:r>
              <a:rPr lang="en-US" dirty="0" err="1"/>
              <a:t>Rajawat</a:t>
            </a:r>
            <a:r>
              <a:rPr lang="en-US" dirty="0"/>
              <a:t> </a:t>
            </a:r>
          </a:p>
          <a:p>
            <a:r>
              <a:rPr lang="en-US" dirty="0"/>
              <a:t>(Group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4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5FEC7-52E8-F537-DF6B-2CA82795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Model Improvement Effort</a:t>
            </a: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3617020-C810-81A8-FCEE-4904E5F1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40" y="685800"/>
            <a:ext cx="5023717" cy="48681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5D9C-0861-DA6F-DBDE-6178BAE2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245" y="1814732"/>
            <a:ext cx="4196030" cy="4501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+mn-lt"/>
              </a:rPr>
              <a:t>Separation of Actor and Critic neural networks to alleviate issues with zero or no gradients during backpropagation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+mn-lt"/>
              </a:rPr>
              <a:t>Separate Actor loss function and Critic loss function to backpropagate to the  gradients separately on each neural network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+mn-lt"/>
              </a:rPr>
              <a:t>Modify Critic loss function to be mean of square of difference of predicted value and return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+mn-lt"/>
              </a:rPr>
              <a:t>Adopted model architecture design of</a:t>
            </a:r>
            <a:r>
              <a:rPr lang="en-US" sz="1800" dirty="0">
                <a:latin typeface="+mn-lt"/>
                <a:ea typeface="+mj-lt"/>
                <a:cs typeface="+mj-lt"/>
              </a:rPr>
              <a:t> </a:t>
            </a:r>
            <a:r>
              <a:rPr lang="en-US" sz="1800" dirty="0" err="1">
                <a:latin typeface="+mn-lt"/>
                <a:ea typeface="+mj-lt"/>
                <a:cs typeface="+mj-lt"/>
              </a:rPr>
              <a:t>Mnih</a:t>
            </a:r>
            <a:r>
              <a:rPr lang="en-US" sz="1800" dirty="0">
                <a:latin typeface="+mn-lt"/>
                <a:ea typeface="+mj-lt"/>
                <a:cs typeface="+mj-lt"/>
              </a:rPr>
              <a:t> et al. (2015)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+mn-lt"/>
              </a:rPr>
              <a:t>Preprocess images to reduce computational costs of training on images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20EFB2D-9370-E8C9-1B62-25451DF2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693" y="5335169"/>
            <a:ext cx="47625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8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44219-4D9E-D5AD-2115-E9583852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9815-9BD2-477F-259D-B37CBDCAE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17152"/>
            <a:ext cx="5485227" cy="44992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Experiment Summary:</a:t>
            </a:r>
            <a:endParaRPr lang="en-US" sz="2000" b="0" i="0" u="none" strike="noStrike" dirty="0">
              <a:effectLst/>
              <a:latin typeface="+mn-lt"/>
            </a:endParaRPr>
          </a:p>
          <a:p>
            <a:pPr marL="742950" lvl="1">
              <a:lnSpc>
                <a:spcPct val="90000"/>
              </a:lnSpc>
            </a:pPr>
            <a:r>
              <a:rPr lang="en-US" sz="1800" b="0" i="0" u="none" strike="noStrike" dirty="0">
                <a:effectLst/>
                <a:latin typeface="+mn-lt"/>
              </a:rPr>
              <a:t>Trained agent for 60 episodes in Atari Enduro Racing using Actor-Critic.</a:t>
            </a:r>
          </a:p>
          <a:p>
            <a:pPr marL="742950" lvl="1">
              <a:lnSpc>
                <a:spcPct val="90000"/>
              </a:lnSpc>
            </a:pPr>
            <a:r>
              <a:rPr lang="en-US" sz="1800" b="0" i="0" u="none" strike="noStrike" dirty="0">
                <a:effectLst/>
                <a:latin typeface="+mn-lt"/>
              </a:rPr>
              <a:t>Actions guided by observations and rewards.</a:t>
            </a:r>
          </a:p>
          <a:p>
            <a:pPr>
              <a:lnSpc>
                <a:spcPct val="9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Learning Outcomes:</a:t>
            </a:r>
            <a:endParaRPr lang="en-US" sz="2000" b="0" i="0" u="none" strike="noStrike" dirty="0">
              <a:effectLst/>
              <a:latin typeface="+mn-lt"/>
            </a:endParaRPr>
          </a:p>
          <a:p>
            <a:pPr marL="742950" lvl="1">
              <a:lnSpc>
                <a:spcPct val="90000"/>
              </a:lnSpc>
            </a:pPr>
            <a:r>
              <a:rPr lang="en-US" sz="1800" b="0" i="0" u="none" strike="noStrike" dirty="0">
                <a:effectLst/>
                <a:latin typeface="+mn-lt"/>
              </a:rPr>
              <a:t>Early success in adapting strategies.</a:t>
            </a:r>
          </a:p>
          <a:p>
            <a:pPr marL="742950" lvl="1">
              <a:lnSpc>
                <a:spcPct val="90000"/>
              </a:lnSpc>
            </a:pPr>
            <a:r>
              <a:rPr lang="en-US" sz="1800" b="0" i="0" u="none" strike="noStrike" dirty="0">
                <a:effectLst/>
                <a:latin typeface="+mn-lt"/>
              </a:rPr>
              <a:t>Subsequent episodes showed mixed progress.</a:t>
            </a:r>
          </a:p>
          <a:p>
            <a:pPr>
              <a:lnSpc>
                <a:spcPct val="9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Future Steps:</a:t>
            </a:r>
            <a:endParaRPr lang="en-US" sz="2000" b="0" i="0" u="none" strike="noStrike" dirty="0">
              <a:effectLst/>
              <a:latin typeface="+mn-lt"/>
            </a:endParaRPr>
          </a:p>
          <a:p>
            <a:pPr marL="742950" lvl="1">
              <a:lnSpc>
                <a:spcPct val="90000"/>
              </a:lnSpc>
            </a:pPr>
            <a:r>
              <a:rPr lang="en-US" sz="1800" b="0" i="0" u="none" strike="noStrike" dirty="0">
                <a:effectLst/>
                <a:latin typeface="+mn-lt"/>
              </a:rPr>
              <a:t>Address challenges, fine-tune parameters, or extend training.</a:t>
            </a:r>
          </a:p>
          <a:p>
            <a:pPr marL="742950" lvl="1">
              <a:lnSpc>
                <a:spcPct val="90000"/>
              </a:lnSpc>
            </a:pPr>
            <a:r>
              <a:rPr lang="en-US" sz="1800" b="0" i="0" u="none" strike="noStrike" dirty="0">
                <a:effectLst/>
                <a:latin typeface="+mn-lt"/>
              </a:rPr>
              <a:t>Explore effective strategies and refine the Actor-Critic model.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" name="Content Placeholder 5" descr="A video game screen with a green field and blue sky&#10;&#10;Description automatically generated">
            <a:extLst>
              <a:ext uri="{FF2B5EF4-FFF2-40B4-BE49-F238E27FC236}">
                <a16:creationId xmlns:a16="http://schemas.microsoft.com/office/drawing/2014/main" id="{3EA0868B-FB97-D4D2-8C12-DF74D92FE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935" t="7349" r="16177"/>
          <a:stretch/>
        </p:blipFill>
        <p:spPr>
          <a:xfrm>
            <a:off x="7480328" y="1263161"/>
            <a:ext cx="4025872" cy="433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5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B1C06-4070-077F-3CB6-B3FB9195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E9FD7-F0F0-7839-9FBC-83DDBE6E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468" y="4114800"/>
            <a:ext cx="2991729" cy="2057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Thank you.</a:t>
            </a:r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647AB218-0070-0B21-1ABA-5AD07BAE2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0" y="685801"/>
            <a:ext cx="54863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3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0A521-C252-B1D6-0D02-FD609C40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US" sz="2500" dirty="0"/>
              <a:t>Getting to Know Reinforcement Learning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7CA7ABD-320B-50BB-8595-12048C67E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523353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26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B4EBF-AE04-8117-FAFF-BA8ADBE2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28" y="339864"/>
            <a:ext cx="5397472" cy="1202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Actor-Critic Methods in Reinforcement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76C78-C353-1975-C891-D82742069A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00487" y="2276173"/>
            <a:ext cx="4098941" cy="23056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0BB8-5225-0C6C-D572-7EE11F78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2" y="1814732"/>
            <a:ext cx="5426844" cy="45016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800" b="1" dirty="0">
                <a:latin typeface="+mn-lt"/>
              </a:rPr>
              <a:t>Actor: </a:t>
            </a:r>
            <a:r>
              <a:rPr lang="en-US" sz="1800" dirty="0">
                <a:latin typeface="+mn-lt"/>
              </a:rPr>
              <a:t>Responsible for action selection.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+mn-lt"/>
              </a:rPr>
              <a:t>Critic: </a:t>
            </a:r>
            <a:r>
              <a:rPr lang="en-US" sz="1800" dirty="0">
                <a:latin typeface="+mn-lt"/>
              </a:rPr>
              <a:t>Assesses chosen actions.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+mn-lt"/>
              </a:rPr>
              <a:t>Value-Based Methods: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+mn-lt"/>
              </a:rPr>
              <a:t>Estimate action or state values, often implemented through Deep Neural Networks.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+mn-lt"/>
              </a:rPr>
              <a:t>Policy-Based Methods: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+mn-lt"/>
              </a:rPr>
              <a:t>Directly learn optimal policies.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+mn-lt"/>
              </a:rPr>
              <a:t>Our Project: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+mn-lt"/>
              </a:rPr>
              <a:t>Implementation of the Actor-Critic approach in the context of the Enduro Atari game.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+mn-lt"/>
              </a:rPr>
              <a:t>Model refinement through policy gradient (actor) and value function (critic) updates.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8832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EBD63AD-33A9-4D22-9A5B-438B663EC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D9CC4-644A-42E5-A6A6-082517FA6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07556-E7AC-8E35-7E02-6FC60AEB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510494"/>
            <a:ext cx="4741045" cy="1022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Formulation - Enduro Atari Game</a:t>
            </a:r>
          </a:p>
        </p:txBody>
      </p:sp>
      <p:pic>
        <p:nvPicPr>
          <p:cNvPr id="6" name="Content Placeholder 5" descr="A video game screen with a green field and blue sky&#10;&#10;Description automatically generated">
            <a:extLst>
              <a:ext uri="{FF2B5EF4-FFF2-40B4-BE49-F238E27FC236}">
                <a16:creationId xmlns:a16="http://schemas.microsoft.com/office/drawing/2014/main" id="{5C32B81A-56D2-B7EE-50EB-379F1C33A8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935" r="16177"/>
          <a:stretch/>
        </p:blipFill>
        <p:spPr>
          <a:xfrm>
            <a:off x="685801" y="685800"/>
            <a:ext cx="4724400" cy="548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130B-7DAF-63BA-662D-85C492308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1170" y="1817153"/>
            <a:ext cx="4821675" cy="48718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n-lt"/>
              </a:rPr>
              <a:t>Crafting an agent adept at navigating the intricacies of the Atari game, Enduro—a racing simulation featuring the task of overtaking cars.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+mn-lt"/>
              </a:rPr>
              <a:t>Objective: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+mn-lt"/>
              </a:rPr>
              <a:t>Optimize the agent's performance, measured through the maximization of the game reward system.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+mn-lt"/>
              </a:rPr>
              <a:t>Reward Structure: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+mn-lt"/>
              </a:rPr>
              <a:t>Commencing with an initial reward of zero, the agent gains a reward of +1 for successfully overtaking a car and incurs a penalty of -1 for being overtaken.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+mn-lt"/>
              </a:rPr>
              <a:t>Time Component: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+mn-lt"/>
              </a:rPr>
              <a:t>Embedded within the gameplay is a temporal dimension, with the agent required to surpass a quota of 200 cars initially, then 300 cars per day (terminal state at nightfall).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+mn-lt"/>
              </a:rPr>
              <a:t>State Representation: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+mn-lt"/>
              </a:rPr>
              <a:t>The agent's state transitions from the initiation at dawn to the conclusion at dusk, contingent upon the fulfillment of passing 200 or 300 cars.</a:t>
            </a:r>
          </a:p>
          <a:p>
            <a:pPr>
              <a:lnSpc>
                <a:spcPct val="9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317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FA522-9800-AB86-FEBE-C58ECA11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Actions and Gameplay in Atari Enduro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716E-3B79-CFF1-4F96-53078832E8B7}"/>
              </a:ext>
            </a:extLst>
          </p:cNvPr>
          <p:cNvSpPr>
            <a:spLocks/>
          </p:cNvSpPr>
          <p:nvPr/>
        </p:nvSpPr>
        <p:spPr>
          <a:xfrm>
            <a:off x="1668009" y="2696308"/>
            <a:ext cx="4245359" cy="347589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85750" indent="-285750" defTabSz="76809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kern="1200" dirty="0">
                <a:solidFill>
                  <a:schemeClr val="tx1"/>
                </a:solidFill>
                <a:ea typeface="+mn-ea"/>
                <a:cs typeface="+mn-cs"/>
              </a:rPr>
              <a:t>Strategic Considerations:</a:t>
            </a:r>
          </a:p>
          <a:p>
            <a:pPr marL="384048" lvl="1" defTabSz="768096">
              <a:lnSpc>
                <a:spcPct val="90000"/>
              </a:lnSpc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ea typeface="+mn-ea"/>
                <a:cs typeface="+mn-cs"/>
              </a:rPr>
              <a:t>The agent (player) must wisely select actions to navigate the racing environment effectively.</a:t>
            </a:r>
          </a:p>
          <a:p>
            <a:pPr marL="285750" indent="-285750" defTabSz="76809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kern="1200" dirty="0">
                <a:solidFill>
                  <a:schemeClr val="tx1"/>
                </a:solidFill>
                <a:ea typeface="+mn-ea"/>
                <a:cs typeface="+mn-cs"/>
              </a:rPr>
              <a:t>Performance Evaluation:</a:t>
            </a:r>
          </a:p>
          <a:p>
            <a:pPr marL="384048" lvl="1" defTabSz="768096">
              <a:lnSpc>
                <a:spcPct val="90000"/>
              </a:lnSpc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ea typeface="+mn-ea"/>
                <a:cs typeface="+mn-cs"/>
              </a:rPr>
              <a:t>The efficacy of the agent is rigorously assessed by scrutinizing the historical record of rewards accrued throughout gameplay.</a:t>
            </a:r>
          </a:p>
          <a:p>
            <a:pPr marL="285750" indent="-285750" defTabSz="76809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kern="1200" dirty="0">
                <a:solidFill>
                  <a:schemeClr val="tx1"/>
                </a:solidFill>
                <a:ea typeface="+mn-ea"/>
                <a:cs typeface="+mn-cs"/>
              </a:rPr>
              <a:t>Challenges:</a:t>
            </a:r>
          </a:p>
          <a:p>
            <a:pPr marL="384048" lvl="1" defTabSz="768096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R</a:t>
            </a:r>
            <a:r>
              <a:rPr lang="en-US" sz="1700" kern="1200" dirty="0">
                <a:solidFill>
                  <a:schemeClr val="tx1"/>
                </a:solidFill>
                <a:ea typeface="+mn-ea"/>
                <a:cs typeface="+mn-cs"/>
              </a:rPr>
              <a:t>isk vs. reward equilibrium, as each action is consequential to the overarching reward structure.</a:t>
            </a:r>
          </a:p>
          <a:p>
            <a:pPr marL="384048" lvl="1" defTabSz="768096">
              <a:lnSpc>
                <a:spcPct val="90000"/>
              </a:lnSpc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ea typeface="+mn-ea"/>
                <a:cs typeface="+mn-cs"/>
              </a:rPr>
              <a:t>The temporal component adds an additional layer of complexity, </a:t>
            </a:r>
            <a:r>
              <a:rPr lang="en-US" sz="1700" dirty="0"/>
              <a:t>demanding</a:t>
            </a:r>
            <a:r>
              <a:rPr lang="en-US" sz="1700" kern="1200" dirty="0">
                <a:solidFill>
                  <a:schemeClr val="tx1"/>
                </a:solidFill>
                <a:ea typeface="+mn-ea"/>
                <a:cs typeface="+mn-cs"/>
              </a:rPr>
              <a:t> good decision-making to meet daily objectives.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20DEE6-4462-6CD3-55E7-63EA6740199E}"/>
              </a:ext>
            </a:extLst>
          </p:cNvPr>
          <p:cNvSpPr>
            <a:spLocks/>
          </p:cNvSpPr>
          <p:nvPr/>
        </p:nvSpPr>
        <p:spPr>
          <a:xfrm>
            <a:off x="6186853" y="2696309"/>
            <a:ext cx="4232967" cy="347589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 (player) actions: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74C793-A1EC-A5B1-484A-B74F243A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37" y="3376054"/>
            <a:ext cx="4157454" cy="9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6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BD63AD-33A9-4D22-9A5B-438B663EC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AD9CC4-644A-42E5-A6A6-082517FA6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28803-FAC3-BCE0-0592-535C7A5E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467069"/>
            <a:ext cx="4741045" cy="1022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7EC1C-9E31-CE46-B3DC-FC440D09D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89935" y="89382"/>
            <a:ext cx="5136642" cy="34427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81B0-E425-172A-5565-1C1D5CA80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1170" y="2386548"/>
            <a:ext cx="4821675" cy="44714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 dirty="0">
                <a:latin typeface="+mn-lt"/>
              </a:rPr>
              <a:t>Objective:</a:t>
            </a:r>
          </a:p>
          <a:p>
            <a:pPr lvl="1"/>
            <a:r>
              <a:rPr lang="en-US" sz="1600" dirty="0">
                <a:latin typeface="+mn-lt"/>
              </a:rPr>
              <a:t>Minimize total loss by combining Actor and Critic Loss.</a:t>
            </a:r>
          </a:p>
          <a:p>
            <a:pPr lvl="1"/>
            <a:r>
              <a:rPr lang="en-US" sz="1600" dirty="0">
                <a:latin typeface="+mn-lt"/>
              </a:rPr>
              <a:t>Advantage is a key metric: R + </a:t>
            </a:r>
            <a:r>
              <a:rPr lang="en-US" sz="1600" dirty="0" err="1">
                <a:latin typeface="+mn-lt"/>
              </a:rPr>
              <a:t>γV</a:t>
            </a:r>
            <a:r>
              <a:rPr lang="en-US" sz="1600" dirty="0">
                <a:latin typeface="+mn-lt"/>
              </a:rPr>
              <a:t>(s′) - V(s).</a:t>
            </a:r>
          </a:p>
          <a:p>
            <a:r>
              <a:rPr lang="en-US" sz="1600" b="1" dirty="0">
                <a:latin typeface="+mn-lt"/>
              </a:rPr>
              <a:t>Network Architecture:</a:t>
            </a:r>
          </a:p>
          <a:p>
            <a:pPr lvl="1"/>
            <a:r>
              <a:rPr lang="en-US" sz="1600" dirty="0">
                <a:latin typeface="+mn-lt"/>
              </a:rPr>
              <a:t>Input: Game screen images.</a:t>
            </a:r>
          </a:p>
          <a:p>
            <a:pPr lvl="1"/>
            <a:r>
              <a:rPr lang="en-US" sz="1600" dirty="0">
                <a:latin typeface="+mn-lt"/>
              </a:rPr>
              <a:t>Actor-Critic Network:</a:t>
            </a:r>
          </a:p>
          <a:p>
            <a:pPr lvl="2"/>
            <a:r>
              <a:rPr lang="en-US" sz="1600" dirty="0">
                <a:latin typeface="+mn-lt"/>
              </a:rPr>
              <a:t>Convolutional Layers: 32 and 64 filters.</a:t>
            </a:r>
          </a:p>
          <a:p>
            <a:pPr lvl="2"/>
            <a:r>
              <a:rPr lang="en-US" sz="1600" dirty="0">
                <a:latin typeface="+mn-lt"/>
              </a:rPr>
              <a:t>Dense Layers: 128 neurons, </a:t>
            </a:r>
            <a:r>
              <a:rPr lang="en-US" sz="1600" dirty="0" err="1">
                <a:latin typeface="+mn-lt"/>
              </a:rPr>
              <a:t>Softmax</a:t>
            </a:r>
            <a:r>
              <a:rPr lang="en-US" sz="1600" dirty="0">
                <a:latin typeface="+mn-lt"/>
              </a:rPr>
              <a:t> for policy, 1 neuron for output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7B08E-0470-D2DD-EE68-A6B982D6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76" y="3634305"/>
            <a:ext cx="5607908" cy="31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1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A4F71-E81C-F761-113A-CF0F4308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Learning Process and Optimization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A9111-814E-83F9-E3F8-E98EA964284F}"/>
              </a:ext>
            </a:extLst>
          </p:cNvPr>
          <p:cNvSpPr>
            <a:spLocks/>
          </p:cNvSpPr>
          <p:nvPr/>
        </p:nvSpPr>
        <p:spPr>
          <a:xfrm>
            <a:off x="6265408" y="2057401"/>
            <a:ext cx="5016834" cy="411956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7B33-2889-309B-27CA-D0C2E5E27096}"/>
              </a:ext>
            </a:extLst>
          </p:cNvPr>
          <p:cNvSpPr>
            <a:spLocks/>
          </p:cNvSpPr>
          <p:nvPr/>
        </p:nvSpPr>
        <p:spPr>
          <a:xfrm>
            <a:off x="1817043" y="2696308"/>
            <a:ext cx="4245359" cy="347589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85750" indent="-285750" defTabSz="76809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Process: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4048" lvl="1" defTabSz="768096">
              <a:lnSpc>
                <a:spcPct val="90000"/>
              </a:lnSpc>
              <a:spcAft>
                <a:spcPts val="600"/>
              </a:spcAft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Initialization: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weights for Actor and Critic.</a:t>
            </a:r>
          </a:p>
          <a:p>
            <a:pPr marL="384048" lvl="1" defTabSz="768096">
              <a:lnSpc>
                <a:spcPct val="90000"/>
              </a:lnSpc>
              <a:spcAft>
                <a:spcPts val="600"/>
              </a:spcAft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 Loop: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 episodes, collecting state, action, reward, and next state data.</a:t>
            </a:r>
          </a:p>
          <a:p>
            <a:pPr marL="384048" lvl="1" defTabSz="768096">
              <a:lnSpc>
                <a:spcPct val="90000"/>
              </a:lnSpc>
              <a:spcAft>
                <a:spcPts val="600"/>
              </a:spcAft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Actor Update: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Calculated using policy logits, selected action, and advantage.</a:t>
            </a:r>
          </a:p>
          <a:p>
            <a:pPr marL="384048" lvl="1" defTabSz="768096">
              <a:lnSpc>
                <a:spcPct val="90000"/>
              </a:lnSpc>
              <a:spcAft>
                <a:spcPts val="600"/>
              </a:spcAft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 Update: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squared value of advantage.</a:t>
            </a:r>
          </a:p>
          <a:p>
            <a:pPr marL="285750" indent="-285750" defTabSz="76809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Optimization: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4048" lvl="1" defTabSz="768096">
              <a:lnSpc>
                <a:spcPct val="90000"/>
              </a:lnSpc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Gradients computed using gradient descent.</a:t>
            </a:r>
          </a:p>
          <a:p>
            <a:pPr marL="384048" lvl="1" defTabSz="768096">
              <a:lnSpc>
                <a:spcPct val="90000"/>
              </a:lnSpc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Adam optimizer updates model weights.</a:t>
            </a:r>
          </a:p>
          <a:p>
            <a:pPr marL="285750" indent="-285750" defTabSz="76809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Output: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4048" lvl="1" defTabSz="768096">
              <a:lnSpc>
                <a:spcPct val="90000"/>
              </a:lnSpc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outputs reward values.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9DC115-7838-54C3-3D74-E76A8D36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82" y="3099799"/>
            <a:ext cx="3845175" cy="26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06D7C-D158-E212-0E20-DB0A05B7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335" y="-321276"/>
            <a:ext cx="4464013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Agent Training IN 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DD503-B676-6C60-A8AE-06FC4B15C6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489" y="1455420"/>
            <a:ext cx="6096000" cy="39471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6527-43AA-498D-EFCE-5A8453DEB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62335" y="982330"/>
            <a:ext cx="4534930" cy="576445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b="1" i="0" u="none" strike="noStrike" dirty="0">
                <a:effectLst/>
                <a:latin typeface="+mn-lt"/>
              </a:rPr>
              <a:t>Goal:</a:t>
            </a:r>
            <a:endParaRPr lang="en-US" sz="1400" b="0" i="0" u="none" strike="noStrike" dirty="0">
              <a:effectLst/>
              <a:latin typeface="+mn-lt"/>
            </a:endParaRPr>
          </a:p>
          <a:p>
            <a:pPr marL="742950" lvl="1">
              <a:lnSpc>
                <a:spcPct val="90000"/>
              </a:lnSpc>
            </a:pPr>
            <a:r>
              <a:rPr lang="en-US" sz="1400" b="0" i="0" u="none" strike="noStrike" dirty="0">
                <a:effectLst/>
                <a:latin typeface="+mn-lt"/>
              </a:rPr>
              <a:t>Teach the agent to play Enduro by having it interact with the game.</a:t>
            </a:r>
          </a:p>
          <a:p>
            <a:pPr>
              <a:lnSpc>
                <a:spcPct val="90000"/>
              </a:lnSpc>
            </a:pPr>
            <a:r>
              <a:rPr lang="en-US" sz="1400" b="1" i="0" u="none" strike="noStrike" dirty="0">
                <a:effectLst/>
                <a:latin typeface="+mn-lt"/>
              </a:rPr>
              <a:t>Training Setup:</a:t>
            </a:r>
            <a:endParaRPr lang="en-US" sz="1400" b="0" i="0" u="none" strike="noStrike" dirty="0">
              <a:effectLst/>
              <a:latin typeface="+mn-lt"/>
            </a:endParaRPr>
          </a:p>
          <a:p>
            <a:pPr marL="742950" lvl="1">
              <a:lnSpc>
                <a:spcPct val="90000"/>
              </a:lnSpc>
            </a:pPr>
            <a:r>
              <a:rPr lang="en-US" sz="1400" b="0" i="0" u="none" strike="noStrike" dirty="0">
                <a:effectLst/>
                <a:latin typeface="+mn-lt"/>
              </a:rPr>
              <a:t>X rounds of play per training session.</a:t>
            </a:r>
          </a:p>
          <a:p>
            <a:pPr marL="742950" lvl="1">
              <a:lnSpc>
                <a:spcPct val="90000"/>
              </a:lnSpc>
            </a:pPr>
            <a:r>
              <a:rPr lang="en-US" sz="1400" b="0" i="0" u="none" strike="noStrike" dirty="0">
                <a:effectLst/>
                <a:latin typeface="+mn-lt"/>
              </a:rPr>
              <a:t>Agent starts either at the game's beginning or the first day.</a:t>
            </a:r>
          </a:p>
          <a:p>
            <a:pPr marL="742950" lvl="1">
              <a:lnSpc>
                <a:spcPct val="90000"/>
              </a:lnSpc>
            </a:pPr>
            <a:r>
              <a:rPr lang="en-US" sz="1400" b="0" i="0" u="none" strike="noStrike" dirty="0">
                <a:effectLst/>
                <a:latin typeface="+mn-lt"/>
              </a:rPr>
              <a:t>Each move by the agent updates its learning.</a:t>
            </a:r>
          </a:p>
          <a:p>
            <a:pPr>
              <a:lnSpc>
                <a:spcPct val="90000"/>
              </a:lnSpc>
            </a:pPr>
            <a:r>
              <a:rPr lang="en-US" sz="1400" b="1" i="0" u="none" strike="noStrike" dirty="0">
                <a:effectLst/>
                <a:latin typeface="+mn-lt"/>
              </a:rPr>
              <a:t>What Happens:</a:t>
            </a:r>
            <a:endParaRPr lang="en-US" sz="1400" b="0" i="0" u="none" strike="noStrike" dirty="0">
              <a:effectLst/>
              <a:latin typeface="+mn-lt"/>
            </a:endParaRPr>
          </a:p>
          <a:p>
            <a:pPr marL="742950" lvl="1">
              <a:lnSpc>
                <a:spcPct val="90000"/>
              </a:lnSpc>
            </a:pPr>
            <a:r>
              <a:rPr lang="en-US" sz="1400" b="0" i="0" u="none" strike="noStrike" dirty="0">
                <a:effectLst/>
                <a:latin typeface="+mn-lt"/>
              </a:rPr>
              <a:t>Agent makes moves, sees new game situations, and gets rewards.</a:t>
            </a:r>
          </a:p>
          <a:p>
            <a:pPr marL="742950" lvl="1">
              <a:lnSpc>
                <a:spcPct val="90000"/>
              </a:lnSpc>
            </a:pPr>
            <a:r>
              <a:rPr lang="en-US" sz="1400" b="0" i="0" u="none" strike="noStrike" dirty="0">
                <a:effectLst/>
                <a:latin typeface="+mn-lt"/>
              </a:rPr>
              <a:t>Our learning model (Actor-Critic) adjusts itself during every step.</a:t>
            </a:r>
          </a:p>
          <a:p>
            <a:pPr>
              <a:lnSpc>
                <a:spcPct val="90000"/>
              </a:lnSpc>
            </a:pPr>
            <a:r>
              <a:rPr lang="en-US" sz="1400" b="1" i="0" u="none" strike="noStrike" dirty="0">
                <a:effectLst/>
                <a:latin typeface="+mn-lt"/>
              </a:rPr>
              <a:t>Data Collection:</a:t>
            </a:r>
            <a:endParaRPr lang="en-US" sz="1400" b="0" i="0" u="none" strike="noStrike" dirty="0">
              <a:effectLst/>
              <a:latin typeface="+mn-lt"/>
            </a:endParaRPr>
          </a:p>
          <a:p>
            <a:pPr marL="742950" lvl="1">
              <a:lnSpc>
                <a:spcPct val="90000"/>
              </a:lnSpc>
            </a:pPr>
            <a:r>
              <a:rPr lang="en-US" sz="1400" b="0" i="0" u="none" strike="noStrike" dirty="0">
                <a:effectLst/>
                <a:latin typeface="+mn-lt"/>
              </a:rPr>
              <a:t>As long as the game is ongoing, the agent decides its next move.</a:t>
            </a:r>
          </a:p>
          <a:p>
            <a:pPr marL="742950" lvl="1">
              <a:lnSpc>
                <a:spcPct val="90000"/>
              </a:lnSpc>
            </a:pPr>
            <a:r>
              <a:rPr lang="en-US" sz="1400" b="0" i="0" u="none" strike="noStrike" dirty="0">
                <a:effectLst/>
                <a:latin typeface="+mn-lt"/>
              </a:rPr>
              <a:t>Each move and its result (state, reward) are recorded.</a:t>
            </a:r>
          </a:p>
          <a:p>
            <a:pPr marL="742950" lvl="1">
              <a:lnSpc>
                <a:spcPct val="90000"/>
              </a:lnSpc>
            </a:pPr>
            <a:r>
              <a:rPr lang="en-US" sz="1400" b="0" i="0" u="none" strike="noStrike" dirty="0">
                <a:effectLst/>
                <a:latin typeface="+mn-lt"/>
              </a:rPr>
              <a:t>We keep track of the total rewards earned in each round.</a:t>
            </a:r>
          </a:p>
          <a:p>
            <a:pPr>
              <a:lnSpc>
                <a:spcPct val="90000"/>
              </a:lnSpc>
            </a:pPr>
            <a:r>
              <a:rPr lang="en-US" sz="1400" b="1" i="0" u="none" strike="noStrike" dirty="0">
                <a:effectLst/>
                <a:latin typeface="+mn-lt"/>
              </a:rPr>
              <a:t>Experiment Design:</a:t>
            </a:r>
            <a:endParaRPr lang="en-US" sz="1400" b="0" i="0" u="none" strike="noStrike" dirty="0">
              <a:effectLst/>
              <a:latin typeface="+mn-lt"/>
            </a:endParaRPr>
          </a:p>
          <a:p>
            <a:pPr marL="742950" lvl="1">
              <a:lnSpc>
                <a:spcPct val="90000"/>
              </a:lnSpc>
            </a:pPr>
            <a:r>
              <a:rPr lang="en-US" sz="1400" b="0" i="0" u="none" strike="noStrike" dirty="0">
                <a:effectLst/>
                <a:latin typeface="+mn-lt"/>
              </a:rPr>
              <a:t>We repeat this process for a robust learning experience.</a:t>
            </a:r>
          </a:p>
          <a:p>
            <a:pPr marL="742950" lvl="1">
              <a:lnSpc>
                <a:spcPct val="90000"/>
              </a:lnSpc>
            </a:pPr>
            <a:r>
              <a:rPr lang="en-US" sz="1400" b="0" i="0" u="none" strike="noStrike" dirty="0">
                <a:effectLst/>
                <a:latin typeface="+mn-lt"/>
              </a:rPr>
              <a:t>The Actor-Critic model is continually fine-tuned during the training</a:t>
            </a:r>
          </a:p>
        </p:txBody>
      </p:sp>
    </p:spTree>
    <p:extLst>
      <p:ext uri="{BB962C8B-B14F-4D97-AF65-F5344CB8AC3E}">
        <p14:creationId xmlns:p14="http://schemas.microsoft.com/office/powerpoint/2010/main" val="426763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D2BE8-8869-9648-F456-0EE2E6DE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308D-0FFD-19F8-9C81-A47699CF8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17152"/>
            <a:ext cx="5485227" cy="44992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i="0" u="none" strike="noStrike" dirty="0">
                <a:effectLst/>
                <a:latin typeface="+mn-lt"/>
              </a:rPr>
              <a:t>Initial Success:</a:t>
            </a:r>
            <a:endParaRPr lang="en-US" sz="1600" b="0" i="0" u="none" strike="noStrike" dirty="0">
              <a:effectLst/>
              <a:latin typeface="+mn-lt"/>
            </a:endParaRPr>
          </a:p>
          <a:p>
            <a:pPr marL="742950" lvl="1">
              <a:lnSpc>
                <a:spcPct val="90000"/>
              </a:lnSpc>
            </a:pPr>
            <a:r>
              <a:rPr lang="en-US" sz="1600" b="0" i="0" u="none" strike="noStrike" dirty="0">
                <a:effectLst/>
                <a:latin typeface="+mn-lt"/>
              </a:rPr>
              <a:t>Episode 0: Promising start with a reward of 11, indicating effective overtaking.</a:t>
            </a:r>
          </a:p>
          <a:p>
            <a:pPr marL="742950" lvl="1">
              <a:lnSpc>
                <a:spcPct val="90000"/>
              </a:lnSpc>
            </a:pPr>
            <a:r>
              <a:rPr lang="en-US" sz="1600" b="0" i="0" u="none" strike="noStrike" dirty="0">
                <a:effectLst/>
                <a:latin typeface="+mn-lt"/>
              </a:rPr>
              <a:t>Episode 10: Notable improvement with a reward of 22, suggesting better strategies.</a:t>
            </a:r>
          </a:p>
          <a:p>
            <a:pPr>
              <a:lnSpc>
                <a:spcPct val="90000"/>
              </a:lnSpc>
            </a:pPr>
            <a:r>
              <a:rPr lang="en-US" sz="1600" b="1" i="0" u="none" strike="noStrike" dirty="0">
                <a:effectLst/>
                <a:latin typeface="+mn-lt"/>
              </a:rPr>
              <a:t>Learning Challenges:</a:t>
            </a:r>
            <a:endParaRPr lang="en-US" sz="1600" b="0" i="0" u="none" strike="noStrike" dirty="0">
              <a:effectLst/>
              <a:latin typeface="+mn-lt"/>
            </a:endParaRPr>
          </a:p>
          <a:p>
            <a:pPr marL="742950" lvl="1">
              <a:lnSpc>
                <a:spcPct val="90000"/>
              </a:lnSpc>
            </a:pPr>
            <a:r>
              <a:rPr lang="en-US" sz="1600" b="0" i="0" u="none" strike="noStrike" dirty="0">
                <a:effectLst/>
                <a:latin typeface="+mn-lt"/>
              </a:rPr>
              <a:t>Episodes 18 to 20: Drop in overall reward to 12, indicating encountered challenges.</a:t>
            </a:r>
          </a:p>
          <a:p>
            <a:pPr marL="742950" lvl="1">
              <a:lnSpc>
                <a:spcPct val="90000"/>
              </a:lnSpc>
            </a:pPr>
            <a:r>
              <a:rPr lang="en-US" sz="1600" b="0" i="0" u="none" strike="noStrike" dirty="0">
                <a:effectLst/>
                <a:latin typeface="+mn-lt"/>
              </a:rPr>
              <a:t>Mixed Progress: Fluctuations observed - reward increases to 6 at Episode 40, drops to 3 by Episode 50.</a:t>
            </a:r>
          </a:p>
          <a:p>
            <a:pPr>
              <a:lnSpc>
                <a:spcPct val="90000"/>
              </a:lnSpc>
            </a:pPr>
            <a:r>
              <a:rPr lang="en-US" sz="1600" b="1" i="0" u="none" strike="noStrike" dirty="0">
                <a:effectLst/>
                <a:latin typeface="+mn-lt"/>
              </a:rPr>
              <a:t>Observations:</a:t>
            </a:r>
            <a:endParaRPr lang="en-US" sz="1600" b="0" i="0" u="none" strike="noStrike" dirty="0">
              <a:effectLst/>
              <a:latin typeface="+mn-lt"/>
            </a:endParaRPr>
          </a:p>
          <a:p>
            <a:pPr marL="742950" lvl="1">
              <a:lnSpc>
                <a:spcPct val="90000"/>
              </a:lnSpc>
            </a:pPr>
            <a:r>
              <a:rPr lang="en-US" sz="1600" b="0" i="0" u="none" strike="noStrike" dirty="0">
                <a:effectLst/>
                <a:latin typeface="+mn-lt"/>
              </a:rPr>
              <a:t>Active exploration of different strategies.</a:t>
            </a:r>
          </a:p>
          <a:p>
            <a:pPr marL="742950" lvl="1">
              <a:lnSpc>
                <a:spcPct val="90000"/>
              </a:lnSpc>
            </a:pPr>
            <a:r>
              <a:rPr lang="en-US" sz="1600" b="0" i="0" u="none" strike="noStrike" dirty="0">
                <a:effectLst/>
                <a:latin typeface="+mn-lt"/>
              </a:rPr>
              <a:t>No consistent evidence of passing 200 cars in any episode</a:t>
            </a:r>
            <a:r>
              <a:rPr lang="en-US" sz="1500" b="0" i="0" u="none" strike="noStrike" dirty="0">
                <a:effectLst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1F414-84EC-18C5-C9BC-F80EFCEEF1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4953" y="1491512"/>
            <a:ext cx="4983893" cy="38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0763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1C2B32"/>
    </a:dk2>
    <a:lt2>
      <a:srgbClr val="E2E8E2"/>
    </a:lt2>
    <a:accent1>
      <a:srgbClr val="D838D6"/>
    </a:accent1>
    <a:accent2>
      <a:srgbClr val="8526C6"/>
    </a:accent2>
    <a:accent3>
      <a:srgbClr val="5538D8"/>
    </a:accent3>
    <a:accent4>
      <a:srgbClr val="264CC6"/>
    </a:accent4>
    <a:accent5>
      <a:srgbClr val="38A1D8"/>
    </a:accent5>
    <a:accent6>
      <a:srgbClr val="23B6AC"/>
    </a:accent6>
    <a:hlink>
      <a:srgbClr val="3F7DBF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{7D8D5D57-40BB-A54A-894A-8C4D01A010AB}tf10001120</Template>
  <TotalTime>107</TotalTime>
  <Words>909</Words>
  <Application>Microsoft Macintosh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Goudy Old Style</vt:lpstr>
      <vt:lpstr>ClassicFrameVTI</vt:lpstr>
      <vt:lpstr> Reinforcement Learning  Atari Game: Enduro Racing </vt:lpstr>
      <vt:lpstr>Getting to Know Reinforcement Learning</vt:lpstr>
      <vt:lpstr>Actor-Critic Methods in Reinforcement Learning</vt:lpstr>
      <vt:lpstr>Problem Formulation - Enduro Atari Game</vt:lpstr>
      <vt:lpstr>Actions and Gameplay in Atari Enduro</vt:lpstr>
      <vt:lpstr>Method design</vt:lpstr>
      <vt:lpstr>Learning Process and Optimization</vt:lpstr>
      <vt:lpstr>Agent Training IN action</vt:lpstr>
      <vt:lpstr>Results</vt:lpstr>
      <vt:lpstr>Model Improvement Effort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Atari Game: Enduro Racing </dc:title>
  <dc:creator>Valentin Nechita</dc:creator>
  <cp:lastModifiedBy>Neelima Rajawat</cp:lastModifiedBy>
  <cp:revision>89</cp:revision>
  <dcterms:created xsi:type="dcterms:W3CDTF">2023-11-25T04:14:14Z</dcterms:created>
  <dcterms:modified xsi:type="dcterms:W3CDTF">2023-12-14T05:30:31Z</dcterms:modified>
</cp:coreProperties>
</file>