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4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4161"/>
  </p:normalViewPr>
  <p:slideViewPr>
    <p:cSldViewPr snapToGrid="0">
      <p:cViewPr varScale="1">
        <p:scale>
          <a:sx n="92" d="100"/>
          <a:sy n="92" d="100"/>
        </p:scale>
        <p:origin x="13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EE9F8-2F78-8C48-BE5E-C243A8213D2C}" type="datetimeFigureOut">
              <a:rPr lang="en-US" smtClean="0"/>
              <a:t>2/9/24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342C18-2FB4-A84D-AA4A-BB758D36E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08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RNN: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Validation loss initially decreases but starts to plateau around epoch 6.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LSTM: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Validation loss steadily decreases with minimal fluctuations throughout the training process.</a:t>
            </a:r>
          </a:p>
          <a:p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RNN: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The plateauing of the validation loss may indicate that the model reaches a limit in improving performance on the validation set.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LSTM: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The steady decline in validation loss suggests continuous learning without signs of overfitting or stagnation.</a:t>
            </a:r>
          </a:p>
          <a:p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Both models exhibit effective training processes with reasonably low validation losses.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RNN and LSTM showcase distinct patterns in how they learn from the training data, emphasizing the importance of selecting the right model architecture.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42C18-2FB4-A84D-AA4A-BB758D36E9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52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Smaller Batch Sizes: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374151"/>
                </a:solidFill>
                <a:effectLst/>
                <a:latin typeface="Söhne"/>
              </a:rPr>
              <a:t>Effect: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Faster convergence with more frequent updates.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374151"/>
                </a:solidFill>
                <a:effectLst/>
                <a:latin typeface="Söhne"/>
              </a:rPr>
              <a:t>Observation: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Potential for noisy updates, impacting stability.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Larger Batch Sizes: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374151"/>
                </a:solidFill>
                <a:effectLst/>
                <a:latin typeface="Söhne"/>
              </a:rPr>
              <a:t>Effect: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Stable updates but slower convergence.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374151"/>
                </a:solidFill>
                <a:effectLst/>
                <a:latin typeface="Söhne"/>
              </a:rPr>
              <a:t>Observation: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Computational efficiency with potential memory requirements.</a:t>
            </a:r>
          </a:p>
          <a:p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Higher Learning Rates: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374151"/>
                </a:solidFill>
                <a:effectLst/>
                <a:latin typeface="Söhne"/>
              </a:rPr>
              <a:t>Effect: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Faster convergence but risk of overshooting.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374151"/>
                </a:solidFill>
                <a:effectLst/>
                <a:latin typeface="Söhne"/>
              </a:rPr>
              <a:t>Observation: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Potential for oscillations or divergence.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Lower Learning Rates: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374151"/>
                </a:solidFill>
                <a:effectLst/>
                <a:latin typeface="Söhne"/>
              </a:rPr>
              <a:t>Effect: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More stable convergence but slower.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374151"/>
                </a:solidFill>
                <a:effectLst/>
                <a:latin typeface="Söhne"/>
              </a:rPr>
              <a:t>Observation: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Reduced risk of overshooting, potential for getting stuck.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42C18-2FB4-A84D-AA4A-BB758D36E9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48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Stated that lower validation loss generally indicates better performance.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Noted the competitive performance of the best LSTM model with a test loss close to the validation loss.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42C18-2FB4-A84D-AA4A-BB758D36E9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0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42C18-2FB4-A84D-AA4A-BB758D36E9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104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65AD5-9465-B32D-EAA6-AF16F1299C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Predictive Modeling of Traffic 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750777-DB90-B1AC-8182-64EBEC808C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Nandini </a:t>
            </a:r>
            <a:r>
              <a:rPr lang="en-US" dirty="0"/>
              <a:t>Raveendran Nair Subhadra  </a:t>
            </a:r>
          </a:p>
        </p:txBody>
      </p:sp>
    </p:spTree>
    <p:extLst>
      <p:ext uri="{BB962C8B-B14F-4D97-AF65-F5344CB8AC3E}">
        <p14:creationId xmlns:p14="http://schemas.microsoft.com/office/powerpoint/2010/main" val="1837288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EFF74-1AA6-DE25-F849-92D5917EF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AF058-9F56-9EFB-8667-7234472ED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en-US" dirty="0"/>
              <a:t>Model selection is important in traffic forecasting </a:t>
            </a:r>
          </a:p>
          <a:p>
            <a:r>
              <a:rPr lang="en-US" dirty="0"/>
              <a:t>RNN had the ability to handle the complexities of weather-impacted traffic</a:t>
            </a:r>
          </a:p>
          <a:p>
            <a:r>
              <a:rPr lang="en-US" dirty="0"/>
              <a:t>Future Research </a:t>
            </a:r>
          </a:p>
          <a:p>
            <a:pPr lvl="1"/>
            <a:r>
              <a:rPr lang="en-US" dirty="0"/>
              <a:t>Explore additional variables</a:t>
            </a:r>
          </a:p>
          <a:p>
            <a:pPr lvl="1"/>
            <a:r>
              <a:rPr lang="en-US" dirty="0"/>
              <a:t>Assess broader applicability in diverse scenarios</a:t>
            </a:r>
          </a:p>
        </p:txBody>
      </p:sp>
      <p:pic>
        <p:nvPicPr>
          <p:cNvPr id="5" name="Picture 4" descr="Cars in a traffic jam">
            <a:extLst>
              <a:ext uri="{FF2B5EF4-FFF2-40B4-BE49-F238E27FC236}">
                <a16:creationId xmlns:a16="http://schemas.microsoft.com/office/drawing/2014/main" id="{0B712934-DA7A-DEF2-95BB-C9849D531A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074" r="24793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08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5545B-A89E-969E-FD2E-10E99B800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09600"/>
            <a:ext cx="10958732" cy="3403600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BCCC3-81C2-EB43-FDB0-E823E7998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470400"/>
            <a:ext cx="10958732" cy="1570962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205163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5CA21-8409-190E-4433-6B9FFCF91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D9BF3-5FD2-7817-5927-9AED7A6D3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Investigating the relationship between weather condition and traffic flow.</a:t>
            </a:r>
          </a:p>
          <a:p>
            <a:r>
              <a:rPr lang="en-US" sz="2400" dirty="0"/>
              <a:t>Models used</a:t>
            </a:r>
          </a:p>
          <a:p>
            <a:pPr lvl="1"/>
            <a:r>
              <a:rPr lang="en-US" sz="2400" dirty="0"/>
              <a:t>Recurrent neural network (RNN)</a:t>
            </a:r>
          </a:p>
          <a:p>
            <a:pPr lvl="1"/>
            <a:r>
              <a:rPr lang="en-US" sz="2400" dirty="0"/>
              <a:t>Long short-term memory network (LSTM)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9552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313974-491A-F3CA-F75E-7F62DEFE0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686569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3E05C-0696-AF44-4FAB-BCF70BC9B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64" y="1886122"/>
            <a:ext cx="5204546" cy="485757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Aim to predict traffic patterns during the next months.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Be able to understand the relationship between weather and traffic flow captured by RN end and LSTM models will facilitate accurate forecasting.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Key Variables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chemeClr val="bg1"/>
                </a:solidFill>
              </a:rPr>
              <a:t>Timestamp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chemeClr val="bg1"/>
                </a:solidFill>
              </a:rPr>
              <a:t>Traffic Flow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chemeClr val="bg1"/>
                </a:solidFill>
              </a:rPr>
              <a:t>Weather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chemeClr val="bg1"/>
                </a:solidFill>
              </a:rPr>
              <a:t>Holiday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Months chosen that have a wide range of weather conditions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chemeClr val="bg1"/>
                </a:solidFill>
              </a:rPr>
              <a:t>August, September, and October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38BE1D0-1C73-A1D2-CD38-A488DDA4A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886122"/>
            <a:ext cx="5559708" cy="3786016"/>
          </a:xfrm>
          <a:prstGeom prst="rect">
            <a:avLst/>
          </a:pr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462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A80B1-A69B-497E-3CA1-1B43EB9B3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9D9FA-94D1-DA57-6C24-39C15D097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33055"/>
            <a:ext cx="8596668" cy="4808307"/>
          </a:xfrm>
        </p:spPr>
        <p:txBody>
          <a:bodyPr/>
          <a:lstStyle/>
          <a:p>
            <a:r>
              <a:rPr lang="en-US" dirty="0"/>
              <a:t>Used a timeseries data analysis utilizing Pandas and </a:t>
            </a:r>
            <a:r>
              <a:rPr lang="en-US" dirty="0" err="1"/>
              <a:t>Keras</a:t>
            </a:r>
            <a:endParaRPr lang="en-US" dirty="0"/>
          </a:p>
          <a:p>
            <a:r>
              <a:rPr lang="en-US" dirty="0"/>
              <a:t>Conversion of timestamps to extract temporal features</a:t>
            </a:r>
          </a:p>
          <a:p>
            <a:r>
              <a:rPr lang="en-US" dirty="0"/>
              <a:t>Data normalization, and one hot encoding for continuous and categorical variables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7A8497-92A0-325D-EBA5-15AB92A3F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530729"/>
            <a:ext cx="7772400" cy="432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204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21B65-A8CE-E9D9-BEF2-8112EB6DB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2EE81-C06D-0367-1A32-29A08B9ED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3165"/>
            <a:ext cx="8596668" cy="4628198"/>
          </a:xfrm>
        </p:spPr>
        <p:txBody>
          <a:bodyPr/>
          <a:lstStyle/>
          <a:p>
            <a:r>
              <a:rPr lang="en-US" dirty="0"/>
              <a:t>Average traffic flow by hour</a:t>
            </a:r>
          </a:p>
          <a:p>
            <a:r>
              <a:rPr lang="en-US" dirty="0"/>
              <a:t>The weather and temperature impact the traffic flow the most during peak travel hours.</a:t>
            </a:r>
          </a:p>
        </p:txBody>
      </p:sp>
      <p:pic>
        <p:nvPicPr>
          <p:cNvPr id="8" name="Picture 7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0BFA030E-8E9E-EC87-C9F2-B73FEE5C1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672" y="2462092"/>
            <a:ext cx="6567528" cy="391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820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C34EA-A416-6928-2B9E-E87288EEA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 and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3825B-AC72-4637-9464-B69612EEC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0145"/>
            <a:ext cx="8596668" cy="1918855"/>
          </a:xfrm>
        </p:spPr>
        <p:txBody>
          <a:bodyPr>
            <a:noAutofit/>
          </a:bodyPr>
          <a:lstStyle/>
          <a:p>
            <a:r>
              <a:rPr lang="en-US" dirty="0"/>
              <a:t>Models used specify for analyzing time series data</a:t>
            </a:r>
          </a:p>
          <a:p>
            <a:pPr lvl="1"/>
            <a:r>
              <a:rPr lang="en-US" sz="1800" dirty="0"/>
              <a:t>RNN (left) and LSTM (right)</a:t>
            </a:r>
          </a:p>
          <a:p>
            <a:pPr lvl="1"/>
            <a:r>
              <a:rPr lang="en-US" sz="1800" dirty="0"/>
              <a:t>Excel at handling Sequential Data Processing and temporal dynamics</a:t>
            </a:r>
          </a:p>
          <a:p>
            <a:r>
              <a:rPr lang="en-US" dirty="0"/>
              <a:t> MSE was a critical metric during training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E22FBE-5017-ACC8-CEFD-8489FA72B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53" y="3429000"/>
            <a:ext cx="4952985" cy="28147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D18AA7-07CC-865E-C11D-42213E875D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297382"/>
            <a:ext cx="5223164" cy="318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471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53E1F-C1C7-1A33-0B4C-C46F17550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 Variation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2FD34-45CE-48B7-416E-B5F6A44F2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explored Stacked and Bidirectional LSTMs to capture intricate temporal dependencies and both past and future time stamps</a:t>
            </a:r>
          </a:p>
          <a:p>
            <a:r>
              <a:rPr lang="en-US" dirty="0"/>
              <a:t>Explored different batch sizes and learning rate to find the optimal model performance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E37CE2-2C15-CF3B-1F8D-049953F1A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360" y="3429001"/>
            <a:ext cx="4484366" cy="32548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8F584D-C608-7EF0-6B63-05F3AEECC1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6109" y="3592773"/>
            <a:ext cx="4253346" cy="291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389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D4AD8-B728-41D3-D6B5-31D691505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US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1BC5D-BD0F-0A30-E75D-2B3B8F8B2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5832510" cy="3880773"/>
          </a:xfrm>
        </p:spPr>
        <p:txBody>
          <a:bodyPr>
            <a:normAutofit/>
          </a:bodyPr>
          <a:lstStyle/>
          <a:p>
            <a:r>
              <a:rPr lang="en-US" dirty="0"/>
              <a:t>Validation loss after final Epoch</a:t>
            </a:r>
          </a:p>
          <a:p>
            <a:pPr lvl="1"/>
            <a:r>
              <a:rPr lang="en-US" dirty="0"/>
              <a:t>Model 1: 0.0621</a:t>
            </a:r>
          </a:p>
          <a:p>
            <a:pPr lvl="1"/>
            <a:r>
              <a:rPr lang="en-US" dirty="0"/>
              <a:t>Model 2: 0.0734</a:t>
            </a:r>
          </a:p>
          <a:p>
            <a:pPr lvl="1"/>
            <a:r>
              <a:rPr lang="en-US" dirty="0"/>
              <a:t>Model 3: 0.0521 (Best Performing Model)</a:t>
            </a:r>
          </a:p>
          <a:p>
            <a:r>
              <a:rPr lang="en-US" dirty="0"/>
              <a:t>Best LSTM </a:t>
            </a:r>
          </a:p>
          <a:p>
            <a:pPr lvl="1"/>
            <a:r>
              <a:rPr lang="en-US" dirty="0"/>
              <a:t>Epoch 10 Validation Loss: 0.0548</a:t>
            </a:r>
          </a:p>
          <a:p>
            <a:pPr lvl="1"/>
            <a:r>
              <a:rPr lang="en-US" dirty="0"/>
              <a:t>Test Loss: 0.0480</a:t>
            </a:r>
          </a:p>
          <a:p>
            <a:pPr lvl="1"/>
            <a:r>
              <a:rPr lang="en-US" dirty="0"/>
              <a:t>Learning Rate: 0.01, Units 64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 descr="Bubble sheet test paper and pencil">
            <a:extLst>
              <a:ext uri="{FF2B5EF4-FFF2-40B4-BE49-F238E27FC236}">
                <a16:creationId xmlns:a16="http://schemas.microsoft.com/office/drawing/2014/main" id="{0CC41AB8-2D2A-8C45-50A9-62C52207DB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867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662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7B5B3E-D9E7-243C-BE39-BA54C2EAC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467D9-ABDA-DB23-C4DF-06B037C8A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Best of RNN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Learning rate of 0.01, 32 units, test loss 0.0391</a:t>
            </a:r>
          </a:p>
          <a:p>
            <a:r>
              <a:rPr lang="en-US" dirty="0">
                <a:solidFill>
                  <a:schemeClr val="bg1"/>
                </a:solidFill>
              </a:rPr>
              <a:t>Best LSTM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Learning rate of 0.01, 64 units, test loss 0.1234</a:t>
            </a:r>
          </a:p>
          <a:p>
            <a:r>
              <a:rPr lang="en-US" dirty="0">
                <a:solidFill>
                  <a:schemeClr val="bg1"/>
                </a:solidFill>
              </a:rPr>
              <a:t>RNN outperforms LSTM in test loss</a:t>
            </a: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Test Loss (Best Model): 0.028342263773083687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6CF359-3163-A7E7-6759-F942390DA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880" y="643467"/>
            <a:ext cx="6753345" cy="5800196"/>
          </a:xfrm>
          <a:prstGeom prst="rect">
            <a:avLst/>
          </a:pr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5193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1856</TotalTime>
  <Words>563</Words>
  <Application>Microsoft Macintosh PowerPoint</Application>
  <PresentationFormat>Widescreen</PresentationFormat>
  <Paragraphs>85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Courier New</vt:lpstr>
      <vt:lpstr>Söhne</vt:lpstr>
      <vt:lpstr>Trebuchet MS</vt:lpstr>
      <vt:lpstr>Wingdings 3</vt:lpstr>
      <vt:lpstr>Facet</vt:lpstr>
      <vt:lpstr>Predictive Modeling of Traffic Flow</vt:lpstr>
      <vt:lpstr>Introduction</vt:lpstr>
      <vt:lpstr>Objective</vt:lpstr>
      <vt:lpstr>Methodology</vt:lpstr>
      <vt:lpstr>Analysis</vt:lpstr>
      <vt:lpstr>Model Training and Validation</vt:lpstr>
      <vt:lpstr>Model Architecture Variation</vt:lpstr>
      <vt:lpstr>Model Evaluation</vt:lpstr>
      <vt:lpstr>Results</vt:lpstr>
      <vt:lpstr>Conclusion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Modeling of Traffic Flow</dc:title>
  <dc:creator>Curran, Delaney</dc:creator>
  <cp:lastModifiedBy>A2355</cp:lastModifiedBy>
  <cp:revision>6</cp:revision>
  <dcterms:created xsi:type="dcterms:W3CDTF">2023-12-04T00:53:17Z</dcterms:created>
  <dcterms:modified xsi:type="dcterms:W3CDTF">2024-02-09T18:52:06Z</dcterms:modified>
</cp:coreProperties>
</file>