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58" r:id="rId4"/>
    <p:sldId id="274" r:id="rId5"/>
    <p:sldId id="275" r:id="rId6"/>
    <p:sldId id="276" r:id="rId7"/>
    <p:sldId id="259" r:id="rId8"/>
    <p:sldId id="260" r:id="rId9"/>
    <p:sldId id="273" r:id="rId10"/>
    <p:sldId id="261" r:id="rId11"/>
    <p:sldId id="263" r:id="rId12"/>
    <p:sldId id="262"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E1F9DF-E9DE-4554-9581-D95D72BC6667}" v="2" dt="2022-12-09T13:42:25.96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snapToGrid="0">
      <p:cViewPr>
        <p:scale>
          <a:sx n="100" d="100"/>
          <a:sy n="100" d="100"/>
        </p:scale>
        <p:origin x="72"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N" userId="85b749fbb9a629f8" providerId="LiveId" clId="{F5E1F9DF-E9DE-4554-9581-D95D72BC6667}"/>
    <pc:docChg chg="undo custSel modSld">
      <pc:chgData name="Ravi N" userId="85b749fbb9a629f8" providerId="LiveId" clId="{F5E1F9DF-E9DE-4554-9581-D95D72BC6667}" dt="2022-12-09T13:42:25.961" v="187" actId="1076"/>
      <pc:docMkLst>
        <pc:docMk/>
      </pc:docMkLst>
      <pc:sldChg chg="modSp mod">
        <pc:chgData name="Ravi N" userId="85b749fbb9a629f8" providerId="LiveId" clId="{F5E1F9DF-E9DE-4554-9581-D95D72BC6667}" dt="2022-12-09T13:42:25.961" v="187" actId="1076"/>
        <pc:sldMkLst>
          <pc:docMk/>
          <pc:sldMk cId="0" sldId="256"/>
        </pc:sldMkLst>
        <pc:spChg chg="mod">
          <ac:chgData name="Ravi N" userId="85b749fbb9a629f8" providerId="LiveId" clId="{F5E1F9DF-E9DE-4554-9581-D95D72BC6667}" dt="2022-11-24T15:04:48.691" v="185" actId="2711"/>
          <ac:spMkLst>
            <pc:docMk/>
            <pc:sldMk cId="0" sldId="256"/>
            <ac:spMk id="3" creationId="{00000000-0000-0000-0000-000000000000}"/>
          </ac:spMkLst>
        </pc:spChg>
        <pc:picChg chg="mod">
          <ac:chgData name="Ravi N" userId="85b749fbb9a629f8" providerId="LiveId" clId="{F5E1F9DF-E9DE-4554-9581-D95D72BC6667}" dt="2022-12-09T13:42:25.961" v="187" actId="1076"/>
          <ac:picMkLst>
            <pc:docMk/>
            <pc:sldMk cId="0" sldId="256"/>
            <ac:picMk id="2051" creationId="{00000000-0000-0000-0000-000000000000}"/>
          </ac:picMkLst>
        </pc:picChg>
      </pc:sldChg>
      <pc:sldChg chg="modSp mod">
        <pc:chgData name="Ravi N" userId="85b749fbb9a629f8" providerId="LiveId" clId="{F5E1F9DF-E9DE-4554-9581-D95D72BC6667}" dt="2022-11-19T07:21:49.819" v="183" actId="2710"/>
        <pc:sldMkLst>
          <pc:docMk/>
          <pc:sldMk cId="0" sldId="261"/>
        </pc:sldMkLst>
        <pc:spChg chg="mod">
          <ac:chgData name="Ravi N" userId="85b749fbb9a629f8" providerId="LiveId" clId="{F5E1F9DF-E9DE-4554-9581-D95D72BC6667}" dt="2022-11-19T07:21:49.819" v="183" actId="2710"/>
          <ac:spMkLst>
            <pc:docMk/>
            <pc:sldMk cId="0" sldId="261"/>
            <ac:spMk id="3" creationId="{00000000-0000-0000-0000-000000000000}"/>
          </ac:spMkLst>
        </pc:spChg>
      </pc:sldChg>
      <pc:sldChg chg="modSp mod">
        <pc:chgData name="Ravi N" userId="85b749fbb9a629f8" providerId="LiveId" clId="{F5E1F9DF-E9DE-4554-9581-D95D72BC6667}" dt="2022-11-19T07:18:51.290" v="182" actId="2710"/>
        <pc:sldMkLst>
          <pc:docMk/>
          <pc:sldMk cId="210793602" sldId="273"/>
        </pc:sldMkLst>
        <pc:spChg chg="mod">
          <ac:chgData name="Ravi N" userId="85b749fbb9a629f8" providerId="LiveId" clId="{F5E1F9DF-E9DE-4554-9581-D95D72BC6667}" dt="2022-11-19T07:04:39.113" v="12" actId="122"/>
          <ac:spMkLst>
            <pc:docMk/>
            <pc:sldMk cId="210793602" sldId="273"/>
            <ac:spMk id="2" creationId="{C220219F-763C-A6C8-B28E-25F3109E9ED4}"/>
          </ac:spMkLst>
        </pc:spChg>
        <pc:spChg chg="mod">
          <ac:chgData name="Ravi N" userId="85b749fbb9a629f8" providerId="LiveId" clId="{F5E1F9DF-E9DE-4554-9581-D95D72BC6667}" dt="2022-11-19T07:18:51.290" v="182" actId="2710"/>
          <ac:spMkLst>
            <pc:docMk/>
            <pc:sldMk cId="210793602" sldId="273"/>
            <ac:spMk id="3" creationId="{E05AC9C2-53DA-275A-F035-812F59E6BA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CAA7-E553-E426-CF65-8F76246C0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663C9A-66D6-C248-3FD7-7754A79D5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600391-8682-BDFF-8028-FCF0B3942E91}"/>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5" name="Footer Placeholder 4">
            <a:extLst>
              <a:ext uri="{FF2B5EF4-FFF2-40B4-BE49-F238E27FC236}">
                <a16:creationId xmlns:a16="http://schemas.microsoft.com/office/drawing/2014/main" id="{0E77D656-BD6B-A747-53C3-0F35056C8B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33102E-F080-A5CF-675E-6ED8E5CFEC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1208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9B27-7F94-8AC6-C2EE-E7D042ACD2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0107D-1061-4332-2486-42A6EAA59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B74C0-D523-B1EE-E620-C536BD65FEA9}"/>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5" name="Footer Placeholder 4">
            <a:extLst>
              <a:ext uri="{FF2B5EF4-FFF2-40B4-BE49-F238E27FC236}">
                <a16:creationId xmlns:a16="http://schemas.microsoft.com/office/drawing/2014/main" id="{820E6713-00A8-9D9E-F7B5-5A6364BEC9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8D57DA-00A8-8896-0B2F-56F5CA406F4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7767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AD1EE-9164-BFA0-E2DC-BA3DC41A7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FA472C-349A-8DAB-8000-C4C7E945E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613F32-CFB9-BF08-9359-8F31EF003868}"/>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5" name="Footer Placeholder 4">
            <a:extLst>
              <a:ext uri="{FF2B5EF4-FFF2-40B4-BE49-F238E27FC236}">
                <a16:creationId xmlns:a16="http://schemas.microsoft.com/office/drawing/2014/main" id="{C43B0E60-89C3-25C3-1490-BB883D6ED4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811CB4-E4B6-0F40-D4DD-AA8FBD3C47D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79939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E1D-F027-00F6-C144-6D92C1856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ADEEF0-1A9A-9663-2C3F-3CAEBA20C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D7C9B-6EC5-F056-E9F8-ECC647402FAD}"/>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5" name="Footer Placeholder 4">
            <a:extLst>
              <a:ext uri="{FF2B5EF4-FFF2-40B4-BE49-F238E27FC236}">
                <a16:creationId xmlns:a16="http://schemas.microsoft.com/office/drawing/2014/main" id="{556985CA-7D23-0CC6-D22C-3DF18A00FA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BD0AB-6BF6-50DA-7747-8240DC1F2C7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07031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06C7-6FE4-505A-5290-9FF5E6DE6A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828118-C8FC-79A2-E5AD-0AA4A01EC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98A0E-1C39-C53D-3B91-405F2D1D892F}"/>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5" name="Footer Placeholder 4">
            <a:extLst>
              <a:ext uri="{FF2B5EF4-FFF2-40B4-BE49-F238E27FC236}">
                <a16:creationId xmlns:a16="http://schemas.microsoft.com/office/drawing/2014/main" id="{8E8896CA-91D4-1A26-78A6-C6CEB215DC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C9B6A0-32A5-4B88-7DB8-BDA1E46EE90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11404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4BE1-6B0E-E648-7832-1E9F159070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A54862-6710-1FCE-D4D7-32D837D93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716F4B-E671-76FE-38E7-985E3C7B9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0CE307-0AA0-D20C-70B6-3CC91081DC66}"/>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6" name="Footer Placeholder 5">
            <a:extLst>
              <a:ext uri="{FF2B5EF4-FFF2-40B4-BE49-F238E27FC236}">
                <a16:creationId xmlns:a16="http://schemas.microsoft.com/office/drawing/2014/main" id="{A6372162-5FEB-2BCF-B7D0-7EB3412A4F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BFF2B-7043-D416-11DF-57C37B418A9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2302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F6EE-D43A-31B6-29AA-A5A9E954B5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E347F-332B-DD42-8213-4E5BBA8DE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C9ED4-EC35-4A7B-6C7F-FEC7A0CBF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159B47-F60E-4A86-4CA7-957D65AD6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CC5F7-7F43-B08C-6F6A-2B52A8B03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E7D01E-0E35-D42A-1CDF-3A55A3872D7C}"/>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8" name="Footer Placeholder 7">
            <a:extLst>
              <a:ext uri="{FF2B5EF4-FFF2-40B4-BE49-F238E27FC236}">
                <a16:creationId xmlns:a16="http://schemas.microsoft.com/office/drawing/2014/main" id="{B449F8CF-A952-3EDD-F974-01BE7CA133D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D820FF5-82EA-181F-4B55-AF5A422CB75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98642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0D49-9A22-4895-7A55-0463415BA2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537D9E-7320-55EC-731A-A94C732636F8}"/>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4" name="Footer Placeholder 3">
            <a:extLst>
              <a:ext uri="{FF2B5EF4-FFF2-40B4-BE49-F238E27FC236}">
                <a16:creationId xmlns:a16="http://schemas.microsoft.com/office/drawing/2014/main" id="{714AA4E0-7693-C5BA-F970-928B8FA02F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1686EF-6514-0015-8121-3A1064F3174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443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B9412-7BA9-5C80-2B4A-37B5C355B8A6}"/>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3" name="Footer Placeholder 2">
            <a:extLst>
              <a:ext uri="{FF2B5EF4-FFF2-40B4-BE49-F238E27FC236}">
                <a16:creationId xmlns:a16="http://schemas.microsoft.com/office/drawing/2014/main" id="{F42C8182-627D-44D1-807D-1E952EDC1D9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8C6A5FD-0ACD-F328-C5EC-DE707334AC9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69461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9A9F-0A47-C1A2-E5D1-829A5BC8C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35B4E-A8C6-7BA2-D64B-478B7D137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3C1EC3-0CFE-2E83-AD59-6C2031D45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66FF8-8FCC-E322-2255-587C2B92F119}"/>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6" name="Footer Placeholder 5">
            <a:extLst>
              <a:ext uri="{FF2B5EF4-FFF2-40B4-BE49-F238E27FC236}">
                <a16:creationId xmlns:a16="http://schemas.microsoft.com/office/drawing/2014/main" id="{AC372C7F-26E0-AA92-8C94-7AD0656B3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BE5B4B-6D42-F8EA-AF6D-C21941089F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7709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5BDC-4508-F4AD-63BF-375EECBBF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888E78-5A14-9DF3-9F54-26AEBCE5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062269-8A72-5862-877A-97C3782E9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40324-ECEF-EA6D-585E-D4D77A5BDF7E}"/>
              </a:ext>
            </a:extLst>
          </p:cNvPr>
          <p:cNvSpPr>
            <a:spLocks noGrp="1"/>
          </p:cNvSpPr>
          <p:nvPr>
            <p:ph type="dt" sz="half" idx="10"/>
          </p:nvPr>
        </p:nvSpPr>
        <p:spPr/>
        <p:txBody>
          <a:bodyPr/>
          <a:lstStyle/>
          <a:p>
            <a:fld id="{48A87A34-81AB-432B-8DAE-1953F412C126}" type="datetimeFigureOut">
              <a:rPr lang="en-US" smtClean="0"/>
              <a:t>1/9/2023</a:t>
            </a:fld>
            <a:endParaRPr lang="en-US" dirty="0"/>
          </a:p>
        </p:txBody>
      </p:sp>
      <p:sp>
        <p:nvSpPr>
          <p:cNvPr id="6" name="Footer Placeholder 5">
            <a:extLst>
              <a:ext uri="{FF2B5EF4-FFF2-40B4-BE49-F238E27FC236}">
                <a16:creationId xmlns:a16="http://schemas.microsoft.com/office/drawing/2014/main" id="{BBEB8FB7-41E1-8820-E577-7F7C6FEB71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FD0169-DFFC-2DC2-E0BF-0038B20EEF6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8353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430A1-CDF5-8EF3-ED4E-2FDB97DC3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F548D-F05B-3341-17B9-E87DFB97B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DBE3E-9CC7-6A3A-9E8C-67A8460FD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t>1/9/2023</a:t>
            </a:fld>
            <a:endParaRPr lang="en-US" dirty="0"/>
          </a:p>
        </p:txBody>
      </p:sp>
      <p:sp>
        <p:nvSpPr>
          <p:cNvPr id="5" name="Footer Placeholder 4">
            <a:extLst>
              <a:ext uri="{FF2B5EF4-FFF2-40B4-BE49-F238E27FC236}">
                <a16:creationId xmlns:a16="http://schemas.microsoft.com/office/drawing/2014/main" id="{C6B1FE50-1F33-8FCF-EBA1-71D17484D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1B342D-8434-D73A-C52C-F603A23B7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5025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engineering/micro-grids" TargetMode="External"/><Relationship Id="rId2" Type="http://schemas.openxmlformats.org/officeDocument/2006/relationships/hyperlink" Target="https://www.sciencedirect.com/science/article/pii/S221509861830154X#f0055"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6857" y="1805323"/>
            <a:ext cx="8791575" cy="1952625"/>
          </a:xfrm>
        </p:spPr>
        <p:txBody>
          <a:bodyPr>
            <a:normAutofit fontScale="90000"/>
          </a:bodyPr>
          <a:lstStyle/>
          <a:p>
            <a:pPr algn="ctr"/>
            <a:r>
              <a:rPr lang="en-IN" sz="4400" b="1" dirty="0">
                <a:solidFill>
                  <a:schemeClr val="accent6">
                    <a:lumMod val="75000"/>
                  </a:schemeClr>
                </a:solidFill>
                <a:effectLst/>
                <a:latin typeface="Algerian" panose="04020705040A02060702" charset="0"/>
                <a:ea typeface="Calibri" panose="020F0502020204030204" pitchFamily="34" charset="0"/>
                <a:cs typeface="Algerian" panose="04020705040A02060702" charset="0"/>
              </a:rPr>
              <a:t>WIRELESS POWER TRANSFER FOR EV BATTERY </a:t>
            </a:r>
            <a:r>
              <a:rPr lang="en-US" altLang="en-IN" sz="4400" b="1" dirty="0">
                <a:solidFill>
                  <a:schemeClr val="accent6">
                    <a:lumMod val="75000"/>
                  </a:schemeClr>
                </a:solidFill>
                <a:effectLst/>
                <a:latin typeface="Algerian" panose="04020705040A02060702" charset="0"/>
                <a:ea typeface="Calibri" panose="020F0502020204030204" pitchFamily="34" charset="0"/>
                <a:cs typeface="Algerian" panose="04020705040A02060702" charset="0"/>
              </a:rPr>
              <a:t>CHARGING</a:t>
            </a:r>
            <a:br>
              <a:rPr lang="en-IN" sz="1800" u="sng" dirty="0">
                <a:solidFill>
                  <a:srgbClr val="000000"/>
                </a:solidFill>
                <a:effectLst/>
                <a:latin typeface="Times New Roman" panose="02020603050405020304" pitchFamily="18" charset="0"/>
                <a:ea typeface="Calibri" panose="020F0502020204030204" pitchFamily="34" charset="0"/>
              </a:rPr>
            </a:br>
            <a:endParaRPr lang="en-IN" u="sng" dirty="0"/>
          </a:p>
        </p:txBody>
      </p:sp>
      <p:sp>
        <p:nvSpPr>
          <p:cNvPr id="3" name="Subtitle 2"/>
          <p:cNvSpPr>
            <a:spLocks noGrp="1"/>
          </p:cNvSpPr>
          <p:nvPr>
            <p:ph type="subTitle" idx="1"/>
          </p:nvPr>
        </p:nvSpPr>
        <p:spPr>
          <a:xfrm>
            <a:off x="1781175" y="3886200"/>
            <a:ext cx="3486785" cy="2424430"/>
          </a:xfrm>
        </p:spPr>
        <p:txBody>
          <a:bodyPr>
            <a:normAutofit/>
          </a:bodyPr>
          <a:lstStyle/>
          <a:p>
            <a:pPr algn="l">
              <a:lnSpc>
                <a:spcPct val="110000"/>
              </a:lnSpc>
            </a:pPr>
            <a:r>
              <a:rPr lang="en-US" sz="1600" dirty="0">
                <a:latin typeface="Times New Roman" panose="02020603050405020304" pitchFamily="18" charset="0"/>
                <a:cs typeface="Times New Roman" panose="02020603050405020304" pitchFamily="18" charset="0"/>
                <a:sym typeface="+mn-ea"/>
              </a:rPr>
              <a:t>Presented by</a:t>
            </a:r>
            <a:endParaRPr lang="en-IN" sz="2400" dirty="0">
              <a:ln w="50800"/>
              <a:effectLst/>
              <a:latin typeface="Times New Roman" panose="02020603050405020304" pitchFamily="18" charset="0"/>
              <a:cs typeface="Times New Roman" panose="02020603050405020304" pitchFamily="18" charset="0"/>
              <a:sym typeface="+mn-ea"/>
            </a:endParaRPr>
          </a:p>
          <a:p>
            <a:pPr algn="l">
              <a:lnSpc>
                <a:spcPct val="110000"/>
              </a:lnSpc>
            </a:pPr>
            <a:r>
              <a:rPr lang="en-IN" sz="2400" dirty="0">
                <a:ln w="50800"/>
                <a:effectLst/>
                <a:latin typeface="Times New Roman" panose="02020603050405020304" pitchFamily="18" charset="0"/>
                <a:cs typeface="Times New Roman" panose="02020603050405020304" pitchFamily="18" charset="0"/>
                <a:sym typeface="+mn-ea"/>
              </a:rPr>
              <a:t>DARSHAN B </a:t>
            </a:r>
            <a:r>
              <a:rPr lang="en-US" altLang="en-IN" sz="2400" dirty="0">
                <a:ln w="50800"/>
                <a:effectLst/>
                <a:latin typeface="Times New Roman" panose="02020603050405020304" pitchFamily="18" charset="0"/>
                <a:cs typeface="Times New Roman" panose="02020603050405020304" pitchFamily="18" charset="0"/>
                <a:sym typeface="+mn-ea"/>
              </a:rPr>
              <a:t>K </a:t>
            </a:r>
            <a:r>
              <a:rPr lang="en-IN" sz="2400" dirty="0">
                <a:ln w="50800"/>
                <a:effectLst/>
                <a:latin typeface="Times New Roman" panose="02020603050405020304" pitchFamily="18" charset="0"/>
                <a:cs typeface="Times New Roman" panose="02020603050405020304" pitchFamily="18" charset="0"/>
                <a:sym typeface="+mn-ea"/>
              </a:rPr>
              <a:t>MITHUN URS P</a:t>
            </a:r>
            <a:br>
              <a:rPr lang="en-IN" sz="2400" dirty="0">
                <a:ln w="50800"/>
                <a:effectLst/>
                <a:latin typeface="Times New Roman" panose="02020603050405020304" pitchFamily="18" charset="0"/>
                <a:cs typeface="Times New Roman" panose="02020603050405020304" pitchFamily="18" charset="0"/>
                <a:sym typeface="+mn-ea"/>
              </a:rPr>
            </a:br>
            <a:r>
              <a:rPr lang="en-IN" sz="2400" dirty="0">
                <a:ln w="50800"/>
                <a:effectLst/>
                <a:latin typeface="Times New Roman" panose="02020603050405020304" pitchFamily="18" charset="0"/>
                <a:cs typeface="Times New Roman" panose="02020603050405020304" pitchFamily="18" charset="0"/>
                <a:sym typeface="+mn-ea"/>
              </a:rPr>
              <a:t>RAVI N</a:t>
            </a:r>
            <a:br>
              <a:rPr lang="en-IN" sz="2400" dirty="0">
                <a:ln w="50800"/>
                <a:effectLst/>
                <a:latin typeface="Times New Roman" panose="02020603050405020304" pitchFamily="18" charset="0"/>
                <a:cs typeface="Times New Roman" panose="02020603050405020304" pitchFamily="18" charset="0"/>
                <a:sym typeface="+mn-ea"/>
              </a:rPr>
            </a:br>
            <a:r>
              <a:rPr lang="en-IN" sz="2400" dirty="0">
                <a:ln w="50800"/>
                <a:effectLst/>
                <a:latin typeface="Times New Roman" panose="02020603050405020304" pitchFamily="18" charset="0"/>
                <a:cs typeface="Times New Roman" panose="02020603050405020304" pitchFamily="18" charset="0"/>
                <a:sym typeface="+mn-ea"/>
              </a:rPr>
              <a:t>SUNIL KUMAR S N</a:t>
            </a:r>
            <a:endParaRPr lang="en-IN" sz="2400" cap="none" spc="0" dirty="0">
              <a:ln w="50800"/>
              <a:solidFill>
                <a:schemeClr val="tx1"/>
              </a:solidFill>
              <a:effectLst/>
              <a:latin typeface="Times New Roman" panose="02020603050405020304" pitchFamily="18" charset="0"/>
              <a:cs typeface="Times New Roman" panose="02020603050405020304" pitchFamily="18" charset="0"/>
            </a:endParaRPr>
          </a:p>
          <a:p>
            <a:pPr algn="l"/>
            <a:endParaRPr lang="en-IN" sz="2400" b="1" cap="none" spc="0" dirty="0">
              <a:ln w="50800"/>
              <a:solidFill>
                <a:schemeClr val="tx1"/>
              </a:solidFill>
              <a:effectLst/>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28" y="203016"/>
            <a:ext cx="1152129"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665143" y="354965"/>
            <a:ext cx="1189037"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3"/>
          <p:cNvSpPr txBox="1"/>
          <p:nvPr/>
        </p:nvSpPr>
        <p:spPr>
          <a:xfrm>
            <a:off x="2632075" y="354965"/>
            <a:ext cx="6927850" cy="922020"/>
          </a:xfrm>
          <a:prstGeom prst="rect">
            <a:avLst/>
          </a:prstGeom>
          <a:noFill/>
        </p:spPr>
        <p:txBody>
          <a:bodyPr wrap="square" rtlCol="0">
            <a:spAutoFit/>
          </a:bodyPr>
          <a:lstStyle/>
          <a:p>
            <a:pPr algn="ctr"/>
            <a:r>
              <a:rPr lang="en-GB"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National Institute of Engineering</a:t>
            </a:r>
            <a:endParaRPr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ctr"/>
            <a:r>
              <a:rPr lang="en-GB"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Department of Electrical and Electronics Engineering</a:t>
            </a:r>
            <a:endParaRPr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ctr"/>
            <a:r>
              <a:rPr lang="en-GB" b="1"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Mananthavadi</a:t>
            </a:r>
            <a:r>
              <a:rPr lang="en-GB"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Road, Mysore-570008</a:t>
            </a:r>
            <a:endParaRPr lang="en-US" dirty="0"/>
          </a:p>
        </p:txBody>
      </p:sp>
      <p:sp>
        <p:nvSpPr>
          <p:cNvPr id="6" name="Text Box 5"/>
          <p:cNvSpPr txBox="1"/>
          <p:nvPr/>
        </p:nvSpPr>
        <p:spPr>
          <a:xfrm>
            <a:off x="6897370" y="4192905"/>
            <a:ext cx="4956810" cy="737235"/>
          </a:xfrm>
          <a:prstGeom prst="rect">
            <a:avLst/>
          </a:prstGeom>
          <a:noFill/>
        </p:spPr>
        <p:txBody>
          <a:bodyPr wrap="square" rtlCol="0">
            <a:spAutoFit/>
          </a:bodyPr>
          <a:lstStyle/>
          <a:p>
            <a:pPr algn="l"/>
            <a:r>
              <a:rPr lang="en-US" dirty="0">
                <a:sym typeface="+mn-ea"/>
              </a:rPr>
              <a:t>	</a:t>
            </a:r>
            <a:r>
              <a:rPr lang="en-US"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Under the Guidence of</a:t>
            </a:r>
            <a:r>
              <a:rPr lang="en-US" sz="1600" dirty="0">
                <a:sym typeface="+mn-ea"/>
              </a:rPr>
              <a:t>  </a:t>
            </a:r>
            <a:r>
              <a:rPr lang="en-US" dirty="0">
                <a:sym typeface="+mn-ea"/>
              </a:rPr>
              <a:t>                                                                                        </a:t>
            </a:r>
            <a:endParaRPr lang="en-US" dirty="0">
              <a:solidFill>
                <a:schemeClr val="tx1"/>
              </a:solidFill>
            </a:endParaRPr>
          </a:p>
          <a:p>
            <a:pPr algn="l"/>
            <a:r>
              <a:rPr lang="en-IN" dirty="0">
                <a:ln w="50800"/>
                <a:effectLst/>
                <a:latin typeface="Times New Roman" panose="02020603050405020304" pitchFamily="18" charset="0"/>
                <a:cs typeface="Times New Roman" panose="02020603050405020304" pitchFamily="18" charset="0"/>
                <a:sym typeface="+mn-ea"/>
              </a:rPr>
              <a:t>	</a:t>
            </a:r>
            <a:r>
              <a:rPr lang="en-US" altLang="en-IN" dirty="0">
                <a:ln w="50800"/>
                <a:effectLst/>
                <a:latin typeface="Times New Roman" panose="02020603050405020304" pitchFamily="18" charset="0"/>
                <a:cs typeface="Times New Roman" panose="02020603050405020304" pitchFamily="18" charset="0"/>
                <a:sym typeface="+mn-ea"/>
              </a:rPr>
              <a:t> </a:t>
            </a:r>
            <a:r>
              <a:rPr lang="en-US" altLang="en-IN" sz="2400" dirty="0">
                <a:ln w="50800"/>
                <a:effectLst/>
                <a:latin typeface="Times New Roman" panose="02020603050405020304" pitchFamily="18" charset="0"/>
                <a:cs typeface="Times New Roman" panose="02020603050405020304" pitchFamily="18" charset="0"/>
                <a:sym typeface="+mn-ea"/>
              </a:rPr>
              <a:t> </a:t>
            </a:r>
            <a:r>
              <a:rPr lang="en-IN" sz="2400" dirty="0">
                <a:ln w="50800"/>
                <a:effectLst/>
                <a:latin typeface="Times New Roman" panose="02020603050405020304" pitchFamily="18" charset="0"/>
                <a:cs typeface="Times New Roman" panose="02020603050405020304" pitchFamily="18" charset="0"/>
                <a:sym typeface="+mn-ea"/>
              </a:rPr>
              <a:t>MS.</a:t>
            </a:r>
            <a:r>
              <a:rPr lang="en-US" altLang="en-IN" sz="2400" dirty="0">
                <a:ln w="50800"/>
                <a:effectLst/>
                <a:latin typeface="Times New Roman" panose="02020603050405020304" pitchFamily="18" charset="0"/>
                <a:cs typeface="Times New Roman" panose="02020603050405020304" pitchFamily="18" charset="0"/>
                <a:sym typeface="+mn-ea"/>
              </a:rPr>
              <a:t>ASHWINI</a:t>
            </a:r>
            <a:r>
              <a:rPr lang="en-IN" sz="2400" dirty="0">
                <a:ln w="50800"/>
                <a:effectLst/>
                <a:latin typeface="Times New Roman" panose="02020603050405020304" pitchFamily="18" charset="0"/>
                <a:cs typeface="Times New Roman" panose="02020603050405020304" pitchFamily="18" charset="0"/>
                <a:sym typeface="+mn-ea"/>
              </a:rPr>
              <a:t> </a:t>
            </a:r>
            <a:r>
              <a:rPr lang="en-US" altLang="en-IN" sz="2400" dirty="0">
                <a:ln w="50800"/>
                <a:effectLst/>
                <a:latin typeface="Times New Roman" panose="02020603050405020304" pitchFamily="18" charset="0"/>
                <a:cs typeface="Times New Roman" panose="02020603050405020304" pitchFamily="18" charset="0"/>
                <a:sym typeface="+mn-ea"/>
              </a:rPr>
              <a:t>G </a:t>
            </a:r>
            <a:r>
              <a:rPr lang="en-IN" sz="1000" dirty="0">
                <a:ln w="50800"/>
                <a:effectLst/>
                <a:latin typeface="Times New Roman" panose="02020603050405020304" pitchFamily="18" charset="0"/>
                <a:cs typeface="Times New Roman" panose="02020603050405020304" pitchFamily="18" charset="0"/>
                <a:sym typeface="+mn-ea"/>
              </a:rPr>
              <a:t>BE,M.TECH</a:t>
            </a:r>
            <a:endParaRPr 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44378"/>
            <a:ext cx="9905999" cy="5903495"/>
          </a:xfrm>
        </p:spPr>
        <p:txBody>
          <a:bodyPr>
            <a:normAutofit/>
          </a:bodyPr>
          <a:lstStyle/>
          <a:p>
            <a:pPr marL="0" indent="0" algn="ctr">
              <a:buNone/>
            </a:pPr>
            <a:r>
              <a:rPr lang="en-US" sz="3600" b="1" u="sng" dirty="0">
                <a:solidFill>
                  <a:schemeClr val="accent6">
                    <a:lumMod val="75000"/>
                  </a:schemeClr>
                </a:solidFill>
                <a:latin typeface="Times New Roman" panose="02020603050405020304" pitchFamily="18" charset="0"/>
                <a:cs typeface="Times New Roman" panose="02020603050405020304" pitchFamily="18" charset="0"/>
              </a:rPr>
              <a:t>OBJECTIVE</a:t>
            </a:r>
          </a:p>
          <a:p>
            <a:pPr lvl="0">
              <a:lnSpc>
                <a:spcPct val="150000"/>
              </a:lnSpc>
              <a:spcAft>
                <a:spcPts val="375"/>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200000"/>
              </a:lnSpc>
              <a:spcAft>
                <a:spcPts val="375"/>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Study </a:t>
            </a:r>
            <a:r>
              <a:rPr lang="en-US" altLang="en-IN" sz="2400" dirty="0">
                <a:effectLst/>
                <a:latin typeface="Times New Roman" panose="02020603050405020304" pitchFamily="18" charset="0"/>
                <a:ea typeface="Calibri" panose="020F0502020204030204" pitchFamily="34" charset="0"/>
                <a:cs typeface="Times New Roman" panose="02020603050405020304" pitchFamily="18" charset="0"/>
              </a:rPr>
              <a:t>and design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power circuitry for the WPTS.</a:t>
            </a:r>
            <a:r>
              <a:rPr lang="en-US" altLang="en-IN" sz="2400" dirty="0">
                <a:effectLst/>
                <a:latin typeface="Times New Roman" panose="02020603050405020304" pitchFamily="18" charset="0"/>
                <a:ea typeface="Calibri" panose="020F0502020204030204" pitchFamily="34" charset="0"/>
                <a:cs typeface="Times New Roman" panose="02020603050405020304" pitchFamily="18" charset="0"/>
              </a:rPr>
              <a:t> i.e., Rectifier circuit, Inverter circuit, Coupling coils and Compensation Networks.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200000"/>
              </a:lnSpc>
              <a:spcAft>
                <a:spcPts val="375"/>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objective is to achieve Wireless power transfer via resonant inductive coupling between the transmitting and receiving coils in the near field.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v"/>
          <p:cNvPicPr>
            <a:picLocks noGrp="1" noChangeAspect="1"/>
          </p:cNvPicPr>
          <p:nvPr>
            <p:ph idx="1"/>
          </p:nvPr>
        </p:nvPicPr>
        <p:blipFill>
          <a:blip r:embed="rId2"/>
          <a:stretch>
            <a:fillRect/>
          </a:stretch>
        </p:blipFill>
        <p:spPr>
          <a:xfrm>
            <a:off x="2357755" y="986155"/>
            <a:ext cx="7933690" cy="4885690"/>
          </a:xfrm>
          <a:prstGeom prst="rect">
            <a:avLst/>
          </a:prstGeom>
        </p:spPr>
      </p:pic>
      <p:sp>
        <p:nvSpPr>
          <p:cNvPr id="3" name="Text Box 2"/>
          <p:cNvSpPr txBox="1"/>
          <p:nvPr/>
        </p:nvSpPr>
        <p:spPr>
          <a:xfrm>
            <a:off x="2242185" y="244661"/>
            <a:ext cx="8164830" cy="645160"/>
          </a:xfrm>
          <a:prstGeom prst="rect">
            <a:avLst/>
          </a:prstGeom>
          <a:noFill/>
        </p:spPr>
        <p:txBody>
          <a:bodyPr wrap="square" rtlCol="0">
            <a:spAutoFit/>
          </a:bodyPr>
          <a:lstStyle/>
          <a:p>
            <a:pPr algn="ctr"/>
            <a:r>
              <a:rPr lang="en-US" sz="3600" b="1" u="sng" dirty="0">
                <a:solidFill>
                  <a:schemeClr val="accent6">
                    <a:lumMod val="75000"/>
                  </a:schemeClr>
                </a:solidFill>
                <a:latin typeface="Times New Roman" panose="02020603050405020304" pitchFamily="18" charset="0"/>
                <a:cs typeface="Times New Roman" panose="02020603050405020304" pitchFamily="18" charset="0"/>
              </a:rPr>
              <a:t>BLOCK DIAGRAM OF WPT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3385"/>
            <a:ext cx="10972800" cy="582613"/>
          </a:xfrm>
        </p:spPr>
        <p:txBody>
          <a:bodyPr>
            <a:normAutofit fontScale="90000"/>
          </a:bodyPr>
          <a:lstStyle/>
          <a:p>
            <a:pPr algn="ctr"/>
            <a:r>
              <a:rPr lang="en-US" sz="4000" b="1" u="sng" dirty="0">
                <a:solidFill>
                  <a:schemeClr val="accent6">
                    <a:lumMod val="75000"/>
                  </a:schemeClr>
                </a:solidFill>
                <a:latin typeface="Times New Roman" panose="02020603050405020304" pitchFamily="18" charset="0"/>
                <a:cs typeface="Times New Roman" panose="02020603050405020304" pitchFamily="18" charset="0"/>
                <a:sym typeface="+mn-ea"/>
              </a:rPr>
              <a:t>COMPONENTS</a:t>
            </a:r>
            <a:r>
              <a:rPr lang="en-US" b="1" u="sng" dirty="0">
                <a:solidFill>
                  <a:schemeClr val="accent6">
                    <a:lumMod val="75000"/>
                  </a:schemeClr>
                </a:solidFill>
                <a:latin typeface="Times New Roman" panose="02020603050405020304" pitchFamily="18" charset="0"/>
                <a:cs typeface="Times New Roman" panose="02020603050405020304" pitchFamily="18" charset="0"/>
                <a:sym typeface="+mn-ea"/>
              </a:rPr>
              <a:t> </a:t>
            </a:r>
            <a:br>
              <a:rPr lang="en-US" b="1" u="sng" dirty="0">
                <a:solidFill>
                  <a:schemeClr val="accent6">
                    <a:lumMod val="75000"/>
                  </a:schemeClr>
                </a:solidFill>
                <a:latin typeface="Times New Roman" panose="02020603050405020304" pitchFamily="18" charset="0"/>
                <a:cs typeface="Times New Roman" panose="02020603050405020304" pitchFamily="18" charset="0"/>
              </a:rPr>
            </a:br>
            <a:endParaRPr lang="en-US" dirty="0">
              <a:solidFill>
                <a:schemeClr val="accent6">
                  <a:lumMod val="75000"/>
                </a:schemeClr>
              </a:solidFill>
            </a:endParaRPr>
          </a:p>
        </p:txBody>
      </p:sp>
      <p:sp>
        <p:nvSpPr>
          <p:cNvPr id="3" name="Content Placeholder 2"/>
          <p:cNvSpPr>
            <a:spLocks noGrp="1"/>
          </p:cNvSpPr>
          <p:nvPr>
            <p:ph idx="1"/>
          </p:nvPr>
        </p:nvSpPr>
        <p:spPr>
          <a:xfrm>
            <a:off x="984250" y="996315"/>
            <a:ext cx="10598150" cy="5131435"/>
          </a:xfrm>
        </p:spPr>
        <p:txBody>
          <a:bodyPr>
            <a:normAutofit fontScale="95000"/>
          </a:bodyPr>
          <a:lstStyle/>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AC Voltage source.</a:t>
            </a:r>
          </a:p>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Source rectifier circuit.</a:t>
            </a:r>
          </a:p>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High frequency Inverter circuit.</a:t>
            </a:r>
          </a:p>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Compensation network.</a:t>
            </a:r>
          </a:p>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Mutual Inductor.</a:t>
            </a:r>
          </a:p>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Vehicle Rectifier circuit.</a:t>
            </a:r>
          </a:p>
          <a:p>
            <a:pPr lvl="0">
              <a:lnSpc>
                <a:spcPct val="150000"/>
              </a:lnSpc>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Li-ion Battery.</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666750"/>
            <a:ext cx="9906000" cy="5124450"/>
          </a:xfrm>
        </p:spPr>
        <p:txBody>
          <a:bodyPr anchor="ctr" anchorCtr="0"/>
          <a:lstStyle/>
          <a:p>
            <a:pPr marL="0" indent="0" algn="ctr">
              <a:buNone/>
            </a:pPr>
            <a:r>
              <a:rPr lang="en-US" sz="8000" dirty="0">
                <a:latin typeface="Bell MT" panose="02020503060305020303"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80745"/>
          </a:xfrm>
        </p:spPr>
        <p:txBody>
          <a:bodyPr>
            <a:normAutofit fontScale="90000"/>
          </a:bodyPr>
          <a:lstStyle/>
          <a:p>
            <a:pPr algn="ctr">
              <a:lnSpc>
                <a:spcPct val="80000"/>
              </a:lnSpc>
            </a:pPr>
            <a:br>
              <a:rPr lang="en-US" b="1" u="sng" dirty="0">
                <a:solidFill>
                  <a:schemeClr val="accent6">
                    <a:lumMod val="75000"/>
                  </a:schemeClr>
                </a:solidFill>
                <a:latin typeface="Times New Roman" panose="02020603050405020304" pitchFamily="18" charset="0"/>
                <a:cs typeface="Times New Roman" panose="02020603050405020304" pitchFamily="18" charset="0"/>
                <a:sym typeface="+mn-ea"/>
              </a:rPr>
            </a:br>
            <a:r>
              <a:rPr lang="en-US" b="1" u="sng" dirty="0">
                <a:solidFill>
                  <a:schemeClr val="accent6">
                    <a:lumMod val="75000"/>
                  </a:schemeClr>
                </a:solidFill>
                <a:latin typeface="Times New Roman" panose="02020603050405020304" pitchFamily="18" charset="0"/>
                <a:cs typeface="Times New Roman" panose="02020603050405020304" pitchFamily="18" charset="0"/>
                <a:sym typeface="+mn-ea"/>
              </a:rPr>
              <a:t>TABLE OF CONTENTS</a:t>
            </a:r>
            <a:br>
              <a:rPr lang="en-US" b="1"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342515" y="1071245"/>
            <a:ext cx="9239885" cy="5056505"/>
          </a:xfrm>
        </p:spPr>
        <p:txBody>
          <a:bodyPr>
            <a:normAutofit/>
          </a:bodyPr>
          <a:lstStyle/>
          <a:p>
            <a:pPr marL="0" indent="0" algn="l">
              <a:buNone/>
            </a:pPr>
            <a:endParaRPr lang="en-US" sz="2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CASE STUDY ON DYNAMIC CHARGING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BLOCK DIAGRAM</a:t>
            </a:r>
            <a:endParaRPr lang="en-US"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COMPONENTS</a:t>
            </a:r>
          </a:p>
          <a:p>
            <a:pPr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Li-ion BATTERY AND ITS SPECIFICATIONS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Cost estimation</a:t>
            </a:r>
          </a:p>
          <a:p>
            <a:pPr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72085"/>
            <a:ext cx="9906000" cy="840105"/>
          </a:xfrm>
        </p:spPr>
        <p:txBody>
          <a:bodyPr>
            <a:normAutofit fontScale="90000"/>
          </a:bodyPr>
          <a:lstStyle/>
          <a:p>
            <a:pPr algn="ctr"/>
            <a:r>
              <a:rPr lang="en-US" sz="4000" b="1" u="sng" dirty="0">
                <a:solidFill>
                  <a:schemeClr val="accent6">
                    <a:lumMod val="75000"/>
                  </a:schemeClr>
                </a:solidFill>
                <a:latin typeface="Times New Roman" panose="02020603050405020304" pitchFamily="18" charset="0"/>
                <a:cs typeface="Times New Roman" panose="02020603050405020304" pitchFamily="18" charset="0"/>
                <a:sym typeface="+mn-ea"/>
              </a:rPr>
              <a:t>ABSTRACT</a:t>
            </a:r>
            <a:br>
              <a:rPr lang="en-IN" b="1"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90271" y="795655"/>
            <a:ext cx="7031420" cy="5276850"/>
          </a:xfrm>
        </p:spPr>
        <p:txBody>
          <a:bodyPr>
            <a:normAutofit fontScale="92500"/>
          </a:bodyPr>
          <a:lstStyle/>
          <a:p>
            <a:pPr lvl="1" algn="l">
              <a:lnSpc>
                <a:spcPct val="150000"/>
              </a:lnSpc>
              <a:spcAft>
                <a:spcPts val="1000"/>
              </a:spcAft>
              <a:buFont typeface="Arial" panose="020B0604020202020204" pitchFamily="34" charset="0"/>
              <a:buChar char="•"/>
            </a:pPr>
            <a:r>
              <a:rPr lang="en-US" sz="2000" b="0" i="0" dirty="0">
                <a:solidFill>
                  <a:srgbClr val="2E2E2E"/>
                </a:solidFill>
                <a:effectLst/>
                <a:latin typeface="NexusSerif"/>
              </a:rPr>
              <a:t> In order to improve the two areas of range and sufficient volume of battery storage, dynamic mode of operation of the WCS for EVs has been researched</a:t>
            </a:r>
            <a:r>
              <a:rPr lang="en-IN" sz="2000" dirty="0">
                <a:solidFill>
                  <a:srgbClr val="2E2E2E"/>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0" i="0" dirty="0">
                <a:solidFill>
                  <a:srgbClr val="2E2E2E"/>
                </a:solidFill>
                <a:effectLst/>
                <a:latin typeface="NexusSerif"/>
              </a:rPr>
              <a:t>This method allows charging of battery storage devices while the vehicle is in motion.</a:t>
            </a:r>
            <a:endParaRPr lang="en-IN" sz="20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Aft>
                <a:spcPts val="1000"/>
              </a:spcAft>
              <a:buFont typeface="Arial" panose="020B0604020202020204" pitchFamily="34" charset="0"/>
              <a:buChar char="•"/>
            </a:pPr>
            <a:r>
              <a:rPr lang="en-US" sz="2000" b="0" i="0" dirty="0">
                <a:solidFill>
                  <a:srgbClr val="2E2E2E"/>
                </a:solidFill>
                <a:effectLst/>
                <a:latin typeface="NexusSerif"/>
              </a:rPr>
              <a:t>The vehicle requires less volume of expensive battery storage and the range of transportation is increased </a:t>
            </a:r>
          </a:p>
          <a:p>
            <a:pPr lvl="1" algn="l">
              <a:lnSpc>
                <a:spcPct val="150000"/>
              </a:lnSpc>
              <a:spcAft>
                <a:spcPts val="1000"/>
              </a:spcAft>
              <a:buFont typeface="Arial" panose="020B0604020202020204" pitchFamily="34" charset="0"/>
              <a:buChar char="•"/>
            </a:pPr>
            <a:r>
              <a:rPr lang="en-US" sz="2000" b="0" i="0" dirty="0">
                <a:solidFill>
                  <a:srgbClr val="2E2E2E"/>
                </a:solidFill>
                <a:effectLst/>
                <a:latin typeface="NexusSerif"/>
              </a:rPr>
              <a:t>As shown in </a:t>
            </a:r>
            <a:r>
              <a:rPr lang="en-US" sz="2000" b="0" i="0" u="none" strike="noStrike" dirty="0">
                <a:solidFill>
                  <a:srgbClr val="0C7DBB"/>
                </a:solidFill>
                <a:effectLst/>
                <a:latin typeface="NexusSerif"/>
                <a:hlinkClick r:id="rId2"/>
              </a:rPr>
              <a:t>Fig. 11</a:t>
            </a:r>
            <a:r>
              <a:rPr lang="en-US" sz="2000" b="0" i="0" dirty="0">
                <a:solidFill>
                  <a:srgbClr val="2E2E2E"/>
                </a:solidFill>
                <a:effectLst/>
                <a:latin typeface="NexusSerif"/>
              </a:rPr>
              <a:t>, the primary coils are embedded into the road concrete at a certain distance with high voltage, high frequency AC source and compensation circuits to the </a:t>
            </a:r>
            <a:r>
              <a:rPr lang="en-US" sz="2000" b="0" i="0" dirty="0">
                <a:solidFill>
                  <a:srgbClr val="2E2E2E"/>
                </a:solidFill>
                <a:effectLst/>
                <a:latin typeface="NexusSerif"/>
                <a:hlinkClick r:id="rId3" tooltip="Learn more about micro grid from ScienceDirect's AI-generated Topic Pages"/>
              </a:rPr>
              <a:t>micro grid</a:t>
            </a:r>
            <a:r>
              <a:rPr lang="en-US" sz="2000" b="0" i="0" dirty="0">
                <a:solidFill>
                  <a:srgbClr val="2E2E2E"/>
                </a:solidFill>
                <a:effectLst/>
                <a:latin typeface="NexusSerif"/>
              </a:rPr>
              <a:t> and/or </a:t>
            </a:r>
            <a:r>
              <a:rPr lang="en-US" sz="2000" dirty="0">
                <a:solidFill>
                  <a:srgbClr val="2E2E2E"/>
                </a:solidFill>
                <a:latin typeface="NexusSerif"/>
              </a:rPr>
              <a:t>RES</a:t>
            </a:r>
            <a:r>
              <a:rPr lang="en-US" sz="1400" b="0" i="0" dirty="0">
                <a:solidFill>
                  <a:srgbClr val="2E2E2E"/>
                </a:solidFill>
                <a:effectLst/>
                <a:latin typeface="NexusSerif"/>
              </a:rPr>
              <a:t>.</a:t>
            </a:r>
          </a:p>
          <a:p>
            <a:pPr lvl="1" algn="l">
              <a:lnSpc>
                <a:spcPct val="150000"/>
              </a:lnSpc>
              <a:spcAft>
                <a:spcPts val="1000"/>
              </a:spcAft>
              <a:buFont typeface="Arial" panose="020B0604020202020204" pitchFamily="34" charset="0"/>
              <a:buChar char="•"/>
            </a:pPr>
            <a:endParaRPr lang="en-US" sz="1800" b="1" u="sng"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7F898ED2-1B5B-9EDF-82F9-EBF55F03F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4420" y="1012190"/>
            <a:ext cx="3381375"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5EEB728-A32B-DC87-4E84-E37CC2A7E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840547" cy="643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18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EF50-5BA2-626C-F870-A6197371AFD0}"/>
              </a:ext>
            </a:extLst>
          </p:cNvPr>
          <p:cNvSpPr txBox="1"/>
          <p:nvPr/>
        </p:nvSpPr>
        <p:spPr>
          <a:xfrm>
            <a:off x="734786" y="1486687"/>
            <a:ext cx="9370267" cy="923330"/>
          </a:xfrm>
          <a:prstGeom prst="rect">
            <a:avLst/>
          </a:prstGeom>
          <a:noFill/>
        </p:spPr>
        <p:txBody>
          <a:bodyPr wrap="square">
            <a:spAutoFit/>
          </a:bodyPr>
          <a:lstStyle/>
          <a:p>
            <a:pPr algn="l" fontAlgn="base"/>
            <a:r>
              <a:rPr lang="en-US" b="0" i="0" dirty="0">
                <a:solidFill>
                  <a:srgbClr val="212B36"/>
                </a:solidFill>
                <a:effectLst/>
                <a:latin typeface="Rubik-Light"/>
              </a:rPr>
              <a:t>A Van </a:t>
            </a:r>
            <a:r>
              <a:rPr lang="en-US" b="0" i="0" dirty="0" err="1">
                <a:solidFill>
                  <a:srgbClr val="212B36"/>
                </a:solidFill>
                <a:effectLst/>
                <a:latin typeface="Rubik-Light"/>
              </a:rPr>
              <a:t>Hool</a:t>
            </a:r>
            <a:r>
              <a:rPr lang="en-US" b="0" i="0" dirty="0">
                <a:solidFill>
                  <a:srgbClr val="212B36"/>
                </a:solidFill>
                <a:effectLst/>
                <a:latin typeface="Rubik-Light"/>
              </a:rPr>
              <a:t> bus was adapted with a PRIMOVE energy pick-up system to demonstrate static and dynamic inductive charging on the road equipped with PRIMOVE technology.</a:t>
            </a:r>
          </a:p>
          <a:p>
            <a:pPr algn="l" fontAlgn="base"/>
            <a:r>
              <a:rPr lang="en-US" b="0" i="0" dirty="0">
                <a:solidFill>
                  <a:srgbClr val="212B36"/>
                </a:solidFill>
                <a:effectLst/>
                <a:latin typeface="Rubik-Light"/>
              </a:rPr>
              <a:t>The pick-up is powered by energy transfer segments of varying lengths installed in the 1.2 km road.</a:t>
            </a:r>
          </a:p>
        </p:txBody>
      </p:sp>
    </p:spTree>
    <p:extLst>
      <p:ext uri="{BB962C8B-B14F-4D97-AF65-F5344CB8AC3E}">
        <p14:creationId xmlns:p14="http://schemas.microsoft.com/office/powerpoint/2010/main" val="357974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CDC1-580D-F070-1867-29811994069C}"/>
              </a:ext>
            </a:extLst>
          </p:cNvPr>
          <p:cNvSpPr>
            <a:spLocks noGrp="1"/>
          </p:cNvSpPr>
          <p:nvPr>
            <p:ph type="title"/>
          </p:nvPr>
        </p:nvSpPr>
        <p:spPr>
          <a:xfrm>
            <a:off x="838200" y="365125"/>
            <a:ext cx="10515600" cy="49593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5ACE770-F572-E798-73D2-AB116E6DDCDE}"/>
              </a:ext>
            </a:extLst>
          </p:cNvPr>
          <p:cNvSpPr>
            <a:spLocks noGrp="1"/>
          </p:cNvSpPr>
          <p:nvPr>
            <p:ph idx="1"/>
          </p:nvPr>
        </p:nvSpPr>
        <p:spPr>
          <a:xfrm>
            <a:off x="640080" y="1139825"/>
            <a:ext cx="8039100" cy="4351338"/>
          </a:xfrm>
        </p:spPr>
        <p:txBody>
          <a:bodyPr>
            <a:normAutofit fontScale="85000" lnSpcReduction="20000"/>
          </a:bodyPr>
          <a:lstStyle/>
          <a:p>
            <a:r>
              <a:rPr lang="en-US" sz="2300" b="1" i="0" dirty="0">
                <a:solidFill>
                  <a:srgbClr val="212B36"/>
                </a:solidFill>
                <a:effectLst/>
                <a:latin typeface="Rubik-Bold"/>
              </a:rPr>
              <a:t>Demonstrating Dynamic charging for highway application</a:t>
            </a:r>
          </a:p>
          <a:p>
            <a:pPr algn="l" fontAlgn="base">
              <a:buFont typeface="Arial" panose="020B0604020202020204" pitchFamily="34" charset="0"/>
              <a:buChar char="•"/>
            </a:pPr>
            <a:r>
              <a:rPr lang="en-US" sz="2300" b="0" i="0" dirty="0">
                <a:solidFill>
                  <a:srgbClr val="676767"/>
                </a:solidFill>
                <a:effectLst/>
                <a:latin typeface="Rubik-Light"/>
              </a:rPr>
              <a:t>Vehicle: SCANIA Truck</a:t>
            </a:r>
          </a:p>
          <a:p>
            <a:pPr algn="l" fontAlgn="base">
              <a:buFont typeface="Arial" panose="020B0604020202020204" pitchFamily="34" charset="0"/>
              <a:buChar char="•"/>
            </a:pPr>
            <a:r>
              <a:rPr lang="en-US" sz="2300" b="0" i="0" dirty="0">
                <a:solidFill>
                  <a:srgbClr val="676767"/>
                </a:solidFill>
                <a:effectLst/>
                <a:latin typeface="Rubik-Light"/>
              </a:rPr>
              <a:t>Design constraints:</a:t>
            </a:r>
          </a:p>
          <a:p>
            <a:pPr marL="742950" lvl="1" indent="-285750" algn="l" fontAlgn="base">
              <a:buFont typeface="Arial" panose="020B0604020202020204" pitchFamily="34" charset="0"/>
              <a:buChar char="•"/>
            </a:pPr>
            <a:r>
              <a:rPr lang="en-US" sz="2300" b="0" i="0" dirty="0">
                <a:solidFill>
                  <a:srgbClr val="676767"/>
                </a:solidFill>
                <a:effectLst/>
                <a:latin typeface="Rubik-Light"/>
              </a:rPr>
              <a:t>PRIMOVE 200 kW</a:t>
            </a:r>
          </a:p>
          <a:p>
            <a:pPr marL="742950" lvl="1" indent="-285750" algn="l" fontAlgn="base">
              <a:buFont typeface="Arial" panose="020B0604020202020204" pitchFamily="34" charset="0"/>
              <a:buChar char="•"/>
            </a:pPr>
            <a:r>
              <a:rPr lang="en-US" sz="2300" b="0" i="0" dirty="0">
                <a:solidFill>
                  <a:srgbClr val="676767"/>
                </a:solidFill>
                <a:effectLst/>
                <a:latin typeface="Rubik-Light"/>
              </a:rPr>
              <a:t>System design based on PRIMOVE experiences</a:t>
            </a:r>
          </a:p>
          <a:p>
            <a:pPr marL="742950" lvl="1" indent="-285750" algn="l" fontAlgn="base">
              <a:buFont typeface="Arial" panose="020B0604020202020204" pitchFamily="34" charset="0"/>
              <a:buChar char="•"/>
            </a:pPr>
            <a:r>
              <a:rPr lang="en-US" sz="2300" b="0" i="0" dirty="0">
                <a:solidFill>
                  <a:srgbClr val="676767"/>
                </a:solidFill>
                <a:effectLst/>
                <a:latin typeface="Rubik-Light"/>
              </a:rPr>
              <a:t>Pavement to be designed for public roads</a:t>
            </a:r>
          </a:p>
          <a:p>
            <a:pPr algn="l" fontAlgn="base"/>
            <a:r>
              <a:rPr lang="en-US" sz="2300" b="1" i="0" dirty="0">
                <a:solidFill>
                  <a:srgbClr val="212B36"/>
                </a:solidFill>
                <a:effectLst/>
                <a:latin typeface="Rubik-Bold"/>
              </a:rPr>
              <a:t>Infrastructure according to existing design Taylor and Sullivan Barracks</a:t>
            </a:r>
            <a:endParaRPr lang="en-US" sz="2300" b="0" i="0" dirty="0">
              <a:solidFill>
                <a:srgbClr val="212B36"/>
              </a:solidFill>
              <a:effectLst/>
              <a:latin typeface="Rubik-Light"/>
            </a:endParaRPr>
          </a:p>
          <a:p>
            <a:pPr algn="l" fontAlgn="base"/>
            <a:r>
              <a:rPr lang="en-US" sz="2300" b="0" i="0" dirty="0">
                <a:solidFill>
                  <a:srgbClr val="212B36"/>
                </a:solidFill>
                <a:effectLst/>
                <a:latin typeface="Rubik-Light"/>
              </a:rPr>
              <a:t>The distance of the loop was calculated in order to be able to drive at 60 km/h on the PRIMOVE dynamic charging area. The whole length is approximately 330 meters. This should allow a heavy vehicle to roll at 60 km/h during 80 meters:</a:t>
            </a:r>
          </a:p>
          <a:p>
            <a:pPr algn="l" fontAlgn="base">
              <a:buFont typeface="Arial" panose="020B0604020202020204" pitchFamily="34" charset="0"/>
              <a:buChar char="•"/>
            </a:pPr>
            <a:r>
              <a:rPr lang="en-US" sz="2300" b="0" i="0" dirty="0">
                <a:solidFill>
                  <a:srgbClr val="676767"/>
                </a:solidFill>
                <a:effectLst/>
                <a:latin typeface="Rubik-Light"/>
              </a:rPr>
              <a:t>150 meters to achieve the speed of 80 km/h.</a:t>
            </a:r>
          </a:p>
          <a:p>
            <a:pPr algn="l" fontAlgn="base">
              <a:buFont typeface="Arial" panose="020B0604020202020204" pitchFamily="34" charset="0"/>
              <a:buChar char="•"/>
            </a:pPr>
            <a:r>
              <a:rPr lang="en-US" sz="2300" b="0" i="0" dirty="0">
                <a:solidFill>
                  <a:srgbClr val="676767"/>
                </a:solidFill>
                <a:effectLst/>
                <a:latin typeface="Rubik-Light"/>
              </a:rPr>
              <a:t>80 meters with </a:t>
            </a:r>
            <a:r>
              <a:rPr lang="en-US" sz="2300" b="0" i="0" dirty="0" err="1">
                <a:solidFill>
                  <a:srgbClr val="676767"/>
                </a:solidFill>
                <a:effectLst/>
                <a:latin typeface="Rubik-Light"/>
              </a:rPr>
              <a:t>Primove</a:t>
            </a:r>
            <a:r>
              <a:rPr lang="en-US" sz="2300" b="0" i="0" dirty="0">
                <a:solidFill>
                  <a:srgbClr val="676767"/>
                </a:solidFill>
                <a:effectLst/>
                <a:latin typeface="Rubik-Light"/>
              </a:rPr>
              <a:t> Dynamic charging</a:t>
            </a:r>
          </a:p>
          <a:p>
            <a:pPr algn="l" fontAlgn="base">
              <a:buFont typeface="Arial" panose="020B0604020202020204" pitchFamily="34" charset="0"/>
              <a:buChar char="•"/>
            </a:pPr>
            <a:r>
              <a:rPr lang="en-US" sz="2300" b="0" i="0" dirty="0">
                <a:solidFill>
                  <a:srgbClr val="676767"/>
                </a:solidFill>
                <a:effectLst/>
                <a:latin typeface="Rubik-Light"/>
              </a:rPr>
              <a:t>100 meters to break</a:t>
            </a:r>
          </a:p>
          <a:p>
            <a:endParaRPr lang="en-IN" dirty="0"/>
          </a:p>
        </p:txBody>
      </p:sp>
      <p:pic>
        <p:nvPicPr>
          <p:cNvPr id="4101" name="Picture 5">
            <a:extLst>
              <a:ext uri="{FF2B5EF4-FFF2-40B4-BE49-F238E27FC236}">
                <a16:creationId xmlns:a16="http://schemas.microsoft.com/office/drawing/2014/main" id="{42E1CEE9-BCAB-6A58-C189-2C48193C7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180" y="1277303"/>
            <a:ext cx="28575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65E0EEFE-18D6-3E6D-0EA1-1B9C03EA6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405" y="272319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3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42240"/>
            <a:ext cx="9906000" cy="628725"/>
          </a:xfrm>
        </p:spPr>
        <p:txBody>
          <a:bodyPr>
            <a:normAutofit fontScale="90000"/>
          </a:bodyPr>
          <a:lstStyle/>
          <a:p>
            <a:pPr algn="ctr">
              <a:lnSpc>
                <a:spcPct val="120000"/>
              </a:lnSpc>
            </a:pPr>
            <a:br>
              <a:rPr lang="en-US" sz="4000" b="1" u="sng" dirty="0">
                <a:solidFill>
                  <a:schemeClr val="accent6">
                    <a:lumMod val="75000"/>
                  </a:schemeClr>
                </a:solidFill>
                <a:latin typeface="Times New Roman" panose="02020603050405020304" pitchFamily="18" charset="0"/>
                <a:cs typeface="Times New Roman" panose="02020603050405020304" pitchFamily="18" charset="0"/>
                <a:sym typeface="+mn-ea"/>
              </a:rPr>
            </a:br>
            <a:r>
              <a:rPr lang="en-US" sz="4000" b="1" u="sng" dirty="0">
                <a:solidFill>
                  <a:schemeClr val="accent6">
                    <a:lumMod val="75000"/>
                  </a:schemeClr>
                </a:solidFill>
                <a:latin typeface="Times New Roman" panose="02020603050405020304" pitchFamily="18" charset="0"/>
                <a:cs typeface="Times New Roman" panose="02020603050405020304" pitchFamily="18" charset="0"/>
                <a:sym typeface="+mn-ea"/>
              </a:rPr>
              <a:t>INTRODUCTION</a:t>
            </a:r>
            <a:br>
              <a:rPr lang="en-US" b="1"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43000" y="941070"/>
            <a:ext cx="10199370" cy="4820285"/>
          </a:xfrm>
        </p:spPr>
        <p:txBody>
          <a:bodyPr>
            <a:normAutofit/>
          </a:bodyPr>
          <a:lstStyle/>
          <a:p>
            <a:pPr>
              <a:lnSpc>
                <a:spcPct val="170000"/>
              </a:lnSpc>
            </a:pPr>
            <a:r>
              <a:rPr lang="en-IN" sz="1800" dirty="0">
                <a:effectLst/>
                <a:latin typeface="Times New Roman" panose="02020603050405020304" pitchFamily="18" charset="0"/>
                <a:ea typeface="Calibri" panose="020F0502020204030204" pitchFamily="34" charset="0"/>
              </a:rPr>
              <a:t>The wireless solution is increasingly spreading as method of battery charging for Electric Vehicles (EVs).</a:t>
            </a:r>
          </a:p>
          <a:p>
            <a:pPr>
              <a:lnSpc>
                <a:spcPct val="170000"/>
              </a:lnSpc>
            </a:pPr>
            <a:r>
              <a:rPr lang="en-IN" sz="1800" dirty="0">
                <a:effectLst/>
                <a:latin typeface="Times New Roman" panose="02020603050405020304" pitchFamily="18" charset="0"/>
                <a:ea typeface="Calibri" panose="020F0502020204030204" pitchFamily="34" charset="0"/>
              </a:rPr>
              <a:t> The standard technology of wireless EV battery charging is based on the Inductive Power Transfer (IPT) between two coupled coils, one connected to the electrical grid and the other one connected to the rechargable battery</a:t>
            </a:r>
            <a:r>
              <a:rPr lang="en-IN" sz="1800" dirty="0">
                <a:solidFill>
                  <a:srgbClr val="000000"/>
                </a:solidFill>
                <a:effectLst/>
                <a:latin typeface="Times New Roman" panose="02020603050405020304" pitchFamily="18" charset="0"/>
                <a:ea typeface="Calibri" panose="020F0502020204030204" pitchFamily="34" charset="0"/>
              </a:rPr>
              <a:t>.</a:t>
            </a:r>
          </a:p>
          <a:p>
            <a:pPr>
              <a:lnSpc>
                <a:spcPct val="17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IPT provides benefits in terms of safety and comfort, due to the absence of a plug-in operation</a:t>
            </a:r>
          </a:p>
          <a:p>
            <a:pPr>
              <a:lnSpc>
                <a:spcPct val="170000"/>
              </a:lnSpc>
            </a:pPr>
            <a:r>
              <a:rPr lang="en-US" altLang="en-IN"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hrough IPT, the electrocution risk typically arising from power cords is avoided and the battery charging operation can automatically start. </a:t>
            </a:r>
          </a:p>
          <a:p>
            <a:pPr>
              <a:lnSpc>
                <a:spcPct val="170000"/>
              </a:lnSpc>
            </a:pPr>
            <a:r>
              <a:rPr lang="en-IN" sz="1800" dirty="0">
                <a:effectLst/>
                <a:latin typeface="Times New Roman" panose="02020603050405020304" pitchFamily="18" charset="0"/>
                <a:ea typeface="Calibri" panose="020F0502020204030204" pitchFamily="34" charset="0"/>
              </a:rPr>
              <a:t>The wireless power transfer obviously represents the only solution for the dynamic charging, since the wired connection would be impossible during the motion.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63525"/>
            <a:ext cx="9906000" cy="647065"/>
          </a:xfrm>
        </p:spPr>
        <p:txBody>
          <a:bodyPr>
            <a:normAutofit fontScale="90000"/>
          </a:bodyPr>
          <a:lstStyle/>
          <a:p>
            <a:pPr algn="ctr"/>
            <a:r>
              <a:rPr lang="en-IN" b="1" u="sng" dirty="0">
                <a:solidFill>
                  <a:schemeClr val="accent6">
                    <a:lumMod val="75000"/>
                  </a:schemeClr>
                </a:solidFill>
                <a:latin typeface="Times New Roman" panose="02020603050405020304" pitchFamily="18" charset="0"/>
                <a:ea typeface="Calibri" panose="020F0502020204030204" pitchFamily="34" charset="0"/>
                <a:sym typeface="+mn-ea"/>
              </a:rPr>
              <a:t>LITERATURE</a:t>
            </a:r>
            <a:r>
              <a:rPr lang="en-IN" u="sng" dirty="0">
                <a:solidFill>
                  <a:schemeClr val="accent6">
                    <a:lumMod val="75000"/>
                  </a:schemeClr>
                </a:solidFill>
                <a:latin typeface="Times New Roman" panose="02020603050405020304" pitchFamily="18" charset="0"/>
                <a:ea typeface="Calibri" panose="020F0502020204030204" pitchFamily="34" charset="0"/>
                <a:sym typeface="+mn-ea"/>
              </a:rPr>
              <a:t> </a:t>
            </a:r>
            <a:r>
              <a:rPr lang="en-IN" b="1" u="sng" dirty="0">
                <a:solidFill>
                  <a:schemeClr val="accent6">
                    <a:lumMod val="75000"/>
                  </a:schemeClr>
                </a:solidFill>
                <a:latin typeface="Times New Roman" panose="02020603050405020304" pitchFamily="18" charset="0"/>
                <a:ea typeface="Calibri" panose="020F0502020204030204" pitchFamily="34" charset="0"/>
                <a:sym typeface="+mn-ea"/>
              </a:rPr>
              <a:t>SUR</a:t>
            </a:r>
            <a:r>
              <a:rPr lang="en-US" altLang="en-IN" b="1" u="sng" dirty="0">
                <a:solidFill>
                  <a:schemeClr val="accent6">
                    <a:lumMod val="75000"/>
                  </a:schemeClr>
                </a:solidFill>
                <a:latin typeface="Times New Roman" panose="02020603050405020304" pitchFamily="18" charset="0"/>
                <a:ea typeface="Calibri" panose="020F0502020204030204" pitchFamily="34" charset="0"/>
                <a:sym typeface="+mn-ea"/>
              </a:rPr>
              <a:t>v</a:t>
            </a:r>
            <a:r>
              <a:rPr lang="en-IN" b="1" u="sng" dirty="0">
                <a:solidFill>
                  <a:schemeClr val="accent6">
                    <a:lumMod val="75000"/>
                  </a:schemeClr>
                </a:solidFill>
                <a:latin typeface="Times New Roman" panose="02020603050405020304" pitchFamily="18" charset="0"/>
                <a:ea typeface="Calibri" panose="020F0502020204030204" pitchFamily="34" charset="0"/>
                <a:sym typeface="+mn-ea"/>
              </a:rPr>
              <a:t>EY</a:t>
            </a:r>
            <a:br>
              <a:rPr lang="en-IN" b="1" u="sng" dirty="0">
                <a:effectLst/>
                <a:latin typeface="Times New Roman" panose="02020603050405020304" pitchFamily="18" charset="0"/>
                <a:ea typeface="Calibri" panose="020F0502020204030204" pitchFamily="34" charset="0"/>
              </a:rPr>
            </a:br>
            <a:endParaRPr lang="en-US" dirty="0"/>
          </a:p>
        </p:txBody>
      </p:sp>
      <p:sp>
        <p:nvSpPr>
          <p:cNvPr id="5" name="Content Placeholder 4"/>
          <p:cNvSpPr>
            <a:spLocks noGrp="1"/>
          </p:cNvSpPr>
          <p:nvPr>
            <p:ph idx="1"/>
          </p:nvPr>
        </p:nvSpPr>
        <p:spPr>
          <a:xfrm>
            <a:off x="1141095" y="697865"/>
            <a:ext cx="9906000" cy="5093335"/>
          </a:xfrm>
        </p:spPr>
        <p:txBody>
          <a:bodyPr/>
          <a:lstStyle/>
          <a:p>
            <a:endParaRPr lang="en-US"/>
          </a:p>
        </p:txBody>
      </p:sp>
      <p:graphicFrame>
        <p:nvGraphicFramePr>
          <p:cNvPr id="15" name="Content Placeholder 14"/>
          <p:cNvGraphicFramePr>
            <a:graphicFrameLocks noGrp="1"/>
          </p:cNvGraphicFramePr>
          <p:nvPr>
            <p:ph sz="half" idx="4294967295"/>
            <p:extLst>
              <p:ext uri="{D42A27DB-BD31-4B8C-83A1-F6EECF244321}">
                <p14:modId xmlns:p14="http://schemas.microsoft.com/office/powerpoint/2010/main" val="1498655928"/>
              </p:ext>
            </p:extLst>
          </p:nvPr>
        </p:nvGraphicFramePr>
        <p:xfrm>
          <a:off x="254317" y="746255"/>
          <a:ext cx="11679555" cy="5883275"/>
        </p:xfrm>
        <a:graphic>
          <a:graphicData uri="http://schemas.openxmlformats.org/drawingml/2006/table">
            <a:tbl>
              <a:tblPr firstRow="1" bandRow="1">
                <a:tableStyleId>{5C22544A-7EE6-4342-B048-85BDC9FD1C3A}</a:tableStyleId>
              </a:tblPr>
              <a:tblGrid>
                <a:gridCol w="474345">
                  <a:extLst>
                    <a:ext uri="{9D8B030D-6E8A-4147-A177-3AD203B41FA5}">
                      <a16:colId xmlns:a16="http://schemas.microsoft.com/office/drawing/2014/main" val="20000"/>
                    </a:ext>
                  </a:extLst>
                </a:gridCol>
                <a:gridCol w="2414270">
                  <a:extLst>
                    <a:ext uri="{9D8B030D-6E8A-4147-A177-3AD203B41FA5}">
                      <a16:colId xmlns:a16="http://schemas.microsoft.com/office/drawing/2014/main" val="20001"/>
                    </a:ext>
                  </a:extLst>
                </a:gridCol>
                <a:gridCol w="2369185">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gridCol w="5065395">
                  <a:extLst>
                    <a:ext uri="{9D8B030D-6E8A-4147-A177-3AD203B41FA5}">
                      <a16:colId xmlns:a16="http://schemas.microsoft.com/office/drawing/2014/main" val="20004"/>
                    </a:ext>
                  </a:extLst>
                </a:gridCol>
              </a:tblGrid>
              <a:tr h="653415">
                <a:tc>
                  <a:txBody>
                    <a:bodyPr/>
                    <a:lstStyle/>
                    <a:p>
                      <a:pPr algn="ctr"/>
                      <a:r>
                        <a:rPr lang="en-US" dirty="0">
                          <a:latin typeface="Times New Roman" panose="02020603050405020304" pitchFamily="18" charset="0"/>
                          <a:cs typeface="Times New Roman" panose="02020603050405020304" pitchFamily="18" charset="0"/>
                        </a:rPr>
                        <a:t>Sl. No</a:t>
                      </a:r>
                    </a:p>
                  </a:txBody>
                  <a:tcPr/>
                </a:tc>
                <a:tc>
                  <a:txBody>
                    <a:bodyPr/>
                    <a:lstStyle/>
                    <a:p>
                      <a:pPr algn="ctr"/>
                      <a:r>
                        <a:rPr lang="en-US" dirty="0">
                          <a:latin typeface="Times New Roman" panose="02020603050405020304" pitchFamily="18" charset="0"/>
                          <a:cs typeface="Times New Roman" panose="02020603050405020304" pitchFamily="18" charset="0"/>
                        </a:rPr>
                        <a:t>Paper Name</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latin typeface="Times New Roman" panose="02020603050405020304" pitchFamily="18" charset="0"/>
                          <a:cs typeface="Times New Roman" panose="02020603050405020304" pitchFamily="18" charset="0"/>
                        </a:rPr>
                        <a:t>Year of Publication</a:t>
                      </a:r>
                    </a:p>
                  </a:txBody>
                  <a:tcPr/>
                </a:tc>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Contents</a:t>
                      </a:r>
                    </a:p>
                  </a:txBody>
                  <a:tcPr>
                    <a:solidFill>
                      <a:schemeClr val="accent1">
                        <a:lumMod val="75000"/>
                      </a:schemeClr>
                    </a:solidFill>
                  </a:tcPr>
                </a:tc>
                <a:extLst>
                  <a:ext uri="{0D108BD9-81ED-4DB2-BD59-A6C34878D82A}">
                    <a16:rowId xmlns:a16="http://schemas.microsoft.com/office/drawing/2014/main" val="10000"/>
                  </a:ext>
                </a:extLst>
              </a:tr>
              <a:tr h="174752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Inductive Wireless Power Transfer Charging for Electric Vehicles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AGANTI MAHESH , BHARATIRAJA,</a:t>
                      </a:r>
                    </a:p>
                    <a:p>
                      <a:pPr marL="0" marR="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AND LUCIAN </a:t>
                      </a:r>
                    </a:p>
                    <a:p>
                      <a:pPr marL="0" marR="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(Senior Member IEEE) </a:t>
                      </a:r>
                    </a:p>
                  </a:txBody>
                  <a:tcPr/>
                </a:tc>
                <a:tc>
                  <a:txBody>
                    <a:bodyPr/>
                    <a:lstStyle/>
                    <a:p>
                      <a:pPr algn="ctr"/>
                      <a:r>
                        <a:rPr lang="en-US" dirty="0">
                          <a:latin typeface="Times New Roman" panose="02020603050405020304" pitchFamily="18" charset="0"/>
                          <a:cs typeface="Times New Roman" panose="02020603050405020304" pitchFamily="18" charset="0"/>
                        </a:rPr>
                        <a:t>2021</a:t>
                      </a:r>
                    </a:p>
                  </a:txBody>
                  <a:tcPr/>
                </a:tc>
                <a:tc>
                  <a:txBody>
                    <a:bodyPr/>
                    <a:lstStyle/>
                    <a:p>
                      <a:pPr algn="just">
                        <a:buNone/>
                      </a:pPr>
                      <a:r>
                        <a:rPr lang="en-US" sz="1600" b="0" dirty="0">
                          <a:solidFill>
                            <a:schemeClr val="tx1"/>
                          </a:solidFill>
                          <a:latin typeface="Times New Roman" panose="02020603050405020304" pitchFamily="18" charset="0"/>
                          <a:cs typeface="Times New Roman" panose="02020603050405020304" pitchFamily="18" charset="0"/>
                        </a:rPr>
                        <a:t>Compensation at both sides needed to have exible and good working characteristics. Due to the network design, parasitic capacitance will not resonate enough or compensate the system. Therefore, additional reactive elements (capacitors or inductors), to adjust the operational resonant frequency.</a:t>
                      </a:r>
                    </a:p>
                  </a:txBody>
                  <a:tcPr/>
                </a:tc>
                <a:extLst>
                  <a:ext uri="{0D108BD9-81ED-4DB2-BD59-A6C34878D82A}">
                    <a16:rowId xmlns:a16="http://schemas.microsoft.com/office/drawing/2014/main" val="10001"/>
                  </a:ext>
                </a:extLst>
              </a:tr>
              <a:tr h="119634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l"/>
                      <a:r>
                        <a:rPr lang="en-US" dirty="0">
                          <a:latin typeface="Times New Roman" panose="02020603050405020304" pitchFamily="18" charset="0"/>
                          <a:cs typeface="Times New Roman" panose="02020603050405020304" pitchFamily="18" charset="0"/>
                        </a:rPr>
                        <a:t>Analysis, Design and Realization of a WPT Charger for Electric Vehicles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Aziz Rachid, Hassan EL Fadil</a:t>
                      </a:r>
                    </a:p>
                  </a:txBody>
                  <a:tcPr/>
                </a:tc>
                <a:tc>
                  <a:txBody>
                    <a:bodyPr/>
                    <a:lstStyle/>
                    <a:p>
                      <a:pPr algn="ctr"/>
                      <a:r>
                        <a:rPr lang="en-US" dirty="0">
                          <a:latin typeface="Times New Roman" panose="02020603050405020304" pitchFamily="18" charset="0"/>
                          <a:cs typeface="Times New Roman" panose="02020603050405020304" pitchFamily="18" charset="0"/>
                        </a:rPr>
                        <a:t>2022</a:t>
                      </a:r>
                    </a:p>
                  </a:txBody>
                  <a:tcPr/>
                </a:tc>
                <a:tc>
                  <a:txBody>
                    <a:bodyPr/>
                    <a:lstStyle/>
                    <a:p>
                      <a:pPr>
                        <a:buNone/>
                      </a:pPr>
                      <a:r>
                        <a:rPr lang="en-US" sz="1600" dirty="0">
                          <a:latin typeface="Times New Roman" panose="02020603050405020304" pitchFamily="18" charset="0"/>
                          <a:cs typeface="Times New Roman" panose="02020603050405020304" pitchFamily="18" charset="0"/>
                        </a:rPr>
                        <a:t>Calculation of the coil inductance begins with setting the desired quality factor. In practice, higher quality factors require high inductance values. This, in turn, leads to a coil with large dimensions.</a:t>
                      </a:r>
                    </a:p>
                  </a:txBody>
                  <a:tcPr/>
                </a:tc>
                <a:extLst>
                  <a:ext uri="{0D108BD9-81ED-4DB2-BD59-A6C34878D82A}">
                    <a16:rowId xmlns:a16="http://schemas.microsoft.com/office/drawing/2014/main" val="10002"/>
                  </a:ext>
                </a:extLst>
              </a:tr>
              <a:tr h="1297940">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Wireless Power Transfer for Electric Vehicles:</a:t>
                      </a:r>
                    </a:p>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Foundations and Design</a:t>
                      </a:r>
                    </a:p>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Approach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Alicia Triviño-Cabrera, </a:t>
                      </a:r>
                    </a:p>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José M. González, </a:t>
                      </a:r>
                    </a:p>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José A. Aguado</a:t>
                      </a:r>
                    </a:p>
                  </a:txBody>
                  <a:tcPr/>
                </a:tc>
                <a:tc>
                  <a:txBody>
                    <a:bodyPr/>
                    <a:lstStyle/>
                    <a:p>
                      <a:pPr algn="ctr"/>
                      <a:r>
                        <a:rPr lang="en-US" dirty="0">
                          <a:latin typeface="Times New Roman" panose="02020603050405020304" pitchFamily="18" charset="0"/>
                          <a:cs typeface="Times New Roman" panose="02020603050405020304" pitchFamily="18" charset="0"/>
                        </a:rPr>
                        <a:t>2020</a:t>
                      </a:r>
                    </a:p>
                  </a:txBody>
                  <a:tcPr/>
                </a:tc>
                <a:tc>
                  <a:txBody>
                    <a:bodyPr/>
                    <a:lstStyle/>
                    <a:p>
                      <a:pPr>
                        <a:buNone/>
                      </a:pPr>
                      <a:r>
                        <a:rPr lang="en-US" sz="1600" dirty="0">
                          <a:latin typeface="Times New Roman" panose="02020603050405020304" pitchFamily="18" charset="0"/>
                          <a:cs typeface="Times New Roman" panose="02020603050405020304" pitchFamily="18" charset="0"/>
                        </a:rPr>
                        <a:t>In order to improve the power transfer through the coupled coils, an increase in the operational frequency is required for WPT implementations. These conversions are carried out efficiently by power converters so that they can adjust the voltage levels, their frequency, the currents and/or the impedances with reduced losses. Power converters are composed of semiconductors configured to operate as switches varying their ideal state (open or closed) at a switching frequency.</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219F-763C-A6C8-B28E-25F3109E9ED4}"/>
              </a:ext>
            </a:extLst>
          </p:cNvPr>
          <p:cNvSpPr>
            <a:spLocks noGrp="1"/>
          </p:cNvSpPr>
          <p:nvPr>
            <p:ph type="title"/>
          </p:nvPr>
        </p:nvSpPr>
        <p:spPr>
          <a:xfrm>
            <a:off x="913794" y="276808"/>
            <a:ext cx="10353761" cy="789992"/>
          </a:xfrm>
        </p:spPr>
        <p:txBody>
          <a:bodyPr/>
          <a:lstStyle/>
          <a:p>
            <a:pPr algn="ctr"/>
            <a:r>
              <a:rPr lang="en-IN" u="sng" dirty="0">
                <a:solidFill>
                  <a:schemeClr val="accent6"/>
                </a:solidFill>
              </a:rPr>
              <a:t>PROBLEM STATEMENT</a:t>
            </a:r>
          </a:p>
        </p:txBody>
      </p:sp>
      <p:sp>
        <p:nvSpPr>
          <p:cNvPr id="3" name="Content Placeholder 2">
            <a:extLst>
              <a:ext uri="{FF2B5EF4-FFF2-40B4-BE49-F238E27FC236}">
                <a16:creationId xmlns:a16="http://schemas.microsoft.com/office/drawing/2014/main" id="{E05AC9C2-53DA-275A-F035-812F59E6BAEB}"/>
              </a:ext>
            </a:extLst>
          </p:cNvPr>
          <p:cNvSpPr>
            <a:spLocks noGrp="1"/>
          </p:cNvSpPr>
          <p:nvPr>
            <p:ph idx="1"/>
          </p:nvPr>
        </p:nvSpPr>
        <p:spPr>
          <a:xfrm>
            <a:off x="913794" y="1760162"/>
            <a:ext cx="10353762" cy="3695136"/>
          </a:xfrm>
        </p:spPr>
        <p:txBody>
          <a:bodyPr>
            <a:normAutofit/>
          </a:bodyPr>
          <a:lstStyle/>
          <a:p>
            <a:pPr>
              <a:lnSpc>
                <a:spcPct val="150000"/>
              </a:lnSpc>
            </a:pPr>
            <a:r>
              <a:rPr lang="en-IN" sz="3600" dirty="0"/>
              <a:t>Wired charging system involves human intervention.</a:t>
            </a:r>
          </a:p>
          <a:p>
            <a:pPr>
              <a:lnSpc>
                <a:spcPct val="150000"/>
              </a:lnSpc>
            </a:pPr>
            <a:r>
              <a:rPr lang="en-IN" sz="3600" dirty="0"/>
              <a:t>In wired charging power loss is high.</a:t>
            </a:r>
          </a:p>
          <a:p>
            <a:pPr>
              <a:lnSpc>
                <a:spcPct val="150000"/>
              </a:lnSpc>
            </a:pPr>
            <a:r>
              <a:rPr lang="en-IN" sz="3600" dirty="0"/>
              <a:t>Wired charging involves Higher cost.</a:t>
            </a:r>
          </a:p>
        </p:txBody>
      </p:sp>
    </p:spTree>
    <p:extLst>
      <p:ext uri="{BB962C8B-B14F-4D97-AF65-F5344CB8AC3E}">
        <p14:creationId xmlns:p14="http://schemas.microsoft.com/office/powerpoint/2010/main" val="21079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819</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Bell MT</vt:lpstr>
      <vt:lpstr>Calibri</vt:lpstr>
      <vt:lpstr>Calibri Light</vt:lpstr>
      <vt:lpstr>NexusSerif</vt:lpstr>
      <vt:lpstr>Rubik-Bold</vt:lpstr>
      <vt:lpstr>Rubik-Light</vt:lpstr>
      <vt:lpstr>Times New Roman</vt:lpstr>
      <vt:lpstr>Wingdings</vt:lpstr>
      <vt:lpstr>Office Theme</vt:lpstr>
      <vt:lpstr>WIRELESS POWER TRANSFER FOR EV BATTERY CHARGING </vt:lpstr>
      <vt:lpstr> TABLE OF CONTENTS </vt:lpstr>
      <vt:lpstr>ABSTRACT </vt:lpstr>
      <vt:lpstr>PowerPoint Presentation</vt:lpstr>
      <vt:lpstr>PowerPoint Presentation</vt:lpstr>
      <vt:lpstr>PowerPoint Presentation</vt:lpstr>
      <vt:lpstr> INTRODUCTION </vt:lpstr>
      <vt:lpstr>LITERATURE SURvEY </vt:lpstr>
      <vt:lpstr>PROBLEM STATEMENT</vt:lpstr>
      <vt:lpstr>PowerPoint Presentation</vt:lpstr>
      <vt:lpstr>PowerPoint Presentation</vt:lpstr>
      <vt:lpstr>COMPONENTS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FOR EV BATTERY USING MATLAB</dc:title>
  <dc:creator>chaitanya kumar y</dc:creator>
  <cp:lastModifiedBy>Ravi N</cp:lastModifiedBy>
  <cp:revision>14</cp:revision>
  <dcterms:created xsi:type="dcterms:W3CDTF">2022-06-29T02:13:00Z</dcterms:created>
  <dcterms:modified xsi:type="dcterms:W3CDTF">2023-01-09T08:00:50Z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7F1BB02908454FAD8424AB78DE53A26B</vt:lpwstr>
  </property>
  <property fmtid="{D5CDD505-2E9C-101B-9397-08002B2CF9AE}" pid="3" name="KSOProductBuildVer">
    <vt:lpwstr>1033-11.2.0.11412</vt:lpwstr>
  </property>
</Properties>
</file>