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0BA2-88E4-4C42-81B0-1EAED1F7E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9073FA-10FD-4625-985D-7648F2399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24F4B6-BBF9-4AC4-9DD3-B3F1DC1A2883}"/>
              </a:ext>
            </a:extLst>
          </p:cNvPr>
          <p:cNvSpPr>
            <a:spLocks noGrp="1"/>
          </p:cNvSpPr>
          <p:nvPr>
            <p:ph type="dt" sz="half" idx="10"/>
          </p:nvPr>
        </p:nvSpPr>
        <p:spPr/>
        <p:txBody>
          <a:bodyPr/>
          <a:lstStyle/>
          <a:p>
            <a:fld id="{D93CB928-3707-4387-9223-6636869BF1D9}" type="datetimeFigureOut">
              <a:rPr lang="en-US" smtClean="0"/>
              <a:t>4/10/2021</a:t>
            </a:fld>
            <a:endParaRPr lang="en-US"/>
          </a:p>
        </p:txBody>
      </p:sp>
      <p:sp>
        <p:nvSpPr>
          <p:cNvPr id="5" name="Footer Placeholder 4">
            <a:extLst>
              <a:ext uri="{FF2B5EF4-FFF2-40B4-BE49-F238E27FC236}">
                <a16:creationId xmlns:a16="http://schemas.microsoft.com/office/drawing/2014/main" id="{1AC155AA-EA8B-42ED-925E-3D451CDF2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B987D-969D-4BE8-AB77-E2ED3A2B2869}"/>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270879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7B84-6DE4-46A1-A6D9-2B97F1AACC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55F02D-48EA-43C3-9EF0-EA28B4829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E9348-F0DD-40E8-8CAC-D863AD7A5136}"/>
              </a:ext>
            </a:extLst>
          </p:cNvPr>
          <p:cNvSpPr>
            <a:spLocks noGrp="1"/>
          </p:cNvSpPr>
          <p:nvPr>
            <p:ph type="dt" sz="half" idx="10"/>
          </p:nvPr>
        </p:nvSpPr>
        <p:spPr/>
        <p:txBody>
          <a:bodyPr/>
          <a:lstStyle/>
          <a:p>
            <a:fld id="{D93CB928-3707-4387-9223-6636869BF1D9}" type="datetimeFigureOut">
              <a:rPr lang="en-US" smtClean="0"/>
              <a:t>4/10/2021</a:t>
            </a:fld>
            <a:endParaRPr lang="en-US"/>
          </a:p>
        </p:txBody>
      </p:sp>
      <p:sp>
        <p:nvSpPr>
          <p:cNvPr id="5" name="Footer Placeholder 4">
            <a:extLst>
              <a:ext uri="{FF2B5EF4-FFF2-40B4-BE49-F238E27FC236}">
                <a16:creationId xmlns:a16="http://schemas.microsoft.com/office/drawing/2014/main" id="{6A1FF01A-08D7-41F1-AE4D-B28601472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742D-97DD-4E84-BBD5-560A282A6EE3}"/>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34614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93622A-6F7D-4D6E-9654-C34464C275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8C0BCA-183B-4BD2-9EF2-81B099A688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B8E2E-D4F2-4CD2-8107-C3D2D11597FA}"/>
              </a:ext>
            </a:extLst>
          </p:cNvPr>
          <p:cNvSpPr>
            <a:spLocks noGrp="1"/>
          </p:cNvSpPr>
          <p:nvPr>
            <p:ph type="dt" sz="half" idx="10"/>
          </p:nvPr>
        </p:nvSpPr>
        <p:spPr/>
        <p:txBody>
          <a:bodyPr/>
          <a:lstStyle/>
          <a:p>
            <a:fld id="{D93CB928-3707-4387-9223-6636869BF1D9}" type="datetimeFigureOut">
              <a:rPr lang="en-US" smtClean="0"/>
              <a:t>4/10/2021</a:t>
            </a:fld>
            <a:endParaRPr lang="en-US"/>
          </a:p>
        </p:txBody>
      </p:sp>
      <p:sp>
        <p:nvSpPr>
          <p:cNvPr id="5" name="Footer Placeholder 4">
            <a:extLst>
              <a:ext uri="{FF2B5EF4-FFF2-40B4-BE49-F238E27FC236}">
                <a16:creationId xmlns:a16="http://schemas.microsoft.com/office/drawing/2014/main" id="{32685AE3-3515-4493-945B-4E74419BF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EF9E8-CE0F-4827-9BFF-85D5A9CAF289}"/>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231038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58B2-C2B1-4D34-A7EB-E9AAE7536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136BA-1D65-47F1-86E1-72D815DD0C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9DA58-D401-4E96-8D04-F509248C241E}"/>
              </a:ext>
            </a:extLst>
          </p:cNvPr>
          <p:cNvSpPr>
            <a:spLocks noGrp="1"/>
          </p:cNvSpPr>
          <p:nvPr>
            <p:ph type="dt" sz="half" idx="10"/>
          </p:nvPr>
        </p:nvSpPr>
        <p:spPr/>
        <p:txBody>
          <a:bodyPr/>
          <a:lstStyle/>
          <a:p>
            <a:fld id="{D93CB928-3707-4387-9223-6636869BF1D9}" type="datetimeFigureOut">
              <a:rPr lang="en-US" smtClean="0"/>
              <a:t>4/10/2021</a:t>
            </a:fld>
            <a:endParaRPr lang="en-US"/>
          </a:p>
        </p:txBody>
      </p:sp>
      <p:sp>
        <p:nvSpPr>
          <p:cNvPr id="5" name="Footer Placeholder 4">
            <a:extLst>
              <a:ext uri="{FF2B5EF4-FFF2-40B4-BE49-F238E27FC236}">
                <a16:creationId xmlns:a16="http://schemas.microsoft.com/office/drawing/2014/main" id="{B9D9A7E6-6C89-4E12-9FBB-FEB5752E3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6031D-C756-4AFC-82F1-8D71FE5CE9DB}"/>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6372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7D20-5E79-43CC-882C-92C786F0F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78DDE6-14E5-4B4F-847C-144848F07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0C396-99F2-4994-B374-6C6126D3F47A}"/>
              </a:ext>
            </a:extLst>
          </p:cNvPr>
          <p:cNvSpPr>
            <a:spLocks noGrp="1"/>
          </p:cNvSpPr>
          <p:nvPr>
            <p:ph type="dt" sz="half" idx="10"/>
          </p:nvPr>
        </p:nvSpPr>
        <p:spPr/>
        <p:txBody>
          <a:bodyPr/>
          <a:lstStyle/>
          <a:p>
            <a:fld id="{D93CB928-3707-4387-9223-6636869BF1D9}" type="datetimeFigureOut">
              <a:rPr lang="en-US" smtClean="0"/>
              <a:t>4/10/2021</a:t>
            </a:fld>
            <a:endParaRPr lang="en-US"/>
          </a:p>
        </p:txBody>
      </p:sp>
      <p:sp>
        <p:nvSpPr>
          <p:cNvPr id="5" name="Footer Placeholder 4">
            <a:extLst>
              <a:ext uri="{FF2B5EF4-FFF2-40B4-BE49-F238E27FC236}">
                <a16:creationId xmlns:a16="http://schemas.microsoft.com/office/drawing/2014/main" id="{EA771B23-2715-40A4-AC4B-6150BDD8E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55BB6-C57D-411A-9FBB-9BD39C1DDA67}"/>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127932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0083-F810-4B62-95B2-939FDE750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95B9B-96E8-493C-B0E7-0955F802EA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88CBF2-6857-4529-B725-0CA0536D4F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689AB7-53A0-465D-8D5C-34CDBC6DE72A}"/>
              </a:ext>
            </a:extLst>
          </p:cNvPr>
          <p:cNvSpPr>
            <a:spLocks noGrp="1"/>
          </p:cNvSpPr>
          <p:nvPr>
            <p:ph type="dt" sz="half" idx="10"/>
          </p:nvPr>
        </p:nvSpPr>
        <p:spPr/>
        <p:txBody>
          <a:bodyPr/>
          <a:lstStyle/>
          <a:p>
            <a:fld id="{D93CB928-3707-4387-9223-6636869BF1D9}" type="datetimeFigureOut">
              <a:rPr lang="en-US" smtClean="0"/>
              <a:t>4/10/2021</a:t>
            </a:fld>
            <a:endParaRPr lang="en-US"/>
          </a:p>
        </p:txBody>
      </p:sp>
      <p:sp>
        <p:nvSpPr>
          <p:cNvPr id="6" name="Footer Placeholder 5">
            <a:extLst>
              <a:ext uri="{FF2B5EF4-FFF2-40B4-BE49-F238E27FC236}">
                <a16:creationId xmlns:a16="http://schemas.microsoft.com/office/drawing/2014/main" id="{BFC02D52-F724-484D-BFA2-710931B5F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29DBF-3CC8-408E-8E80-B575E6B205F5}"/>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191602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E7B8-853E-434B-8CB6-BDF5DE8CCD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CB7119-508F-4F02-8F99-0FB2596419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269333-22C0-4C3D-8D97-F95208B193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071A09-4350-442C-8DFD-69C6AE152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D37BD-6864-4A32-AAB1-AC6BB826A9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B5BDF6-81B9-4C33-B23A-BF5E662E11EB}"/>
              </a:ext>
            </a:extLst>
          </p:cNvPr>
          <p:cNvSpPr>
            <a:spLocks noGrp="1"/>
          </p:cNvSpPr>
          <p:nvPr>
            <p:ph type="dt" sz="half" idx="10"/>
          </p:nvPr>
        </p:nvSpPr>
        <p:spPr/>
        <p:txBody>
          <a:bodyPr/>
          <a:lstStyle/>
          <a:p>
            <a:fld id="{D93CB928-3707-4387-9223-6636869BF1D9}" type="datetimeFigureOut">
              <a:rPr lang="en-US" smtClean="0"/>
              <a:t>4/10/2021</a:t>
            </a:fld>
            <a:endParaRPr lang="en-US"/>
          </a:p>
        </p:txBody>
      </p:sp>
      <p:sp>
        <p:nvSpPr>
          <p:cNvPr id="8" name="Footer Placeholder 7">
            <a:extLst>
              <a:ext uri="{FF2B5EF4-FFF2-40B4-BE49-F238E27FC236}">
                <a16:creationId xmlns:a16="http://schemas.microsoft.com/office/drawing/2014/main" id="{1B3112D8-76F5-4BDC-9B4B-4BFAE555DB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D7AFB0-3DE0-4671-8BCA-CDC62893672C}"/>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387109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6372-066A-4189-8014-548E7E0A4E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D5E67-14D6-4E03-B55F-7E0250F40049}"/>
              </a:ext>
            </a:extLst>
          </p:cNvPr>
          <p:cNvSpPr>
            <a:spLocks noGrp="1"/>
          </p:cNvSpPr>
          <p:nvPr>
            <p:ph type="dt" sz="half" idx="10"/>
          </p:nvPr>
        </p:nvSpPr>
        <p:spPr/>
        <p:txBody>
          <a:bodyPr/>
          <a:lstStyle/>
          <a:p>
            <a:fld id="{D93CB928-3707-4387-9223-6636869BF1D9}" type="datetimeFigureOut">
              <a:rPr lang="en-US" smtClean="0"/>
              <a:t>4/10/2021</a:t>
            </a:fld>
            <a:endParaRPr lang="en-US"/>
          </a:p>
        </p:txBody>
      </p:sp>
      <p:sp>
        <p:nvSpPr>
          <p:cNvPr id="4" name="Footer Placeholder 3">
            <a:extLst>
              <a:ext uri="{FF2B5EF4-FFF2-40B4-BE49-F238E27FC236}">
                <a16:creationId xmlns:a16="http://schemas.microsoft.com/office/drawing/2014/main" id="{C4FF9733-6A6B-49ED-AAC0-1F41B92B3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66D182-42D9-4934-9305-8BF968F76F53}"/>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146426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52E7A-A50D-4A28-8625-C3BABBB099AD}"/>
              </a:ext>
            </a:extLst>
          </p:cNvPr>
          <p:cNvSpPr>
            <a:spLocks noGrp="1"/>
          </p:cNvSpPr>
          <p:nvPr>
            <p:ph type="dt" sz="half" idx="10"/>
          </p:nvPr>
        </p:nvSpPr>
        <p:spPr/>
        <p:txBody>
          <a:bodyPr/>
          <a:lstStyle/>
          <a:p>
            <a:fld id="{D93CB928-3707-4387-9223-6636869BF1D9}" type="datetimeFigureOut">
              <a:rPr lang="en-US" smtClean="0"/>
              <a:t>4/10/2021</a:t>
            </a:fld>
            <a:endParaRPr lang="en-US"/>
          </a:p>
        </p:txBody>
      </p:sp>
      <p:sp>
        <p:nvSpPr>
          <p:cNvPr id="3" name="Footer Placeholder 2">
            <a:extLst>
              <a:ext uri="{FF2B5EF4-FFF2-40B4-BE49-F238E27FC236}">
                <a16:creationId xmlns:a16="http://schemas.microsoft.com/office/drawing/2014/main" id="{C88F2C53-CA98-4C81-B766-5F1082B9F0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111C7C-4DF1-4395-B2CB-D42AE5FF8FC3}"/>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145610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7A9A-7CBA-43DA-8F75-D96F944CC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FE781D-AF9F-4E32-AB9C-ADEAF2E29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993F27-3E44-4035-B7F3-14EDD9D59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9CD2C-1473-496B-ABFD-C61644D30658}"/>
              </a:ext>
            </a:extLst>
          </p:cNvPr>
          <p:cNvSpPr>
            <a:spLocks noGrp="1"/>
          </p:cNvSpPr>
          <p:nvPr>
            <p:ph type="dt" sz="half" idx="10"/>
          </p:nvPr>
        </p:nvSpPr>
        <p:spPr/>
        <p:txBody>
          <a:bodyPr/>
          <a:lstStyle/>
          <a:p>
            <a:fld id="{D93CB928-3707-4387-9223-6636869BF1D9}" type="datetimeFigureOut">
              <a:rPr lang="en-US" smtClean="0"/>
              <a:t>4/10/2021</a:t>
            </a:fld>
            <a:endParaRPr lang="en-US"/>
          </a:p>
        </p:txBody>
      </p:sp>
      <p:sp>
        <p:nvSpPr>
          <p:cNvPr id="6" name="Footer Placeholder 5">
            <a:extLst>
              <a:ext uri="{FF2B5EF4-FFF2-40B4-BE49-F238E27FC236}">
                <a16:creationId xmlns:a16="http://schemas.microsoft.com/office/drawing/2014/main" id="{9AA050A6-8BCF-4BE5-99CF-3B2848576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957EC-4812-478F-9EA1-538418E8006D}"/>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221739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234B-87FD-427B-84C9-60933B8B3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CDC61E-A3C5-42BE-ADD5-F00FAFD19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E9BB8-317C-4E31-80A1-FBEF96474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96CF5-1DFB-450A-94A2-D99F91689448}"/>
              </a:ext>
            </a:extLst>
          </p:cNvPr>
          <p:cNvSpPr>
            <a:spLocks noGrp="1"/>
          </p:cNvSpPr>
          <p:nvPr>
            <p:ph type="dt" sz="half" idx="10"/>
          </p:nvPr>
        </p:nvSpPr>
        <p:spPr/>
        <p:txBody>
          <a:bodyPr/>
          <a:lstStyle/>
          <a:p>
            <a:fld id="{D93CB928-3707-4387-9223-6636869BF1D9}" type="datetimeFigureOut">
              <a:rPr lang="en-US" smtClean="0"/>
              <a:t>4/10/2021</a:t>
            </a:fld>
            <a:endParaRPr lang="en-US"/>
          </a:p>
        </p:txBody>
      </p:sp>
      <p:sp>
        <p:nvSpPr>
          <p:cNvPr id="6" name="Footer Placeholder 5">
            <a:extLst>
              <a:ext uri="{FF2B5EF4-FFF2-40B4-BE49-F238E27FC236}">
                <a16:creationId xmlns:a16="http://schemas.microsoft.com/office/drawing/2014/main" id="{15E8C78A-2790-4FB7-852A-6A13DEC6F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44931-9FF8-4E8B-9F91-38CF011C7850}"/>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1951515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205A5-71CE-4046-8584-7DEF68ADE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96BDE1-34E5-4844-B0FD-77CAB834A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2D775-9A38-477E-9ACF-FEE2679BA8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CB928-3707-4387-9223-6636869BF1D9}" type="datetimeFigureOut">
              <a:rPr lang="en-US" smtClean="0"/>
              <a:t>4/10/2021</a:t>
            </a:fld>
            <a:endParaRPr lang="en-US"/>
          </a:p>
        </p:txBody>
      </p:sp>
      <p:sp>
        <p:nvSpPr>
          <p:cNvPr id="5" name="Footer Placeholder 4">
            <a:extLst>
              <a:ext uri="{FF2B5EF4-FFF2-40B4-BE49-F238E27FC236}">
                <a16:creationId xmlns:a16="http://schemas.microsoft.com/office/drawing/2014/main" id="{0BDA4342-CF58-438F-BA0F-CB845CB72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EA69D3-33F9-433D-8AB9-B2E7D6E5CE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6E179-94D4-4137-B6B5-92ABAC6606E5}" type="slidenum">
              <a:rPr lang="en-US" smtClean="0"/>
              <a:t>‹#›</a:t>
            </a:fld>
            <a:endParaRPr lang="en-US"/>
          </a:p>
        </p:txBody>
      </p:sp>
    </p:spTree>
    <p:extLst>
      <p:ext uri="{BB962C8B-B14F-4D97-AF65-F5344CB8AC3E}">
        <p14:creationId xmlns:p14="http://schemas.microsoft.com/office/powerpoint/2010/main" val="330667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D728-E335-4F66-97E9-6933EF2BA01D}"/>
              </a:ext>
            </a:extLst>
          </p:cNvPr>
          <p:cNvSpPr>
            <a:spLocks noGrp="1"/>
          </p:cNvSpPr>
          <p:nvPr>
            <p:ph type="ctrTitle"/>
          </p:nvPr>
        </p:nvSpPr>
        <p:spPr/>
        <p:txBody>
          <a:bodyPr/>
          <a:lstStyle/>
          <a:p>
            <a:r>
              <a:rPr lang="en-US" dirty="0">
                <a:solidFill>
                  <a:schemeClr val="accent2">
                    <a:lumMod val="75000"/>
                  </a:schemeClr>
                </a:solidFill>
              </a:rPr>
              <a:t>Multithreading Programming</a:t>
            </a:r>
          </a:p>
        </p:txBody>
      </p:sp>
    </p:spTree>
    <p:extLst>
      <p:ext uri="{BB962C8B-B14F-4D97-AF65-F5344CB8AC3E}">
        <p14:creationId xmlns:p14="http://schemas.microsoft.com/office/powerpoint/2010/main" val="1073717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2758-F389-4DE1-977D-4C2A00D148F5}"/>
              </a:ext>
            </a:extLst>
          </p:cNvPr>
          <p:cNvSpPr>
            <a:spLocks noGrp="1"/>
          </p:cNvSpPr>
          <p:nvPr>
            <p:ph type="title"/>
          </p:nvPr>
        </p:nvSpPr>
        <p:spPr>
          <a:xfrm>
            <a:off x="838200" y="365125"/>
            <a:ext cx="10515600" cy="559549"/>
          </a:xfrm>
        </p:spPr>
        <p:txBody>
          <a:bodyPr>
            <a:normAutofit fontScale="90000"/>
          </a:bodyPr>
          <a:lstStyle/>
          <a:p>
            <a:r>
              <a:rPr lang="en-US" b="1" dirty="0">
                <a:solidFill>
                  <a:schemeClr val="accent2">
                    <a:lumMod val="75000"/>
                  </a:schemeClr>
                </a:solidFill>
              </a:rPr>
              <a:t>Thread lifetime</a:t>
            </a:r>
            <a:br>
              <a:rPr lang="en-US" b="1" dirty="0"/>
            </a:br>
            <a:endParaRPr lang="en-US" dirty="0"/>
          </a:p>
        </p:txBody>
      </p:sp>
      <p:sp>
        <p:nvSpPr>
          <p:cNvPr id="5" name="Rectangle 4">
            <a:extLst>
              <a:ext uri="{FF2B5EF4-FFF2-40B4-BE49-F238E27FC236}">
                <a16:creationId xmlns:a16="http://schemas.microsoft.com/office/drawing/2014/main" id="{0B4F97D7-046F-43D5-A718-03A3F6C1ED2E}"/>
              </a:ext>
            </a:extLst>
          </p:cNvPr>
          <p:cNvSpPr/>
          <p:nvPr/>
        </p:nvSpPr>
        <p:spPr>
          <a:xfrm>
            <a:off x="838200" y="644899"/>
            <a:ext cx="11172290" cy="2031325"/>
          </a:xfrm>
          <a:prstGeom prst="rect">
            <a:avLst/>
          </a:prstGeom>
        </p:spPr>
        <p:txBody>
          <a:bodyPr wrap="square">
            <a:spAutoFit/>
          </a:bodyPr>
          <a:lstStyle/>
          <a:p>
            <a:r>
              <a:rPr lang="en-US" dirty="0"/>
              <a:t>The lifetime of the thread depends on the method executing within that thread. Once the method is executed, CLR de-allocates the memory taken by the thread and disposes of. On the other hand, the thread can also be disposed of explicitly by calling the Interrupt or Abort </a:t>
            </a:r>
            <a:r>
              <a:rPr lang="en-US" dirty="0" err="1"/>
              <a:t>methods.Another</a:t>
            </a:r>
            <a:r>
              <a:rPr lang="en-US" dirty="0"/>
              <a:t> very important factor to consider is exceptions. If the exceptions are not properly handled within a thread, they are propagated to the calling method and so on until they reach the root method in the call stack. When it reaches this point, CLR will shut down the thread if it is not </a:t>
            </a:r>
            <a:r>
              <a:rPr lang="en-US" dirty="0" err="1"/>
              <a:t>handled.For</a:t>
            </a:r>
            <a:r>
              <a:rPr lang="en-US" dirty="0"/>
              <a:t> continuous or long-running threads, the shutdown process should be properly defined. One of the best approaches to smoothly shut down the thread is by using a volatile bool variable:</a:t>
            </a:r>
          </a:p>
        </p:txBody>
      </p:sp>
      <p:pic>
        <p:nvPicPr>
          <p:cNvPr id="6" name="Picture 5">
            <a:extLst>
              <a:ext uri="{FF2B5EF4-FFF2-40B4-BE49-F238E27FC236}">
                <a16:creationId xmlns:a16="http://schemas.microsoft.com/office/drawing/2014/main" id="{A39056AD-CAFD-450C-BCAD-A74A3A4C71D3}"/>
              </a:ext>
            </a:extLst>
          </p:cNvPr>
          <p:cNvPicPr>
            <a:picLocks noChangeAspect="1"/>
          </p:cNvPicPr>
          <p:nvPr/>
        </p:nvPicPr>
        <p:blipFill>
          <a:blip r:embed="rId2"/>
          <a:stretch>
            <a:fillRect/>
          </a:stretch>
        </p:blipFill>
        <p:spPr>
          <a:xfrm>
            <a:off x="921172" y="2676223"/>
            <a:ext cx="6763898" cy="4118463"/>
          </a:xfrm>
          <a:prstGeom prst="rect">
            <a:avLst/>
          </a:prstGeom>
        </p:spPr>
      </p:pic>
    </p:spTree>
    <p:extLst>
      <p:ext uri="{BB962C8B-B14F-4D97-AF65-F5344CB8AC3E}">
        <p14:creationId xmlns:p14="http://schemas.microsoft.com/office/powerpoint/2010/main" val="375829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3902-E2E1-4795-85B2-DB71D41A82FF}"/>
              </a:ext>
            </a:extLst>
          </p:cNvPr>
          <p:cNvSpPr>
            <a:spLocks noGrp="1"/>
          </p:cNvSpPr>
          <p:nvPr>
            <p:ph type="title"/>
          </p:nvPr>
        </p:nvSpPr>
        <p:spPr>
          <a:xfrm>
            <a:off x="838200" y="365125"/>
            <a:ext cx="10515600" cy="569823"/>
          </a:xfrm>
        </p:spPr>
        <p:txBody>
          <a:bodyPr>
            <a:normAutofit fontScale="90000"/>
          </a:bodyPr>
          <a:lstStyle/>
          <a:p>
            <a:r>
              <a:rPr lang="en-US" b="1" dirty="0">
                <a:solidFill>
                  <a:schemeClr val="accent2">
                    <a:lumMod val="75000"/>
                  </a:schemeClr>
                </a:solidFill>
              </a:rPr>
              <a:t>The thread pool in .NET</a:t>
            </a:r>
            <a:br>
              <a:rPr lang="en-US" b="1" dirty="0"/>
            </a:br>
            <a:endParaRPr lang="en-US" dirty="0"/>
          </a:p>
        </p:txBody>
      </p:sp>
      <p:sp>
        <p:nvSpPr>
          <p:cNvPr id="4" name="Rectangle 3">
            <a:extLst>
              <a:ext uri="{FF2B5EF4-FFF2-40B4-BE49-F238E27FC236}">
                <a16:creationId xmlns:a16="http://schemas.microsoft.com/office/drawing/2014/main" id="{858A8A0F-4E03-4B28-9E80-7ED4C5E424EA}"/>
              </a:ext>
            </a:extLst>
          </p:cNvPr>
          <p:cNvSpPr/>
          <p:nvPr/>
        </p:nvSpPr>
        <p:spPr>
          <a:xfrm>
            <a:off x="294526" y="650036"/>
            <a:ext cx="11705690" cy="923330"/>
          </a:xfrm>
          <a:prstGeom prst="rect">
            <a:avLst/>
          </a:prstGeom>
        </p:spPr>
        <p:txBody>
          <a:bodyPr wrap="square">
            <a:spAutoFit/>
          </a:bodyPr>
          <a:lstStyle/>
          <a:p>
            <a:r>
              <a:rPr lang="en-US" dirty="0"/>
              <a:t>CLR provides a separate thread pool that contains the list of threads to be used to execute tasks asynchronously. Each process has its own specific thread pool. CLR adds and removes threads in or from the thread </a:t>
            </a:r>
            <a:r>
              <a:rPr lang="en-US" dirty="0" err="1"/>
              <a:t>pool.To</a:t>
            </a:r>
            <a:r>
              <a:rPr lang="en-US" dirty="0"/>
              <a:t> run a thread using </a:t>
            </a:r>
            <a:r>
              <a:rPr lang="en-US" dirty="0" err="1"/>
              <a:t>ThreadPool</a:t>
            </a:r>
            <a:r>
              <a:rPr lang="en-US" dirty="0"/>
              <a:t>, we can use </a:t>
            </a:r>
            <a:r>
              <a:rPr lang="en-US" dirty="0" err="1"/>
              <a:t>ThreadPool.</a:t>
            </a:r>
            <a:r>
              <a:rPr lang="en-US" b="1" dirty="0" err="1"/>
              <a:t>QueueUserWorkItem</a:t>
            </a:r>
            <a:r>
              <a:rPr lang="en-US" dirty="0"/>
              <a:t>, as shown in the following code:</a:t>
            </a:r>
          </a:p>
        </p:txBody>
      </p:sp>
      <p:sp>
        <p:nvSpPr>
          <p:cNvPr id="6" name="Rectangle 5">
            <a:extLst>
              <a:ext uri="{FF2B5EF4-FFF2-40B4-BE49-F238E27FC236}">
                <a16:creationId xmlns:a16="http://schemas.microsoft.com/office/drawing/2014/main" id="{923293BE-6761-4AB8-89D5-5DD5CD6FE529}"/>
              </a:ext>
            </a:extLst>
          </p:cNvPr>
          <p:cNvSpPr/>
          <p:nvPr/>
        </p:nvSpPr>
        <p:spPr>
          <a:xfrm>
            <a:off x="366445" y="5934670"/>
            <a:ext cx="11633771" cy="923330"/>
          </a:xfrm>
          <a:prstGeom prst="rect">
            <a:avLst/>
          </a:prstGeom>
        </p:spPr>
        <p:txBody>
          <a:bodyPr wrap="square">
            <a:spAutoFit/>
          </a:bodyPr>
          <a:lstStyle/>
          <a:p>
            <a:r>
              <a:rPr lang="en-US" b="1" dirty="0" err="1"/>
              <a:t>QueueUserWorkItem</a:t>
            </a:r>
            <a:r>
              <a:rPr lang="en-US" dirty="0"/>
              <a:t> queues the task to be executed by the CLR in a thread that is available in the thread pool. The task queues are maintained in </a:t>
            </a:r>
            <a:r>
              <a:rPr lang="en-US" b="1" dirty="0"/>
              <a:t>First In, First Out (FIFO) </a:t>
            </a:r>
            <a:r>
              <a:rPr lang="en-US" dirty="0"/>
              <a:t>order. However, depending on the thread's availability and the task job itself, the task completion may be delayed.</a:t>
            </a:r>
          </a:p>
        </p:txBody>
      </p:sp>
      <p:pic>
        <p:nvPicPr>
          <p:cNvPr id="7" name="Picture 6">
            <a:extLst>
              <a:ext uri="{FF2B5EF4-FFF2-40B4-BE49-F238E27FC236}">
                <a16:creationId xmlns:a16="http://schemas.microsoft.com/office/drawing/2014/main" id="{3609979F-A74A-44AF-8D51-2A2ACFA369D9}"/>
              </a:ext>
            </a:extLst>
          </p:cNvPr>
          <p:cNvPicPr>
            <a:picLocks noChangeAspect="1"/>
          </p:cNvPicPr>
          <p:nvPr/>
        </p:nvPicPr>
        <p:blipFill>
          <a:blip r:embed="rId2"/>
          <a:stretch>
            <a:fillRect/>
          </a:stretch>
        </p:blipFill>
        <p:spPr>
          <a:xfrm>
            <a:off x="539117" y="1873170"/>
            <a:ext cx="8265835" cy="3913294"/>
          </a:xfrm>
          <a:prstGeom prst="rect">
            <a:avLst/>
          </a:prstGeom>
        </p:spPr>
      </p:pic>
    </p:spTree>
    <p:extLst>
      <p:ext uri="{BB962C8B-B14F-4D97-AF65-F5344CB8AC3E}">
        <p14:creationId xmlns:p14="http://schemas.microsoft.com/office/powerpoint/2010/main" val="180103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0E32-598A-4210-B909-7E2AE0E93C77}"/>
              </a:ext>
            </a:extLst>
          </p:cNvPr>
          <p:cNvSpPr>
            <a:spLocks noGrp="1"/>
          </p:cNvSpPr>
          <p:nvPr>
            <p:ph type="title"/>
          </p:nvPr>
        </p:nvSpPr>
        <p:spPr>
          <a:xfrm>
            <a:off x="838200" y="440889"/>
            <a:ext cx="10227067" cy="549275"/>
          </a:xfrm>
        </p:spPr>
        <p:txBody>
          <a:bodyPr>
            <a:normAutofit fontScale="90000"/>
          </a:bodyPr>
          <a:lstStyle/>
          <a:p>
            <a:r>
              <a:rPr lang="en-US" b="1" dirty="0">
                <a:solidFill>
                  <a:schemeClr val="accent2">
                    <a:lumMod val="75000"/>
                  </a:schemeClr>
                </a:solidFill>
              </a:rPr>
              <a:t>Thread synchronization - Lock</a:t>
            </a:r>
            <a:br>
              <a:rPr lang="en-US" b="1" dirty="0"/>
            </a:br>
            <a:endParaRPr lang="en-US" dirty="0"/>
          </a:p>
        </p:txBody>
      </p:sp>
      <p:sp>
        <p:nvSpPr>
          <p:cNvPr id="5" name="Rectangle 4">
            <a:extLst>
              <a:ext uri="{FF2B5EF4-FFF2-40B4-BE49-F238E27FC236}">
                <a16:creationId xmlns:a16="http://schemas.microsoft.com/office/drawing/2014/main" id="{B83B510B-135C-41F6-BB19-7F4F2898A7A6}"/>
              </a:ext>
            </a:extLst>
          </p:cNvPr>
          <p:cNvSpPr/>
          <p:nvPr/>
        </p:nvSpPr>
        <p:spPr>
          <a:xfrm>
            <a:off x="838200" y="990164"/>
            <a:ext cx="11353800" cy="923330"/>
          </a:xfrm>
          <a:prstGeom prst="rect">
            <a:avLst/>
          </a:prstGeom>
        </p:spPr>
        <p:txBody>
          <a:bodyPr wrap="square">
            <a:spAutoFit/>
          </a:bodyPr>
          <a:lstStyle/>
          <a:p>
            <a:r>
              <a:rPr lang="en-US" dirty="0"/>
              <a:t>In multithreaded applications, we have shared resources that are accessible by multiple threads executing simultaneously. The area where the resources are shared across multiple threads is known as the critical section. To protect these resources and provide thread-safe access, there are certain techniques that we will discuss in this section.</a:t>
            </a:r>
          </a:p>
        </p:txBody>
      </p:sp>
      <p:pic>
        <p:nvPicPr>
          <p:cNvPr id="9" name="Picture 8">
            <a:extLst>
              <a:ext uri="{FF2B5EF4-FFF2-40B4-BE49-F238E27FC236}">
                <a16:creationId xmlns:a16="http://schemas.microsoft.com/office/drawing/2014/main" id="{BD396F81-7932-4CC8-865D-6698627B0604}"/>
              </a:ext>
            </a:extLst>
          </p:cNvPr>
          <p:cNvPicPr>
            <a:picLocks noChangeAspect="1"/>
          </p:cNvPicPr>
          <p:nvPr/>
        </p:nvPicPr>
        <p:blipFill>
          <a:blip r:embed="rId2"/>
          <a:stretch>
            <a:fillRect/>
          </a:stretch>
        </p:blipFill>
        <p:spPr>
          <a:xfrm>
            <a:off x="838200" y="2501297"/>
            <a:ext cx="8439364" cy="4090806"/>
          </a:xfrm>
          <a:prstGeom prst="rect">
            <a:avLst/>
          </a:prstGeom>
        </p:spPr>
      </p:pic>
    </p:spTree>
    <p:extLst>
      <p:ext uri="{BB962C8B-B14F-4D97-AF65-F5344CB8AC3E}">
        <p14:creationId xmlns:p14="http://schemas.microsoft.com/office/powerpoint/2010/main" val="245992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5C54FF-A5B6-45A2-8CA0-ED8508CE481D}"/>
              </a:ext>
            </a:extLst>
          </p:cNvPr>
          <p:cNvPicPr>
            <a:picLocks noChangeAspect="1"/>
          </p:cNvPicPr>
          <p:nvPr/>
        </p:nvPicPr>
        <p:blipFill>
          <a:blip r:embed="rId2"/>
          <a:stretch>
            <a:fillRect/>
          </a:stretch>
        </p:blipFill>
        <p:spPr>
          <a:xfrm>
            <a:off x="910276" y="261396"/>
            <a:ext cx="7678919" cy="6126225"/>
          </a:xfrm>
          <a:prstGeom prst="rect">
            <a:avLst/>
          </a:prstGeom>
        </p:spPr>
      </p:pic>
    </p:spTree>
    <p:extLst>
      <p:ext uri="{BB962C8B-B14F-4D97-AF65-F5344CB8AC3E}">
        <p14:creationId xmlns:p14="http://schemas.microsoft.com/office/powerpoint/2010/main" val="395598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C49ACD-6A21-48FB-9986-FDB4AA732B4A}"/>
              </a:ext>
            </a:extLst>
          </p:cNvPr>
          <p:cNvPicPr>
            <a:picLocks noChangeAspect="1"/>
          </p:cNvPicPr>
          <p:nvPr/>
        </p:nvPicPr>
        <p:blipFill>
          <a:blip r:embed="rId2"/>
          <a:stretch>
            <a:fillRect/>
          </a:stretch>
        </p:blipFill>
        <p:spPr>
          <a:xfrm>
            <a:off x="599806" y="421392"/>
            <a:ext cx="8969552" cy="5445152"/>
          </a:xfrm>
          <a:prstGeom prst="rect">
            <a:avLst/>
          </a:prstGeom>
        </p:spPr>
      </p:pic>
    </p:spTree>
    <p:extLst>
      <p:ext uri="{BB962C8B-B14F-4D97-AF65-F5344CB8AC3E}">
        <p14:creationId xmlns:p14="http://schemas.microsoft.com/office/powerpoint/2010/main" val="174022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70300-9984-48ED-A0E3-258D1E08800C}"/>
              </a:ext>
            </a:extLst>
          </p:cNvPr>
          <p:cNvPicPr>
            <a:picLocks noChangeAspect="1"/>
          </p:cNvPicPr>
          <p:nvPr/>
        </p:nvPicPr>
        <p:blipFill>
          <a:blip r:embed="rId2"/>
          <a:stretch>
            <a:fillRect/>
          </a:stretch>
        </p:blipFill>
        <p:spPr>
          <a:xfrm>
            <a:off x="806967" y="146189"/>
            <a:ext cx="7217150" cy="6593083"/>
          </a:xfrm>
          <a:prstGeom prst="rect">
            <a:avLst/>
          </a:prstGeom>
        </p:spPr>
      </p:pic>
    </p:spTree>
    <p:extLst>
      <p:ext uri="{BB962C8B-B14F-4D97-AF65-F5344CB8AC3E}">
        <p14:creationId xmlns:p14="http://schemas.microsoft.com/office/powerpoint/2010/main" val="179406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69E9-D027-42CF-AF19-04CED544A169}"/>
              </a:ext>
            </a:extLst>
          </p:cNvPr>
          <p:cNvSpPr>
            <a:spLocks noGrp="1"/>
          </p:cNvSpPr>
          <p:nvPr>
            <p:ph type="title"/>
          </p:nvPr>
        </p:nvSpPr>
        <p:spPr>
          <a:xfrm>
            <a:off x="838200" y="365126"/>
            <a:ext cx="10515600" cy="734210"/>
          </a:xfrm>
        </p:spPr>
        <p:txBody>
          <a:bodyPr/>
          <a:lstStyle/>
          <a:p>
            <a:r>
              <a:rPr lang="en-US" dirty="0">
                <a:solidFill>
                  <a:schemeClr val="accent2">
                    <a:lumMod val="75000"/>
                  </a:schemeClr>
                </a:solidFill>
              </a:rPr>
              <a:t>Monitors</a:t>
            </a:r>
          </a:p>
        </p:txBody>
      </p:sp>
      <p:sp>
        <p:nvSpPr>
          <p:cNvPr id="5" name="Rectangle 4">
            <a:extLst>
              <a:ext uri="{FF2B5EF4-FFF2-40B4-BE49-F238E27FC236}">
                <a16:creationId xmlns:a16="http://schemas.microsoft.com/office/drawing/2014/main" id="{0A13E178-C219-46FD-BFB8-B250A4AD4D06}"/>
              </a:ext>
            </a:extLst>
          </p:cNvPr>
          <p:cNvSpPr/>
          <p:nvPr/>
        </p:nvSpPr>
        <p:spPr>
          <a:xfrm>
            <a:off x="838199" y="1099336"/>
            <a:ext cx="11090097" cy="2308324"/>
          </a:xfrm>
          <a:prstGeom prst="rect">
            <a:avLst/>
          </a:prstGeom>
        </p:spPr>
        <p:txBody>
          <a:bodyPr wrap="square">
            <a:spAutoFit/>
          </a:bodyPr>
          <a:lstStyle/>
          <a:p>
            <a:pPr marL="285750" indent="-285750">
              <a:buFont typeface="Arial" panose="020B0604020202020204" pitchFamily="34" charset="0"/>
              <a:buChar char="•"/>
            </a:pPr>
            <a:r>
              <a:rPr lang="en-US" dirty="0"/>
              <a:t>The first option to consider for synchronizing multithreaded use of shared state is the Monitor class. This is popular because it is efficient, it offers a straightforward model, and C# provides direct language support, making it very easy to use</a:t>
            </a:r>
          </a:p>
          <a:p>
            <a:pPr marL="285750" indent="-285750">
              <a:buFont typeface="Arial" panose="020B0604020202020204" pitchFamily="34" charset="0"/>
              <a:buChar char="•"/>
            </a:pPr>
            <a:r>
              <a:rPr lang="en-US" dirty="0"/>
              <a:t>lock keyword (which in turn uses the Monitor class) any time it either reads or modifies its internal state. This ensures that only one thread will be accessing that state at any one time</a:t>
            </a:r>
          </a:p>
          <a:p>
            <a:pPr marL="285750" indent="-285750">
              <a:buFont typeface="Arial" panose="020B0604020202020204" pitchFamily="34" charset="0"/>
              <a:buChar char="•"/>
            </a:pPr>
            <a:r>
              <a:rPr lang="en-US" dirty="0"/>
              <a:t>Each lock block turns into code that does three things: first, it calls </a:t>
            </a:r>
            <a:r>
              <a:rPr lang="en-US" dirty="0" err="1"/>
              <a:t>Monitor.Enter</a:t>
            </a:r>
            <a:r>
              <a:rPr lang="en-US" dirty="0"/>
              <a:t>, passing the argument you provided to lock. Then it attempts to run the code in the block. Finally, it will usually call </a:t>
            </a:r>
            <a:r>
              <a:rPr lang="en-US" dirty="0" err="1"/>
              <a:t>Monitor.Exit</a:t>
            </a:r>
            <a:r>
              <a:rPr lang="en-US" dirty="0"/>
              <a:t> once the block finishes.</a:t>
            </a:r>
          </a:p>
        </p:txBody>
      </p:sp>
      <p:pic>
        <p:nvPicPr>
          <p:cNvPr id="6" name="Picture 5">
            <a:extLst>
              <a:ext uri="{FF2B5EF4-FFF2-40B4-BE49-F238E27FC236}">
                <a16:creationId xmlns:a16="http://schemas.microsoft.com/office/drawing/2014/main" id="{A123B5BB-CFB2-49E6-818C-1CFBF6FE9F16}"/>
              </a:ext>
            </a:extLst>
          </p:cNvPr>
          <p:cNvPicPr>
            <a:picLocks noChangeAspect="1"/>
          </p:cNvPicPr>
          <p:nvPr/>
        </p:nvPicPr>
        <p:blipFill>
          <a:blip r:embed="rId2"/>
          <a:stretch>
            <a:fillRect/>
          </a:stretch>
        </p:blipFill>
        <p:spPr>
          <a:xfrm>
            <a:off x="2904392" y="3100588"/>
            <a:ext cx="5438223" cy="3524672"/>
          </a:xfrm>
          <a:prstGeom prst="rect">
            <a:avLst/>
          </a:prstGeom>
        </p:spPr>
      </p:pic>
    </p:spTree>
    <p:extLst>
      <p:ext uri="{BB962C8B-B14F-4D97-AF65-F5344CB8AC3E}">
        <p14:creationId xmlns:p14="http://schemas.microsoft.com/office/powerpoint/2010/main" val="217154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6B44AD-2DE3-4CF4-8A98-2FFF738CF18C}"/>
              </a:ext>
            </a:extLst>
          </p:cNvPr>
          <p:cNvSpPr/>
          <p:nvPr/>
        </p:nvSpPr>
        <p:spPr>
          <a:xfrm>
            <a:off x="643848" y="239749"/>
            <a:ext cx="11428287" cy="2031325"/>
          </a:xfrm>
          <a:prstGeom prst="rect">
            <a:avLst/>
          </a:prstGeom>
        </p:spPr>
        <p:txBody>
          <a:bodyPr wrap="square">
            <a:spAutoFit/>
          </a:bodyPr>
          <a:lstStyle/>
          <a:p>
            <a:pPr marL="285750" indent="-285750">
              <a:buFont typeface="Arial" panose="020B0604020202020204" pitchFamily="34" charset="0"/>
              <a:buChar char="•"/>
            </a:pPr>
            <a:r>
              <a:rPr lang="en-US" b="1" dirty="0" err="1"/>
              <a:t>Monitor.Enter</a:t>
            </a:r>
            <a:r>
              <a:rPr lang="en-US" b="1" dirty="0"/>
              <a:t> </a:t>
            </a:r>
            <a:r>
              <a:rPr lang="en-US" dirty="0"/>
              <a:t>is the API that does the work of discovering whether some other thread already has the lock, and if so, making the current thread wait. If this returns at all, it normally succeeds</a:t>
            </a:r>
          </a:p>
          <a:p>
            <a:pPr marL="285750" indent="-285750">
              <a:buFont typeface="Arial" panose="020B0604020202020204" pitchFamily="34" charset="0"/>
              <a:buChar char="•"/>
            </a:pPr>
            <a:r>
              <a:rPr lang="en-US" b="1" dirty="0" err="1"/>
              <a:t>Monitor.Exit</a:t>
            </a:r>
            <a:r>
              <a:rPr lang="en-US" b="1" dirty="0"/>
              <a:t> </a:t>
            </a:r>
            <a:r>
              <a:rPr lang="en-US" dirty="0"/>
              <a:t>tells the CLR that we no longer need exclusive access to whatever resources we’re synchronizing access to, and if any other threads are waiting inside </a:t>
            </a:r>
            <a:r>
              <a:rPr lang="en-US" dirty="0" err="1"/>
              <a:t>Monitor.Enter</a:t>
            </a:r>
            <a:r>
              <a:rPr lang="en-US" dirty="0"/>
              <a:t> for the object in question, this will enable one of them to proceed.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141E77F3-1C09-4817-9B2B-2A95D01F8885}"/>
              </a:ext>
            </a:extLst>
          </p:cNvPr>
          <p:cNvSpPr/>
          <p:nvPr/>
        </p:nvSpPr>
        <p:spPr>
          <a:xfrm>
            <a:off x="925449" y="2086408"/>
            <a:ext cx="3416320" cy="369332"/>
          </a:xfrm>
          <a:prstGeom prst="rect">
            <a:avLst/>
          </a:prstGeom>
        </p:spPr>
        <p:txBody>
          <a:bodyPr wrap="none">
            <a:spAutoFit/>
          </a:bodyPr>
          <a:lstStyle/>
          <a:p>
            <a:pPr fontAlgn="base"/>
            <a:r>
              <a:rPr lang="en-US" b="1" cap="all" dirty="0">
                <a:solidFill>
                  <a:srgbClr val="555555"/>
                </a:solidFill>
                <a:latin typeface="Arial" panose="020B0604020202020204" pitchFamily="34" charset="0"/>
              </a:rPr>
              <a:t>WAITING AND NOTIFICATION</a:t>
            </a:r>
            <a:endParaRPr lang="en-US" b="1" i="0" cap="all" dirty="0">
              <a:solidFill>
                <a:srgbClr val="555555"/>
              </a:solidFill>
              <a:effectLst/>
              <a:latin typeface="Arial" panose="020B0604020202020204" pitchFamily="34" charset="0"/>
            </a:endParaRPr>
          </a:p>
        </p:txBody>
      </p:sp>
      <p:sp>
        <p:nvSpPr>
          <p:cNvPr id="8" name="Rectangle 7">
            <a:extLst>
              <a:ext uri="{FF2B5EF4-FFF2-40B4-BE49-F238E27FC236}">
                <a16:creationId xmlns:a16="http://schemas.microsoft.com/office/drawing/2014/main" id="{7C88A3C5-6543-4DAE-BCC0-2B033BAE315C}"/>
              </a:ext>
            </a:extLst>
          </p:cNvPr>
          <p:cNvSpPr/>
          <p:nvPr/>
        </p:nvSpPr>
        <p:spPr>
          <a:xfrm>
            <a:off x="925449" y="2455739"/>
            <a:ext cx="10869284" cy="2862322"/>
          </a:xfrm>
          <a:prstGeom prst="rect">
            <a:avLst/>
          </a:prstGeom>
        </p:spPr>
        <p:txBody>
          <a:bodyPr wrap="square">
            <a:spAutoFit/>
          </a:bodyPr>
          <a:lstStyle/>
          <a:p>
            <a:pPr marL="285750" indent="-285750">
              <a:buFont typeface="Arial" panose="020B0604020202020204" pitchFamily="34" charset="0"/>
              <a:buChar char="•"/>
            </a:pPr>
            <a:r>
              <a:rPr lang="en-US" dirty="0"/>
              <a:t>It provides a way for threads to sit and wait for a notification from some other thread. If a thread has acquired the monitor for a particular object, it can call </a:t>
            </a:r>
            <a:r>
              <a:rPr lang="en-US" b="1" dirty="0" err="1"/>
              <a:t>Monitor.Wait</a:t>
            </a:r>
            <a:r>
              <a:rPr lang="en-US" dirty="0"/>
              <a:t>, passing in that object. This has two effects: it releases the monitor and causes the thread to block. It will block until some other thread calls </a:t>
            </a:r>
            <a:r>
              <a:rPr lang="en-US" b="1" dirty="0" err="1"/>
              <a:t>Monitor.Pulse</a:t>
            </a:r>
            <a:r>
              <a:rPr lang="en-US" b="1" dirty="0"/>
              <a:t> </a:t>
            </a:r>
            <a:r>
              <a:rPr lang="en-US" dirty="0"/>
              <a:t>or </a:t>
            </a:r>
            <a:r>
              <a:rPr lang="en-US" b="1" dirty="0" err="1"/>
              <a:t>PulseAll</a:t>
            </a:r>
            <a:r>
              <a:rPr lang="en-US" dirty="0"/>
              <a:t> for the same object</a:t>
            </a:r>
          </a:p>
          <a:p>
            <a:pPr marL="285750" indent="-285750">
              <a:buFont typeface="Arial" panose="020B0604020202020204" pitchFamily="34" charset="0"/>
              <a:buChar char="•"/>
            </a:pPr>
            <a:r>
              <a:rPr lang="en-US" dirty="0"/>
              <a:t>If a thread calls </a:t>
            </a:r>
            <a:r>
              <a:rPr lang="en-US" b="1" dirty="0"/>
              <a:t>Pulse</a:t>
            </a:r>
            <a:r>
              <a:rPr lang="en-US" dirty="0"/>
              <a:t>, this enables one thread waiting in Wait to wake up. Calling </a:t>
            </a:r>
            <a:r>
              <a:rPr lang="en-US" b="1" dirty="0" err="1"/>
              <a:t>PulseAll</a:t>
            </a:r>
            <a:r>
              <a:rPr lang="en-US" dirty="0"/>
              <a:t> enables all of the threads waiting on that object’s monitor to run</a:t>
            </a:r>
          </a:p>
          <a:p>
            <a:pPr marL="285750" indent="-285750">
              <a:buFont typeface="Arial" panose="020B0604020202020204" pitchFamily="34" charset="0"/>
              <a:buChar char="•"/>
            </a:pPr>
            <a:r>
              <a:rPr lang="en-US" dirty="0"/>
              <a:t>uses Wait and Pulse to provide a wrapper around a Queue&lt;T&gt; that causes the thread that retrieves items from the queue to wait if the queue is empty. (This is for illustration only—if you want this sort of queue, you don’t have to write your own. Use the built-in </a:t>
            </a:r>
            <a:r>
              <a:rPr lang="en-US" b="1" dirty="0" err="1"/>
              <a:t>BlockingCollection</a:t>
            </a:r>
            <a:r>
              <a:rPr lang="en-US" b="1" dirty="0"/>
              <a:t>&lt;T&gt;</a:t>
            </a:r>
            <a:r>
              <a:rPr lang="en-US" dirty="0"/>
              <a:t>, or the types in </a:t>
            </a:r>
            <a:r>
              <a:rPr lang="en-US" b="1" dirty="0" err="1"/>
              <a:t>System.Threading.Channels</a:t>
            </a:r>
            <a:r>
              <a:rPr lang="en-US" dirty="0"/>
              <a:t>.)</a:t>
            </a:r>
          </a:p>
          <a:p>
            <a:pPr marL="285750" indent="-285750">
              <a:buFont typeface="Arial" panose="020B0604020202020204" pitchFamily="34" charset="0"/>
              <a:buChar char="•"/>
            </a:pPr>
            <a:endParaRPr lang="en-US" dirty="0"/>
          </a:p>
        </p:txBody>
      </p:sp>
      <p:sp>
        <p:nvSpPr>
          <p:cNvPr id="9" name="Rectangle 3">
            <a:extLst>
              <a:ext uri="{FF2B5EF4-FFF2-40B4-BE49-F238E27FC236}">
                <a16:creationId xmlns:a16="http://schemas.microsoft.com/office/drawing/2014/main" id="{A8B65B70-3703-47BA-9086-312872D63B24}"/>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If a thread calls </a:t>
            </a:r>
            <a:r>
              <a:rPr kumimoji="0" lang="en-US" altLang="en-US" sz="1200" b="0" i="0" u="none" strike="noStrike" cap="none" normalizeH="0" baseline="0">
                <a:ln>
                  <a:noFill/>
                </a:ln>
                <a:solidFill>
                  <a:srgbClr val="333333"/>
                </a:solidFill>
                <a:effectLst/>
                <a:latin typeface="Ubuntu Mono"/>
              </a:rPr>
              <a:t>Pulse</a:t>
            </a:r>
            <a:r>
              <a:rPr kumimoji="0" lang="en-US" altLang="en-US" sz="12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this enables one thread waiting in </a:t>
            </a:r>
            <a:r>
              <a:rPr kumimoji="0" lang="en-US" altLang="en-US" sz="1200" b="0" i="0" u="none" strike="noStrike" cap="none" normalizeH="0" baseline="0">
                <a:ln>
                  <a:noFill/>
                </a:ln>
                <a:solidFill>
                  <a:srgbClr val="333333"/>
                </a:solidFill>
                <a:effectLst/>
                <a:latin typeface="Ubuntu Mono"/>
              </a:rPr>
              <a:t>Wait</a:t>
            </a:r>
            <a:r>
              <a:rPr kumimoji="0" lang="en-US" altLang="en-US" sz="12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to wake up. Calling </a:t>
            </a:r>
            <a:r>
              <a:rPr kumimoji="0" lang="en-US" altLang="en-US" sz="1200" b="0" i="0" u="none" strike="noStrike" cap="none" normalizeH="0" baseline="0">
                <a:ln>
                  <a:noFill/>
                </a:ln>
                <a:solidFill>
                  <a:srgbClr val="333333"/>
                </a:solidFill>
                <a:effectLst/>
                <a:latin typeface="Ubuntu Mono"/>
              </a:rPr>
              <a:t>PulseAll</a:t>
            </a:r>
            <a:r>
              <a:rPr kumimoji="0" lang="en-US" altLang="en-US" sz="12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enables all of the threads waiting on that object’s monitor to run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9504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75042D-8604-462F-8128-CD8DCA870089}"/>
              </a:ext>
            </a:extLst>
          </p:cNvPr>
          <p:cNvPicPr>
            <a:picLocks noChangeAspect="1"/>
          </p:cNvPicPr>
          <p:nvPr/>
        </p:nvPicPr>
        <p:blipFill>
          <a:blip r:embed="rId2"/>
          <a:stretch>
            <a:fillRect/>
          </a:stretch>
        </p:blipFill>
        <p:spPr>
          <a:xfrm>
            <a:off x="527012" y="76743"/>
            <a:ext cx="7048862" cy="3848298"/>
          </a:xfrm>
          <a:prstGeom prst="rect">
            <a:avLst/>
          </a:prstGeom>
        </p:spPr>
      </p:pic>
      <p:pic>
        <p:nvPicPr>
          <p:cNvPr id="5" name="Picture 4">
            <a:extLst>
              <a:ext uri="{FF2B5EF4-FFF2-40B4-BE49-F238E27FC236}">
                <a16:creationId xmlns:a16="http://schemas.microsoft.com/office/drawing/2014/main" id="{5BA0C977-2512-49CE-9B65-87D558B9F374}"/>
              </a:ext>
            </a:extLst>
          </p:cNvPr>
          <p:cNvPicPr>
            <a:picLocks noChangeAspect="1"/>
          </p:cNvPicPr>
          <p:nvPr/>
        </p:nvPicPr>
        <p:blipFill>
          <a:blip r:embed="rId3"/>
          <a:stretch>
            <a:fillRect/>
          </a:stretch>
        </p:blipFill>
        <p:spPr>
          <a:xfrm>
            <a:off x="527012" y="3925041"/>
            <a:ext cx="5950256" cy="2419474"/>
          </a:xfrm>
          <a:prstGeom prst="rect">
            <a:avLst/>
          </a:prstGeom>
        </p:spPr>
      </p:pic>
    </p:spTree>
    <p:extLst>
      <p:ext uri="{BB962C8B-B14F-4D97-AF65-F5344CB8AC3E}">
        <p14:creationId xmlns:p14="http://schemas.microsoft.com/office/powerpoint/2010/main" val="1554671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C85B-4D2B-4905-BDCB-156CBF5DC33B}"/>
              </a:ext>
            </a:extLst>
          </p:cNvPr>
          <p:cNvSpPr>
            <a:spLocks noGrp="1"/>
          </p:cNvSpPr>
          <p:nvPr>
            <p:ph type="title"/>
          </p:nvPr>
        </p:nvSpPr>
        <p:spPr>
          <a:xfrm>
            <a:off x="838200" y="365125"/>
            <a:ext cx="10515600" cy="539001"/>
          </a:xfrm>
        </p:spPr>
        <p:txBody>
          <a:bodyPr>
            <a:normAutofit fontScale="90000"/>
          </a:bodyPr>
          <a:lstStyle/>
          <a:p>
            <a:r>
              <a:rPr lang="en-US" dirty="0">
                <a:solidFill>
                  <a:schemeClr val="accent2">
                    <a:lumMod val="75000"/>
                  </a:schemeClr>
                </a:solidFill>
              </a:rPr>
              <a:t>Interlocked</a:t>
            </a:r>
            <a:endParaRPr lang="en-US" dirty="0"/>
          </a:p>
        </p:txBody>
      </p:sp>
      <p:sp>
        <p:nvSpPr>
          <p:cNvPr id="4" name="Rectangle 3">
            <a:extLst>
              <a:ext uri="{FF2B5EF4-FFF2-40B4-BE49-F238E27FC236}">
                <a16:creationId xmlns:a16="http://schemas.microsoft.com/office/drawing/2014/main" id="{9B42A178-9671-495D-BAE6-CA719E10987A}"/>
              </a:ext>
            </a:extLst>
          </p:cNvPr>
          <p:cNvSpPr/>
          <p:nvPr/>
        </p:nvSpPr>
        <p:spPr>
          <a:xfrm>
            <a:off x="838199" y="1065326"/>
            <a:ext cx="11090097" cy="1477328"/>
          </a:xfrm>
          <a:prstGeom prst="rect">
            <a:avLst/>
          </a:prstGeom>
        </p:spPr>
        <p:txBody>
          <a:bodyPr wrap="square">
            <a:spAutoFit/>
          </a:bodyPr>
          <a:lstStyle/>
          <a:p>
            <a:r>
              <a:rPr lang="en-US" dirty="0"/>
              <a:t>It supports concurrent access to shared data, but it is not a synchronization primitive. Instead, it defines static methods that provide atomic forms of various simple operations. it provides</a:t>
            </a:r>
            <a:r>
              <a:rPr lang="en-US" b="1" dirty="0"/>
              <a:t> Increment, Decrement, </a:t>
            </a:r>
            <a:r>
              <a:rPr lang="en-US" dirty="0"/>
              <a:t>and</a:t>
            </a:r>
            <a:r>
              <a:rPr lang="en-US" b="1" dirty="0"/>
              <a:t> Add </a:t>
            </a:r>
            <a:r>
              <a:rPr lang="en-US" dirty="0"/>
              <a:t>methods, with overloads supporting int and long values.</a:t>
            </a:r>
          </a:p>
          <a:p>
            <a:endParaRPr lang="en-US" dirty="0"/>
          </a:p>
          <a:p>
            <a:endParaRPr lang="en-US" dirty="0"/>
          </a:p>
        </p:txBody>
      </p:sp>
      <p:sp>
        <p:nvSpPr>
          <p:cNvPr id="5" name="Rectangle 4">
            <a:extLst>
              <a:ext uri="{FF2B5EF4-FFF2-40B4-BE49-F238E27FC236}">
                <a16:creationId xmlns:a16="http://schemas.microsoft.com/office/drawing/2014/main" id="{7F1C2019-56F3-4084-9708-BE6E4FFCEE40}"/>
              </a:ext>
            </a:extLst>
          </p:cNvPr>
          <p:cNvSpPr/>
          <p:nvPr/>
        </p:nvSpPr>
        <p:spPr>
          <a:xfrm>
            <a:off x="838199" y="2121129"/>
            <a:ext cx="11223662" cy="1477328"/>
          </a:xfrm>
          <a:prstGeom prst="rect">
            <a:avLst/>
          </a:prstGeom>
        </p:spPr>
        <p:txBody>
          <a:bodyPr wrap="square">
            <a:spAutoFit/>
          </a:bodyPr>
          <a:lstStyle/>
          <a:p>
            <a:r>
              <a:rPr lang="en-US" dirty="0"/>
              <a:t>Interlocked also offers various methods for swapping values. The </a:t>
            </a:r>
            <a:r>
              <a:rPr lang="en-US" b="1" dirty="0"/>
              <a:t>Exchange</a:t>
            </a:r>
            <a:r>
              <a:rPr lang="en-US" dirty="0"/>
              <a:t> method takes two arguments: a reference to a value and a value. This returns the value currently in the location referred to by the first argument, and also overwrites that location with the value supplied as a second argument, and it performs these two steps as a single atomic operation. There are overloads supporting int, long, object, float, double, and a type called </a:t>
            </a:r>
            <a:r>
              <a:rPr lang="en-US" dirty="0" err="1"/>
              <a:t>IntPtr</a:t>
            </a:r>
            <a:r>
              <a:rPr lang="en-US" dirty="0"/>
              <a:t>, which represents an unmanaged pointer. There is also a generic Exchange&lt;T&gt;, where T can be any reference type.</a:t>
            </a:r>
          </a:p>
        </p:txBody>
      </p:sp>
      <p:sp>
        <p:nvSpPr>
          <p:cNvPr id="7" name="Rectangle 6">
            <a:extLst>
              <a:ext uri="{FF2B5EF4-FFF2-40B4-BE49-F238E27FC236}">
                <a16:creationId xmlns:a16="http://schemas.microsoft.com/office/drawing/2014/main" id="{EB4C4E80-3A28-470B-ADFA-7B4D9C0C3DAC}"/>
              </a:ext>
            </a:extLst>
          </p:cNvPr>
          <p:cNvSpPr/>
          <p:nvPr/>
        </p:nvSpPr>
        <p:spPr>
          <a:xfrm>
            <a:off x="838199" y="3759657"/>
            <a:ext cx="10987356" cy="1477328"/>
          </a:xfrm>
          <a:prstGeom prst="rect">
            <a:avLst/>
          </a:prstGeom>
        </p:spPr>
        <p:txBody>
          <a:bodyPr wrap="square">
            <a:spAutoFit/>
          </a:bodyPr>
          <a:lstStyle/>
          <a:p>
            <a:r>
              <a:rPr lang="en-US" dirty="0"/>
              <a:t>There is also support for conditional exchange, with the </a:t>
            </a:r>
            <a:r>
              <a:rPr lang="en-US" b="1" dirty="0" err="1"/>
              <a:t>CompareExchange</a:t>
            </a:r>
            <a:r>
              <a:rPr lang="en-US" dirty="0"/>
              <a:t> method. This takes three values—as with Exchange, it takes a reference to some variable you wish to modify, and the value you want to replace it with, but it also takes a third argument: the value you think is already in the storage location. If the value in the storage location does not match the expected value, this method will not change the storage location. (It still returns whatever value was in that storage location, whether it modifies it or not.) </a:t>
            </a:r>
          </a:p>
        </p:txBody>
      </p:sp>
      <p:sp>
        <p:nvSpPr>
          <p:cNvPr id="10" name="Rectangle 9">
            <a:extLst>
              <a:ext uri="{FF2B5EF4-FFF2-40B4-BE49-F238E27FC236}">
                <a16:creationId xmlns:a16="http://schemas.microsoft.com/office/drawing/2014/main" id="{07253E9B-9250-467A-8C74-AB14BEC54668}"/>
              </a:ext>
            </a:extLst>
          </p:cNvPr>
          <p:cNvSpPr/>
          <p:nvPr/>
        </p:nvSpPr>
        <p:spPr>
          <a:xfrm>
            <a:off x="838199" y="5316672"/>
            <a:ext cx="10874340" cy="923330"/>
          </a:xfrm>
          <a:prstGeom prst="rect">
            <a:avLst/>
          </a:prstGeom>
        </p:spPr>
        <p:txBody>
          <a:bodyPr wrap="square">
            <a:spAutoFit/>
          </a:bodyPr>
          <a:lstStyle/>
          <a:p>
            <a:r>
              <a:rPr lang="en-US" dirty="0"/>
              <a:t>The </a:t>
            </a:r>
            <a:r>
              <a:rPr lang="en-US" b="1" dirty="0"/>
              <a:t>downside</a:t>
            </a:r>
            <a:r>
              <a:rPr lang="en-US" dirty="0"/>
              <a:t> of interlocked operations is that the atomicity applies only to extremely simple operations. It’s very hard to build more complex logic in a way that works correctly in a multithreaded environment using just Interlocked</a:t>
            </a:r>
          </a:p>
        </p:txBody>
      </p:sp>
    </p:spTree>
    <p:extLst>
      <p:ext uri="{BB962C8B-B14F-4D97-AF65-F5344CB8AC3E}">
        <p14:creationId xmlns:p14="http://schemas.microsoft.com/office/powerpoint/2010/main" val="353217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4497-F9DB-40AC-B776-56D1A24828EF}"/>
              </a:ext>
            </a:extLst>
          </p:cNvPr>
          <p:cNvSpPr>
            <a:spLocks noGrp="1"/>
          </p:cNvSpPr>
          <p:nvPr>
            <p:ph type="title"/>
          </p:nvPr>
        </p:nvSpPr>
        <p:spPr/>
        <p:txBody>
          <a:bodyPr/>
          <a:lstStyle/>
          <a:p>
            <a:r>
              <a:rPr lang="en-US" dirty="0">
                <a:solidFill>
                  <a:schemeClr val="accent2">
                    <a:lumMod val="75000"/>
                  </a:schemeClr>
                </a:solidFill>
              </a:rPr>
              <a:t>Topics</a:t>
            </a:r>
            <a:endParaRPr lang="en-US" dirty="0"/>
          </a:p>
        </p:txBody>
      </p:sp>
      <p:sp>
        <p:nvSpPr>
          <p:cNvPr id="3" name="Content Placeholder 2">
            <a:extLst>
              <a:ext uri="{FF2B5EF4-FFF2-40B4-BE49-F238E27FC236}">
                <a16:creationId xmlns:a16="http://schemas.microsoft.com/office/drawing/2014/main" id="{D08B3EBD-C3BA-4A85-8847-9EF3AE373AFF}"/>
              </a:ext>
            </a:extLst>
          </p:cNvPr>
          <p:cNvSpPr>
            <a:spLocks noGrp="1"/>
          </p:cNvSpPr>
          <p:nvPr>
            <p:ph idx="1"/>
          </p:nvPr>
        </p:nvSpPr>
        <p:spPr/>
        <p:txBody>
          <a:bodyPr/>
          <a:lstStyle/>
          <a:p>
            <a:r>
              <a:rPr lang="en-US" dirty="0"/>
              <a:t>Multithreading versus asynchronous programming</a:t>
            </a:r>
          </a:p>
          <a:p>
            <a:r>
              <a:rPr lang="en-US" dirty="0"/>
              <a:t>Multithreading in .NET Core</a:t>
            </a:r>
          </a:p>
          <a:p>
            <a:r>
              <a:rPr lang="en-US" dirty="0"/>
              <a:t>Threads in .NET Core</a:t>
            </a:r>
          </a:p>
          <a:p>
            <a:r>
              <a:rPr lang="en-US" dirty="0"/>
              <a:t>Thread synchronization</a:t>
            </a:r>
          </a:p>
          <a:p>
            <a:pPr lvl="1"/>
            <a:r>
              <a:rPr lang="en-US" dirty="0"/>
              <a:t>Lock</a:t>
            </a:r>
          </a:p>
          <a:p>
            <a:pPr lvl="1"/>
            <a:r>
              <a:rPr lang="en-US" dirty="0"/>
              <a:t>Monitor</a:t>
            </a:r>
          </a:p>
          <a:p>
            <a:pPr lvl="1"/>
            <a:r>
              <a:rPr lang="en-US" dirty="0"/>
              <a:t>Interlocked</a:t>
            </a:r>
          </a:p>
          <a:p>
            <a:pPr marL="0" indent="0">
              <a:buNone/>
            </a:pPr>
            <a:endParaRPr lang="en-US" dirty="0"/>
          </a:p>
        </p:txBody>
      </p:sp>
    </p:spTree>
    <p:extLst>
      <p:ext uri="{BB962C8B-B14F-4D97-AF65-F5344CB8AC3E}">
        <p14:creationId xmlns:p14="http://schemas.microsoft.com/office/powerpoint/2010/main" val="345979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466-2C27-40A0-B7AF-7599CE92A511}"/>
              </a:ext>
            </a:extLst>
          </p:cNvPr>
          <p:cNvSpPr>
            <a:spLocks noGrp="1"/>
          </p:cNvSpPr>
          <p:nvPr>
            <p:ph type="title"/>
          </p:nvPr>
        </p:nvSpPr>
        <p:spPr/>
        <p:txBody>
          <a:bodyPr/>
          <a:lstStyle/>
          <a:p>
            <a:r>
              <a:rPr lang="en-US" dirty="0">
                <a:solidFill>
                  <a:schemeClr val="accent2">
                    <a:lumMod val="75000"/>
                  </a:schemeClr>
                </a:solidFill>
              </a:rPr>
              <a:t>Multithreading versus asynchronous programming</a:t>
            </a:r>
          </a:p>
        </p:txBody>
      </p:sp>
      <p:sp>
        <p:nvSpPr>
          <p:cNvPr id="3" name="Content Placeholder 2">
            <a:extLst>
              <a:ext uri="{FF2B5EF4-FFF2-40B4-BE49-F238E27FC236}">
                <a16:creationId xmlns:a16="http://schemas.microsoft.com/office/drawing/2014/main" id="{5784675B-3159-4B9B-A891-77106665C7AB}"/>
              </a:ext>
            </a:extLst>
          </p:cNvPr>
          <p:cNvSpPr>
            <a:spLocks noGrp="1"/>
          </p:cNvSpPr>
          <p:nvPr>
            <p:ph idx="1"/>
          </p:nvPr>
        </p:nvSpPr>
        <p:spPr/>
        <p:txBody>
          <a:bodyPr>
            <a:normAutofit/>
          </a:bodyPr>
          <a:lstStyle/>
          <a:p>
            <a:r>
              <a:rPr lang="en-US" sz="2000" dirty="0"/>
              <a:t>Multithreading refers to the practice of executing multiple threads at the same time to execute multiple operations or tasks in parallel. There could be one main thread and several background threads, usually known as worker threads, running in parallel at the same time, executing multiple tasks concurrently, whereas both synchronous and asynchronous operations can run on a single-threaded or a multithreaded environment.</a:t>
            </a:r>
          </a:p>
          <a:p>
            <a:r>
              <a:rPr lang="en-US" sz="2000" dirty="0"/>
              <a:t>In asynchronous programming, it is not always the case that each asynchronous operation will be running on a new thread. Async/Await is a good example of a situation where there is no additional thread created. The async operation is executed in the current synchronization context of the main thread and queues the asynchronous operation executed in the allocated time slice.</a:t>
            </a:r>
          </a:p>
        </p:txBody>
      </p:sp>
    </p:spTree>
    <p:extLst>
      <p:ext uri="{BB962C8B-B14F-4D97-AF65-F5344CB8AC3E}">
        <p14:creationId xmlns:p14="http://schemas.microsoft.com/office/powerpoint/2010/main" val="42266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43645F-D70A-4C26-AB2F-DD3F1F34B365}"/>
              </a:ext>
            </a:extLst>
          </p:cNvPr>
          <p:cNvPicPr>
            <a:picLocks noChangeAspect="1"/>
          </p:cNvPicPr>
          <p:nvPr/>
        </p:nvPicPr>
        <p:blipFill>
          <a:blip r:embed="rId2"/>
          <a:stretch>
            <a:fillRect/>
          </a:stretch>
        </p:blipFill>
        <p:spPr>
          <a:xfrm>
            <a:off x="47305" y="1085704"/>
            <a:ext cx="6109404" cy="4184939"/>
          </a:xfrm>
          <a:prstGeom prst="rect">
            <a:avLst/>
          </a:prstGeom>
        </p:spPr>
      </p:pic>
      <p:pic>
        <p:nvPicPr>
          <p:cNvPr id="4" name="Picture 3">
            <a:extLst>
              <a:ext uri="{FF2B5EF4-FFF2-40B4-BE49-F238E27FC236}">
                <a16:creationId xmlns:a16="http://schemas.microsoft.com/office/drawing/2014/main" id="{67DF4FD7-D408-4F81-86A4-41D4D2B3183E}"/>
              </a:ext>
            </a:extLst>
          </p:cNvPr>
          <p:cNvPicPr>
            <a:picLocks noChangeAspect="1"/>
          </p:cNvPicPr>
          <p:nvPr/>
        </p:nvPicPr>
        <p:blipFill>
          <a:blip r:embed="rId3"/>
          <a:stretch>
            <a:fillRect/>
          </a:stretch>
        </p:blipFill>
        <p:spPr>
          <a:xfrm>
            <a:off x="6256865" y="1832258"/>
            <a:ext cx="5887830" cy="2691830"/>
          </a:xfrm>
          <a:prstGeom prst="rect">
            <a:avLst/>
          </a:prstGeom>
        </p:spPr>
      </p:pic>
    </p:spTree>
    <p:extLst>
      <p:ext uri="{BB962C8B-B14F-4D97-AF65-F5344CB8AC3E}">
        <p14:creationId xmlns:p14="http://schemas.microsoft.com/office/powerpoint/2010/main" val="101046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5E72-4F98-4DD8-84CD-2068C1EB4484}"/>
              </a:ext>
            </a:extLst>
          </p:cNvPr>
          <p:cNvSpPr>
            <a:spLocks noGrp="1"/>
          </p:cNvSpPr>
          <p:nvPr>
            <p:ph type="title"/>
          </p:nvPr>
        </p:nvSpPr>
        <p:spPr/>
        <p:txBody>
          <a:bodyPr>
            <a:normAutofit/>
          </a:bodyPr>
          <a:lstStyle/>
          <a:p>
            <a:r>
              <a:rPr lang="en-US" sz="4000" dirty="0">
                <a:solidFill>
                  <a:schemeClr val="accent2">
                    <a:lumMod val="75000"/>
                  </a:schemeClr>
                </a:solidFill>
              </a:rPr>
              <a:t>Multithreading in .NET Core</a:t>
            </a:r>
          </a:p>
        </p:txBody>
      </p:sp>
      <p:sp>
        <p:nvSpPr>
          <p:cNvPr id="3" name="Content Placeholder 2">
            <a:extLst>
              <a:ext uri="{FF2B5EF4-FFF2-40B4-BE49-F238E27FC236}">
                <a16:creationId xmlns:a16="http://schemas.microsoft.com/office/drawing/2014/main" id="{ED59E367-F2D8-4D1C-9BBA-0FD817980E94}"/>
              </a:ext>
            </a:extLst>
          </p:cNvPr>
          <p:cNvSpPr>
            <a:spLocks noGrp="1"/>
          </p:cNvSpPr>
          <p:nvPr>
            <p:ph idx="1"/>
          </p:nvPr>
        </p:nvSpPr>
        <p:spPr/>
        <p:txBody>
          <a:bodyPr/>
          <a:lstStyle/>
          <a:p>
            <a:pPr marL="0" indent="0">
              <a:buNone/>
            </a:pPr>
            <a:r>
              <a:rPr lang="en-US" dirty="0"/>
              <a:t>Here are some examples where multithreading is a good fit:</a:t>
            </a:r>
          </a:p>
          <a:p>
            <a:r>
              <a:rPr lang="en-US" dirty="0"/>
              <a:t>I/O operations</a:t>
            </a:r>
          </a:p>
          <a:p>
            <a:r>
              <a:rPr lang="en-US" dirty="0"/>
              <a:t>Running long-running background tasks</a:t>
            </a:r>
          </a:p>
          <a:p>
            <a:r>
              <a:rPr lang="en-US" dirty="0"/>
              <a:t>Database operations</a:t>
            </a:r>
          </a:p>
          <a:p>
            <a:r>
              <a:rPr lang="en-US" dirty="0"/>
              <a:t>Communicating over a network</a:t>
            </a:r>
          </a:p>
          <a:p>
            <a:endParaRPr lang="en-US" dirty="0"/>
          </a:p>
        </p:txBody>
      </p:sp>
    </p:spTree>
    <p:extLst>
      <p:ext uri="{BB962C8B-B14F-4D97-AF65-F5344CB8AC3E}">
        <p14:creationId xmlns:p14="http://schemas.microsoft.com/office/powerpoint/2010/main" val="76410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3141-0931-4D1F-9D73-06B86F80B5B7}"/>
              </a:ext>
            </a:extLst>
          </p:cNvPr>
          <p:cNvSpPr>
            <a:spLocks noGrp="1"/>
          </p:cNvSpPr>
          <p:nvPr>
            <p:ph type="title"/>
          </p:nvPr>
        </p:nvSpPr>
        <p:spPr/>
        <p:txBody>
          <a:bodyPr/>
          <a:lstStyle/>
          <a:p>
            <a:r>
              <a:rPr lang="en-US" b="1" dirty="0">
                <a:solidFill>
                  <a:schemeClr val="accent2">
                    <a:lumMod val="75000"/>
                  </a:schemeClr>
                </a:solidFill>
              </a:rPr>
              <a:t>Multithreading caveats</a:t>
            </a:r>
            <a:br>
              <a:rPr lang="en-US" b="1" dirty="0"/>
            </a:br>
            <a:endParaRPr lang="en-US" dirty="0"/>
          </a:p>
        </p:txBody>
      </p:sp>
      <p:sp>
        <p:nvSpPr>
          <p:cNvPr id="3" name="Content Placeholder 2">
            <a:extLst>
              <a:ext uri="{FF2B5EF4-FFF2-40B4-BE49-F238E27FC236}">
                <a16:creationId xmlns:a16="http://schemas.microsoft.com/office/drawing/2014/main" id="{B542BF39-34E6-4149-A28E-A0DCC559723C}"/>
              </a:ext>
            </a:extLst>
          </p:cNvPr>
          <p:cNvSpPr>
            <a:spLocks noGrp="1"/>
          </p:cNvSpPr>
          <p:nvPr>
            <p:ph idx="1"/>
          </p:nvPr>
        </p:nvSpPr>
        <p:spPr/>
        <p:txBody>
          <a:bodyPr/>
          <a:lstStyle/>
          <a:p>
            <a:r>
              <a:rPr lang="en-US" dirty="0"/>
              <a:t>Although there are many benefits to multithreading, there are some caveats that need to be thoroughly addressed when writing multithreaded applications. If the machine is a single or two-core machine and the application is creating lots of threads, the context switching between these threads will slow the performance:</a:t>
            </a:r>
          </a:p>
          <a:p>
            <a:r>
              <a:rPr lang="en-US" dirty="0"/>
              <a:t>As far as the developer experience is concerned, debugging and testing are two other issues that are challenging for developers when creating a multithreaded application.</a:t>
            </a:r>
          </a:p>
        </p:txBody>
      </p:sp>
    </p:spTree>
    <p:extLst>
      <p:ext uri="{BB962C8B-B14F-4D97-AF65-F5344CB8AC3E}">
        <p14:creationId xmlns:p14="http://schemas.microsoft.com/office/powerpoint/2010/main" val="207850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1E20C1-8509-490B-B3E5-656BB13D7C72}"/>
              </a:ext>
            </a:extLst>
          </p:cNvPr>
          <p:cNvPicPr>
            <a:picLocks noChangeAspect="1"/>
          </p:cNvPicPr>
          <p:nvPr/>
        </p:nvPicPr>
        <p:blipFill>
          <a:blip r:embed="rId2"/>
          <a:stretch>
            <a:fillRect/>
          </a:stretch>
        </p:blipFill>
        <p:spPr>
          <a:xfrm>
            <a:off x="1335240" y="289974"/>
            <a:ext cx="8671789" cy="5035644"/>
          </a:xfrm>
          <a:prstGeom prst="rect">
            <a:avLst/>
          </a:prstGeom>
        </p:spPr>
      </p:pic>
      <p:sp>
        <p:nvSpPr>
          <p:cNvPr id="5" name="Rectangle 4">
            <a:extLst>
              <a:ext uri="{FF2B5EF4-FFF2-40B4-BE49-F238E27FC236}">
                <a16:creationId xmlns:a16="http://schemas.microsoft.com/office/drawing/2014/main" id="{474DD506-B02E-47E2-B7FE-F91B4D2214C1}"/>
              </a:ext>
            </a:extLst>
          </p:cNvPr>
          <p:cNvSpPr/>
          <p:nvPr/>
        </p:nvSpPr>
        <p:spPr>
          <a:xfrm>
            <a:off x="849330" y="5737567"/>
            <a:ext cx="10801563" cy="1015663"/>
          </a:xfrm>
          <a:prstGeom prst="rect">
            <a:avLst/>
          </a:prstGeom>
        </p:spPr>
        <p:txBody>
          <a:bodyPr wrap="square">
            <a:spAutoFit/>
          </a:bodyPr>
          <a:lstStyle/>
          <a:p>
            <a:r>
              <a:rPr lang="en-US" sz="2000" dirty="0"/>
              <a:t>The preceding diagram depicts the program running on a single-processor machine. The first task executes synchronously, and runs comparatively faster than the three threads running on the single processor. </a:t>
            </a:r>
          </a:p>
        </p:txBody>
      </p:sp>
    </p:spTree>
    <p:extLst>
      <p:ext uri="{BB962C8B-B14F-4D97-AF65-F5344CB8AC3E}">
        <p14:creationId xmlns:p14="http://schemas.microsoft.com/office/powerpoint/2010/main" val="46765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F7FD-AA33-49BF-BA0C-F8219A26EEAA}"/>
              </a:ext>
            </a:extLst>
          </p:cNvPr>
          <p:cNvSpPr>
            <a:spLocks noGrp="1"/>
          </p:cNvSpPr>
          <p:nvPr>
            <p:ph type="title"/>
          </p:nvPr>
        </p:nvSpPr>
        <p:spPr>
          <a:xfrm>
            <a:off x="838200" y="365126"/>
            <a:ext cx="10515600" cy="641742"/>
          </a:xfrm>
        </p:spPr>
        <p:txBody>
          <a:bodyPr>
            <a:normAutofit fontScale="90000"/>
          </a:bodyPr>
          <a:lstStyle/>
          <a:p>
            <a:r>
              <a:rPr lang="en-US" dirty="0">
                <a:solidFill>
                  <a:schemeClr val="accent2">
                    <a:lumMod val="75000"/>
                  </a:schemeClr>
                </a:solidFill>
              </a:rPr>
              <a:t>Creating threads in .NET Core</a:t>
            </a:r>
          </a:p>
        </p:txBody>
      </p:sp>
      <p:sp>
        <p:nvSpPr>
          <p:cNvPr id="5" name="Rectangle 4">
            <a:extLst>
              <a:ext uri="{FF2B5EF4-FFF2-40B4-BE49-F238E27FC236}">
                <a16:creationId xmlns:a16="http://schemas.microsoft.com/office/drawing/2014/main" id="{53377890-8BCA-4970-BDA5-E26FD1E65A9C}"/>
              </a:ext>
            </a:extLst>
          </p:cNvPr>
          <p:cNvSpPr/>
          <p:nvPr/>
        </p:nvSpPr>
        <p:spPr>
          <a:xfrm>
            <a:off x="941797" y="1006868"/>
            <a:ext cx="10781015" cy="1200329"/>
          </a:xfrm>
          <a:prstGeom prst="rect">
            <a:avLst/>
          </a:prstGeom>
        </p:spPr>
        <p:txBody>
          <a:bodyPr wrap="square">
            <a:spAutoFit/>
          </a:bodyPr>
          <a:lstStyle/>
          <a:p>
            <a:r>
              <a:rPr lang="en-US" dirty="0"/>
              <a:t>In .NET Core, the threading API is the same as that used in the full .NET Framework version. A new thread can be created by creating a Thread class object and passing the </a:t>
            </a:r>
            <a:r>
              <a:rPr lang="en-US" dirty="0" err="1"/>
              <a:t>ThreadStart</a:t>
            </a:r>
            <a:r>
              <a:rPr lang="en-US" dirty="0"/>
              <a:t> or </a:t>
            </a:r>
            <a:r>
              <a:rPr lang="en-US" dirty="0" err="1"/>
              <a:t>ParameterizedThreadStart</a:t>
            </a:r>
            <a:r>
              <a:rPr lang="en-US" dirty="0"/>
              <a:t> delegate as a parameter. </a:t>
            </a:r>
            <a:r>
              <a:rPr lang="en-US" dirty="0" err="1"/>
              <a:t>ThreadStart</a:t>
            </a:r>
            <a:r>
              <a:rPr lang="en-US" dirty="0"/>
              <a:t> and </a:t>
            </a:r>
            <a:r>
              <a:rPr lang="en-US" dirty="0" err="1"/>
              <a:t>ParameterizedThreadStart</a:t>
            </a:r>
            <a:r>
              <a:rPr lang="en-US" dirty="0"/>
              <a:t> wrap a method that is invoked when the new thread is started. </a:t>
            </a:r>
            <a:r>
              <a:rPr lang="en-US" dirty="0" err="1"/>
              <a:t>ParameterizedThreadStart</a:t>
            </a:r>
            <a:r>
              <a:rPr lang="en-US" dirty="0"/>
              <a:t> is used for method containing parameters.</a:t>
            </a:r>
          </a:p>
        </p:txBody>
      </p:sp>
      <p:pic>
        <p:nvPicPr>
          <p:cNvPr id="6" name="Picture 5">
            <a:extLst>
              <a:ext uri="{FF2B5EF4-FFF2-40B4-BE49-F238E27FC236}">
                <a16:creationId xmlns:a16="http://schemas.microsoft.com/office/drawing/2014/main" id="{2570BFD3-0959-4E36-A11F-2DA716AB6736}"/>
              </a:ext>
            </a:extLst>
          </p:cNvPr>
          <p:cNvPicPr>
            <a:picLocks noChangeAspect="1"/>
          </p:cNvPicPr>
          <p:nvPr/>
        </p:nvPicPr>
        <p:blipFill>
          <a:blip r:embed="rId2"/>
          <a:stretch>
            <a:fillRect/>
          </a:stretch>
        </p:blipFill>
        <p:spPr>
          <a:xfrm>
            <a:off x="941797" y="2531438"/>
            <a:ext cx="10227202" cy="3437847"/>
          </a:xfrm>
          <a:prstGeom prst="rect">
            <a:avLst/>
          </a:prstGeom>
        </p:spPr>
      </p:pic>
    </p:spTree>
    <p:extLst>
      <p:ext uri="{BB962C8B-B14F-4D97-AF65-F5344CB8AC3E}">
        <p14:creationId xmlns:p14="http://schemas.microsoft.com/office/powerpoint/2010/main" val="154018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B1A991-716E-4704-8E8B-1E7ED2D1A0FD}"/>
              </a:ext>
            </a:extLst>
          </p:cNvPr>
          <p:cNvPicPr>
            <a:picLocks noChangeAspect="1"/>
          </p:cNvPicPr>
          <p:nvPr/>
        </p:nvPicPr>
        <p:blipFill>
          <a:blip r:embed="rId2"/>
          <a:stretch>
            <a:fillRect/>
          </a:stretch>
        </p:blipFill>
        <p:spPr>
          <a:xfrm>
            <a:off x="959381" y="713506"/>
            <a:ext cx="10750614" cy="4105073"/>
          </a:xfrm>
          <a:prstGeom prst="rect">
            <a:avLst/>
          </a:prstGeom>
        </p:spPr>
      </p:pic>
    </p:spTree>
    <p:extLst>
      <p:ext uri="{BB962C8B-B14F-4D97-AF65-F5344CB8AC3E}">
        <p14:creationId xmlns:p14="http://schemas.microsoft.com/office/powerpoint/2010/main" val="2565211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1448</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Ubuntu Mono</vt:lpstr>
      <vt:lpstr>Office Theme</vt:lpstr>
      <vt:lpstr>Multithreading Programming</vt:lpstr>
      <vt:lpstr>Topics</vt:lpstr>
      <vt:lpstr>Multithreading versus asynchronous programming</vt:lpstr>
      <vt:lpstr>PowerPoint Presentation</vt:lpstr>
      <vt:lpstr>Multithreading in .NET Core</vt:lpstr>
      <vt:lpstr>Multithreading caveats </vt:lpstr>
      <vt:lpstr>PowerPoint Presentation</vt:lpstr>
      <vt:lpstr>Creating threads in .NET Core</vt:lpstr>
      <vt:lpstr>PowerPoint Presentation</vt:lpstr>
      <vt:lpstr>Thread lifetime </vt:lpstr>
      <vt:lpstr>The thread pool in .NET </vt:lpstr>
      <vt:lpstr>Thread synchronization - Lock </vt:lpstr>
      <vt:lpstr>PowerPoint Presentation</vt:lpstr>
      <vt:lpstr>PowerPoint Presentation</vt:lpstr>
      <vt:lpstr>PowerPoint Presentation</vt:lpstr>
      <vt:lpstr>Monitors</vt:lpstr>
      <vt:lpstr>PowerPoint Presentation</vt:lpstr>
      <vt:lpstr>PowerPoint Presentation</vt:lpstr>
      <vt:lpstr>Interlocked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and Asynchronous Programming</dc:title>
  <dc:creator>Rawat, Narendra Singh</dc:creator>
  <cp:lastModifiedBy>Rawat, Narendra Singh</cp:lastModifiedBy>
  <cp:revision>48</cp:revision>
  <dcterms:created xsi:type="dcterms:W3CDTF">2021-04-09T06:26:47Z</dcterms:created>
  <dcterms:modified xsi:type="dcterms:W3CDTF">2021-04-10T07:22:10Z</dcterms:modified>
</cp:coreProperties>
</file>