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0BA2-88E4-4C42-81B0-1EAED1F7E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9073FA-10FD-4625-985D-7648F2399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24F4B6-BBF9-4AC4-9DD3-B3F1DC1A2883}"/>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1AC155AA-EA8B-42ED-925E-3D451CDF2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B987D-969D-4BE8-AB77-E2ED3A2B2869}"/>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70879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7B84-6DE4-46A1-A6D9-2B97F1AAC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5F02D-48EA-43C3-9EF0-EA28B4829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E9348-F0DD-40E8-8CAC-D863AD7A5136}"/>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6A1FF01A-08D7-41F1-AE4D-B28601472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742D-97DD-4E84-BBD5-560A282A6EE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34614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3622A-6F7D-4D6E-9654-C34464C27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8C0BCA-183B-4BD2-9EF2-81B099A68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B8E2E-D4F2-4CD2-8107-C3D2D11597FA}"/>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32685AE3-3515-4493-945B-4E74419BF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EF9E8-CE0F-4827-9BFF-85D5A9CAF289}"/>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31038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58B2-C2B1-4D34-A7EB-E9AAE7536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136BA-1D65-47F1-86E1-72D815DD0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DA58-D401-4E96-8D04-F509248C241E}"/>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B9D9A7E6-6C89-4E12-9FBB-FEB5752E3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6031D-C756-4AFC-82F1-8D71FE5CE9DB}"/>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6372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7D20-5E79-43CC-882C-92C786F0F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8DDE6-14E5-4B4F-847C-144848F073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0C396-99F2-4994-B374-6C6126D3F47A}"/>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EA771B23-2715-40A4-AC4B-6150BDD8E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5BB6-C57D-411A-9FBB-9BD39C1DDA67}"/>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2793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0083-F810-4B62-95B2-939FDE750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95B9B-96E8-493C-B0E7-0955F802E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8CBF2-6857-4529-B725-0CA0536D4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89AB7-53A0-465D-8D5C-34CDBC6DE72A}"/>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6" name="Footer Placeholder 5">
            <a:extLst>
              <a:ext uri="{FF2B5EF4-FFF2-40B4-BE49-F238E27FC236}">
                <a16:creationId xmlns:a16="http://schemas.microsoft.com/office/drawing/2014/main" id="{BFC02D52-F724-484D-BFA2-710931B5F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29DBF-3CC8-408E-8E80-B575E6B205F5}"/>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91602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E7B8-853E-434B-8CB6-BDF5DE8CC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B7119-508F-4F02-8F99-0FB259641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69333-22C0-4C3D-8D97-F95208B19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071A09-4350-442C-8DFD-69C6AE152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D37BD-6864-4A32-AAB1-AC6BB826A9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5BDF6-81B9-4C33-B23A-BF5E662E11EB}"/>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8" name="Footer Placeholder 7">
            <a:extLst>
              <a:ext uri="{FF2B5EF4-FFF2-40B4-BE49-F238E27FC236}">
                <a16:creationId xmlns:a16="http://schemas.microsoft.com/office/drawing/2014/main" id="{1B3112D8-76F5-4BDC-9B4B-4BFAE555DB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D7AFB0-3DE0-4671-8BCA-CDC62893672C}"/>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38710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6372-066A-4189-8014-548E7E0A4E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D5E67-14D6-4E03-B55F-7E0250F40049}"/>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4" name="Footer Placeholder 3">
            <a:extLst>
              <a:ext uri="{FF2B5EF4-FFF2-40B4-BE49-F238E27FC236}">
                <a16:creationId xmlns:a16="http://schemas.microsoft.com/office/drawing/2014/main" id="{C4FF9733-6A6B-49ED-AAC0-1F41B92B3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6D182-42D9-4934-9305-8BF968F76F5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46426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52E7A-A50D-4A28-8625-C3BABBB099AD}"/>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3" name="Footer Placeholder 2">
            <a:extLst>
              <a:ext uri="{FF2B5EF4-FFF2-40B4-BE49-F238E27FC236}">
                <a16:creationId xmlns:a16="http://schemas.microsoft.com/office/drawing/2014/main" id="{C88F2C53-CA98-4C81-B766-5F1082B9F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111C7C-4DF1-4395-B2CB-D42AE5FF8FC3}"/>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45610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7A9A-7CBA-43DA-8F75-D96F944CC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E781D-AF9F-4E32-AB9C-ADEAF2E29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93F27-3E44-4035-B7F3-14EDD9D59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9CD2C-1473-496B-ABFD-C61644D30658}"/>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6" name="Footer Placeholder 5">
            <a:extLst>
              <a:ext uri="{FF2B5EF4-FFF2-40B4-BE49-F238E27FC236}">
                <a16:creationId xmlns:a16="http://schemas.microsoft.com/office/drawing/2014/main" id="{9AA050A6-8BCF-4BE5-99CF-3B2848576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57EC-4812-478F-9EA1-538418E8006D}"/>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221739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234B-87FD-427B-84C9-60933B8B3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CDC61E-A3C5-42BE-ADD5-F00FAFD1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E9BB8-317C-4E31-80A1-FBEF96474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96CF5-1DFB-450A-94A2-D99F91689448}"/>
              </a:ext>
            </a:extLst>
          </p:cNvPr>
          <p:cNvSpPr>
            <a:spLocks noGrp="1"/>
          </p:cNvSpPr>
          <p:nvPr>
            <p:ph type="dt" sz="half" idx="10"/>
          </p:nvPr>
        </p:nvSpPr>
        <p:spPr/>
        <p:txBody>
          <a:bodyPr/>
          <a:lstStyle/>
          <a:p>
            <a:fld id="{D93CB928-3707-4387-9223-6636869BF1D9}" type="datetimeFigureOut">
              <a:rPr lang="en-US" smtClean="0"/>
              <a:t>4/9/2021</a:t>
            </a:fld>
            <a:endParaRPr lang="en-US"/>
          </a:p>
        </p:txBody>
      </p:sp>
      <p:sp>
        <p:nvSpPr>
          <p:cNvPr id="6" name="Footer Placeholder 5">
            <a:extLst>
              <a:ext uri="{FF2B5EF4-FFF2-40B4-BE49-F238E27FC236}">
                <a16:creationId xmlns:a16="http://schemas.microsoft.com/office/drawing/2014/main" id="{15E8C78A-2790-4FB7-852A-6A13DEC6F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44931-9FF8-4E8B-9F91-38CF011C7850}"/>
              </a:ext>
            </a:extLst>
          </p:cNvPr>
          <p:cNvSpPr>
            <a:spLocks noGrp="1"/>
          </p:cNvSpPr>
          <p:nvPr>
            <p:ph type="sldNum" sz="quarter" idx="12"/>
          </p:nvPr>
        </p:nvSpPr>
        <p:spPr/>
        <p:txBody>
          <a:bodyPr/>
          <a:lstStyle/>
          <a:p>
            <a:fld id="{5436E179-94D4-4137-B6B5-92ABAC6606E5}" type="slidenum">
              <a:rPr lang="en-US" smtClean="0"/>
              <a:t>‹#›</a:t>
            </a:fld>
            <a:endParaRPr lang="en-US"/>
          </a:p>
        </p:txBody>
      </p:sp>
    </p:spTree>
    <p:extLst>
      <p:ext uri="{BB962C8B-B14F-4D97-AF65-F5344CB8AC3E}">
        <p14:creationId xmlns:p14="http://schemas.microsoft.com/office/powerpoint/2010/main" val="195151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205A5-71CE-4046-8584-7DEF68ADE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6BDE1-34E5-4844-B0FD-77CAB834A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2D775-9A38-477E-9ACF-FEE2679BA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CB928-3707-4387-9223-6636869BF1D9}" type="datetimeFigureOut">
              <a:rPr lang="en-US" smtClean="0"/>
              <a:t>4/9/2021</a:t>
            </a:fld>
            <a:endParaRPr lang="en-US"/>
          </a:p>
        </p:txBody>
      </p:sp>
      <p:sp>
        <p:nvSpPr>
          <p:cNvPr id="5" name="Footer Placeholder 4">
            <a:extLst>
              <a:ext uri="{FF2B5EF4-FFF2-40B4-BE49-F238E27FC236}">
                <a16:creationId xmlns:a16="http://schemas.microsoft.com/office/drawing/2014/main" id="{0BDA4342-CF58-438F-BA0F-CB845CB72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EA69D3-33F9-433D-8AB9-B2E7D6E5C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6E179-94D4-4137-B6B5-92ABAC6606E5}" type="slidenum">
              <a:rPr lang="en-US" smtClean="0"/>
              <a:t>‹#›</a:t>
            </a:fld>
            <a:endParaRPr lang="en-US"/>
          </a:p>
        </p:txBody>
      </p:sp>
    </p:spTree>
    <p:extLst>
      <p:ext uri="{BB962C8B-B14F-4D97-AF65-F5344CB8AC3E}">
        <p14:creationId xmlns:p14="http://schemas.microsoft.com/office/powerpoint/2010/main" val="330667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D728-E335-4F66-97E9-6933EF2BA01D}"/>
              </a:ext>
            </a:extLst>
          </p:cNvPr>
          <p:cNvSpPr>
            <a:spLocks noGrp="1"/>
          </p:cNvSpPr>
          <p:nvPr>
            <p:ph type="ctrTitle"/>
          </p:nvPr>
        </p:nvSpPr>
        <p:spPr/>
        <p:txBody>
          <a:bodyPr/>
          <a:lstStyle/>
          <a:p>
            <a:r>
              <a:rPr lang="en-US" dirty="0">
                <a:solidFill>
                  <a:schemeClr val="accent2">
                    <a:lumMod val="75000"/>
                  </a:schemeClr>
                </a:solidFill>
              </a:rPr>
              <a:t>Multithreading Programming</a:t>
            </a:r>
          </a:p>
        </p:txBody>
      </p:sp>
    </p:spTree>
    <p:extLst>
      <p:ext uri="{BB962C8B-B14F-4D97-AF65-F5344CB8AC3E}">
        <p14:creationId xmlns:p14="http://schemas.microsoft.com/office/powerpoint/2010/main" val="107371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758-F389-4DE1-977D-4C2A00D148F5}"/>
              </a:ext>
            </a:extLst>
          </p:cNvPr>
          <p:cNvSpPr>
            <a:spLocks noGrp="1"/>
          </p:cNvSpPr>
          <p:nvPr>
            <p:ph type="title"/>
          </p:nvPr>
        </p:nvSpPr>
        <p:spPr>
          <a:xfrm>
            <a:off x="838200" y="365125"/>
            <a:ext cx="10515600" cy="559549"/>
          </a:xfrm>
        </p:spPr>
        <p:txBody>
          <a:bodyPr>
            <a:normAutofit fontScale="90000"/>
          </a:bodyPr>
          <a:lstStyle/>
          <a:p>
            <a:r>
              <a:rPr lang="en-US" b="1" dirty="0">
                <a:solidFill>
                  <a:schemeClr val="accent2">
                    <a:lumMod val="75000"/>
                  </a:schemeClr>
                </a:solidFill>
              </a:rPr>
              <a:t>Thread lifetime</a:t>
            </a:r>
            <a:br>
              <a:rPr lang="en-US" b="1" dirty="0"/>
            </a:br>
            <a:endParaRPr lang="en-US" dirty="0"/>
          </a:p>
        </p:txBody>
      </p:sp>
      <p:sp>
        <p:nvSpPr>
          <p:cNvPr id="5" name="Rectangle 4">
            <a:extLst>
              <a:ext uri="{FF2B5EF4-FFF2-40B4-BE49-F238E27FC236}">
                <a16:creationId xmlns:a16="http://schemas.microsoft.com/office/drawing/2014/main" id="{0B4F97D7-046F-43D5-A718-03A3F6C1ED2E}"/>
              </a:ext>
            </a:extLst>
          </p:cNvPr>
          <p:cNvSpPr/>
          <p:nvPr/>
        </p:nvSpPr>
        <p:spPr>
          <a:xfrm>
            <a:off x="838200" y="644899"/>
            <a:ext cx="11172290" cy="2031325"/>
          </a:xfrm>
          <a:prstGeom prst="rect">
            <a:avLst/>
          </a:prstGeom>
        </p:spPr>
        <p:txBody>
          <a:bodyPr wrap="square">
            <a:spAutoFit/>
          </a:bodyPr>
          <a:lstStyle/>
          <a:p>
            <a:r>
              <a:rPr lang="en-US" dirty="0"/>
              <a:t>The lifetime of the thread depends on the method executing within that thread. Once the method is executed, CLR de-allocates the memory taken by the thread and disposes of. On the other hand, the thread can also be disposed of explicitly by calling the Interrupt or Abort </a:t>
            </a:r>
            <a:r>
              <a:rPr lang="en-US" dirty="0" err="1"/>
              <a:t>methods.Another</a:t>
            </a:r>
            <a:r>
              <a:rPr lang="en-US" dirty="0"/>
              <a:t> very important factor to consider is exceptions. If the exceptions are not properly handled within a thread, they are propagated to the calling method and so on until they reach the root method in the call stack. When it reaches this point, CLR will shut down the thread if it is not </a:t>
            </a:r>
            <a:r>
              <a:rPr lang="en-US" dirty="0" err="1"/>
              <a:t>handled.For</a:t>
            </a:r>
            <a:r>
              <a:rPr lang="en-US" dirty="0"/>
              <a:t> continuous or long-running threads, the shutdown process should be properly defined. One of the best approaches to smoothly shut down the thread is by using a volatile bool variable:</a:t>
            </a:r>
          </a:p>
        </p:txBody>
      </p:sp>
      <p:pic>
        <p:nvPicPr>
          <p:cNvPr id="6" name="Picture 5">
            <a:extLst>
              <a:ext uri="{FF2B5EF4-FFF2-40B4-BE49-F238E27FC236}">
                <a16:creationId xmlns:a16="http://schemas.microsoft.com/office/drawing/2014/main" id="{A39056AD-CAFD-450C-BCAD-A74A3A4C71D3}"/>
              </a:ext>
            </a:extLst>
          </p:cNvPr>
          <p:cNvPicPr>
            <a:picLocks noChangeAspect="1"/>
          </p:cNvPicPr>
          <p:nvPr/>
        </p:nvPicPr>
        <p:blipFill>
          <a:blip r:embed="rId2"/>
          <a:stretch>
            <a:fillRect/>
          </a:stretch>
        </p:blipFill>
        <p:spPr>
          <a:xfrm>
            <a:off x="921172" y="2676223"/>
            <a:ext cx="6763898" cy="4118463"/>
          </a:xfrm>
          <a:prstGeom prst="rect">
            <a:avLst/>
          </a:prstGeom>
        </p:spPr>
      </p:pic>
    </p:spTree>
    <p:extLst>
      <p:ext uri="{BB962C8B-B14F-4D97-AF65-F5344CB8AC3E}">
        <p14:creationId xmlns:p14="http://schemas.microsoft.com/office/powerpoint/2010/main" val="37582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3902-E2E1-4795-85B2-DB71D41A82FF}"/>
              </a:ext>
            </a:extLst>
          </p:cNvPr>
          <p:cNvSpPr>
            <a:spLocks noGrp="1"/>
          </p:cNvSpPr>
          <p:nvPr>
            <p:ph type="title"/>
          </p:nvPr>
        </p:nvSpPr>
        <p:spPr>
          <a:xfrm>
            <a:off x="838200" y="365125"/>
            <a:ext cx="10515600" cy="569823"/>
          </a:xfrm>
        </p:spPr>
        <p:txBody>
          <a:bodyPr>
            <a:normAutofit fontScale="90000"/>
          </a:bodyPr>
          <a:lstStyle/>
          <a:p>
            <a:r>
              <a:rPr lang="en-US" b="1" dirty="0">
                <a:solidFill>
                  <a:schemeClr val="accent2">
                    <a:lumMod val="75000"/>
                  </a:schemeClr>
                </a:solidFill>
              </a:rPr>
              <a:t>The thread pool in .NET</a:t>
            </a:r>
            <a:br>
              <a:rPr lang="en-US" b="1" dirty="0"/>
            </a:br>
            <a:endParaRPr lang="en-US" dirty="0"/>
          </a:p>
        </p:txBody>
      </p:sp>
      <p:sp>
        <p:nvSpPr>
          <p:cNvPr id="4" name="Rectangle 3">
            <a:extLst>
              <a:ext uri="{FF2B5EF4-FFF2-40B4-BE49-F238E27FC236}">
                <a16:creationId xmlns:a16="http://schemas.microsoft.com/office/drawing/2014/main" id="{858A8A0F-4E03-4B28-9E80-7ED4C5E424EA}"/>
              </a:ext>
            </a:extLst>
          </p:cNvPr>
          <p:cNvSpPr/>
          <p:nvPr/>
        </p:nvSpPr>
        <p:spPr>
          <a:xfrm>
            <a:off x="294526" y="650036"/>
            <a:ext cx="11705690" cy="923330"/>
          </a:xfrm>
          <a:prstGeom prst="rect">
            <a:avLst/>
          </a:prstGeom>
        </p:spPr>
        <p:txBody>
          <a:bodyPr wrap="square">
            <a:spAutoFit/>
          </a:bodyPr>
          <a:lstStyle/>
          <a:p>
            <a:r>
              <a:rPr lang="en-US" dirty="0"/>
              <a:t>CLR provides a separate thread pool that contains the list of threads to be used to execute tasks asynchronously. Each process has its own specific thread pool. CLR adds and removes threads in or from the thread </a:t>
            </a:r>
            <a:r>
              <a:rPr lang="en-US" dirty="0" err="1"/>
              <a:t>pool.To</a:t>
            </a:r>
            <a:r>
              <a:rPr lang="en-US" dirty="0"/>
              <a:t> run a thread using </a:t>
            </a:r>
            <a:r>
              <a:rPr lang="en-US" dirty="0" err="1"/>
              <a:t>ThreadPool</a:t>
            </a:r>
            <a:r>
              <a:rPr lang="en-US" dirty="0"/>
              <a:t>, we can use </a:t>
            </a:r>
            <a:r>
              <a:rPr lang="en-US" dirty="0" err="1"/>
              <a:t>ThreadPool.</a:t>
            </a:r>
            <a:r>
              <a:rPr lang="en-US" b="1" dirty="0" err="1"/>
              <a:t>QueueUserWorkItem</a:t>
            </a:r>
            <a:r>
              <a:rPr lang="en-US" dirty="0"/>
              <a:t>, as shown in the following code:</a:t>
            </a:r>
          </a:p>
        </p:txBody>
      </p:sp>
      <p:sp>
        <p:nvSpPr>
          <p:cNvPr id="6" name="Rectangle 5">
            <a:extLst>
              <a:ext uri="{FF2B5EF4-FFF2-40B4-BE49-F238E27FC236}">
                <a16:creationId xmlns:a16="http://schemas.microsoft.com/office/drawing/2014/main" id="{923293BE-6761-4AB8-89D5-5DD5CD6FE529}"/>
              </a:ext>
            </a:extLst>
          </p:cNvPr>
          <p:cNvSpPr/>
          <p:nvPr/>
        </p:nvSpPr>
        <p:spPr>
          <a:xfrm>
            <a:off x="366445" y="5934670"/>
            <a:ext cx="11633771" cy="923330"/>
          </a:xfrm>
          <a:prstGeom prst="rect">
            <a:avLst/>
          </a:prstGeom>
        </p:spPr>
        <p:txBody>
          <a:bodyPr wrap="square">
            <a:spAutoFit/>
          </a:bodyPr>
          <a:lstStyle/>
          <a:p>
            <a:r>
              <a:rPr lang="en-US" b="1" dirty="0" err="1"/>
              <a:t>QueueUserWorkItem</a:t>
            </a:r>
            <a:r>
              <a:rPr lang="en-US" dirty="0"/>
              <a:t> queues the task to be executed by the CLR in a thread that is available in the thread pool. The task queues are maintained in </a:t>
            </a:r>
            <a:r>
              <a:rPr lang="en-US" b="1" dirty="0"/>
              <a:t>First In, First Out (FIFO) </a:t>
            </a:r>
            <a:r>
              <a:rPr lang="en-US" dirty="0"/>
              <a:t>order. However, depending on the thread's availability and the task job itself, the task completion may be delayed.</a:t>
            </a:r>
          </a:p>
        </p:txBody>
      </p:sp>
      <p:pic>
        <p:nvPicPr>
          <p:cNvPr id="7" name="Picture 6">
            <a:extLst>
              <a:ext uri="{FF2B5EF4-FFF2-40B4-BE49-F238E27FC236}">
                <a16:creationId xmlns:a16="http://schemas.microsoft.com/office/drawing/2014/main" id="{3609979F-A74A-44AF-8D51-2A2ACFA369D9}"/>
              </a:ext>
            </a:extLst>
          </p:cNvPr>
          <p:cNvPicPr>
            <a:picLocks noChangeAspect="1"/>
          </p:cNvPicPr>
          <p:nvPr/>
        </p:nvPicPr>
        <p:blipFill>
          <a:blip r:embed="rId2"/>
          <a:stretch>
            <a:fillRect/>
          </a:stretch>
        </p:blipFill>
        <p:spPr>
          <a:xfrm>
            <a:off x="539117" y="1873170"/>
            <a:ext cx="8265835" cy="3913294"/>
          </a:xfrm>
          <a:prstGeom prst="rect">
            <a:avLst/>
          </a:prstGeom>
        </p:spPr>
      </p:pic>
    </p:spTree>
    <p:extLst>
      <p:ext uri="{BB962C8B-B14F-4D97-AF65-F5344CB8AC3E}">
        <p14:creationId xmlns:p14="http://schemas.microsoft.com/office/powerpoint/2010/main" val="180103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0E32-598A-4210-B909-7E2AE0E93C77}"/>
              </a:ext>
            </a:extLst>
          </p:cNvPr>
          <p:cNvSpPr>
            <a:spLocks noGrp="1"/>
          </p:cNvSpPr>
          <p:nvPr>
            <p:ph type="title"/>
          </p:nvPr>
        </p:nvSpPr>
        <p:spPr>
          <a:xfrm>
            <a:off x="838200" y="440889"/>
            <a:ext cx="10227067" cy="549275"/>
          </a:xfrm>
        </p:spPr>
        <p:txBody>
          <a:bodyPr>
            <a:normAutofit fontScale="90000"/>
          </a:bodyPr>
          <a:lstStyle/>
          <a:p>
            <a:r>
              <a:rPr lang="en-US" b="1" dirty="0">
                <a:solidFill>
                  <a:schemeClr val="accent2">
                    <a:lumMod val="75000"/>
                  </a:schemeClr>
                </a:solidFill>
              </a:rPr>
              <a:t>Thread synchronization - Lock</a:t>
            </a:r>
            <a:br>
              <a:rPr lang="en-US" b="1" dirty="0"/>
            </a:br>
            <a:endParaRPr lang="en-US" dirty="0"/>
          </a:p>
        </p:txBody>
      </p:sp>
      <p:sp>
        <p:nvSpPr>
          <p:cNvPr id="5" name="Rectangle 4">
            <a:extLst>
              <a:ext uri="{FF2B5EF4-FFF2-40B4-BE49-F238E27FC236}">
                <a16:creationId xmlns:a16="http://schemas.microsoft.com/office/drawing/2014/main" id="{B83B510B-135C-41F6-BB19-7F4F2898A7A6}"/>
              </a:ext>
            </a:extLst>
          </p:cNvPr>
          <p:cNvSpPr/>
          <p:nvPr/>
        </p:nvSpPr>
        <p:spPr>
          <a:xfrm>
            <a:off x="838200" y="990164"/>
            <a:ext cx="11353800" cy="923330"/>
          </a:xfrm>
          <a:prstGeom prst="rect">
            <a:avLst/>
          </a:prstGeom>
        </p:spPr>
        <p:txBody>
          <a:bodyPr wrap="square">
            <a:spAutoFit/>
          </a:bodyPr>
          <a:lstStyle/>
          <a:p>
            <a:r>
              <a:rPr lang="en-US" dirty="0"/>
              <a:t>In multithreaded applications, we have shared resources that are accessible by multiple threads executing simultaneously. The area where the resources are shared across multiple threads is known as the critical section. To protect these resources and provide thread-safe access, there are certain techniques that we will discuss in this section.</a:t>
            </a:r>
          </a:p>
        </p:txBody>
      </p:sp>
      <p:pic>
        <p:nvPicPr>
          <p:cNvPr id="9" name="Picture 8">
            <a:extLst>
              <a:ext uri="{FF2B5EF4-FFF2-40B4-BE49-F238E27FC236}">
                <a16:creationId xmlns:a16="http://schemas.microsoft.com/office/drawing/2014/main" id="{BD396F81-7932-4CC8-865D-6698627B0604}"/>
              </a:ext>
            </a:extLst>
          </p:cNvPr>
          <p:cNvPicPr>
            <a:picLocks noChangeAspect="1"/>
          </p:cNvPicPr>
          <p:nvPr/>
        </p:nvPicPr>
        <p:blipFill>
          <a:blip r:embed="rId2"/>
          <a:stretch>
            <a:fillRect/>
          </a:stretch>
        </p:blipFill>
        <p:spPr>
          <a:xfrm>
            <a:off x="838200" y="2501297"/>
            <a:ext cx="8439364" cy="4090806"/>
          </a:xfrm>
          <a:prstGeom prst="rect">
            <a:avLst/>
          </a:prstGeom>
        </p:spPr>
      </p:pic>
    </p:spTree>
    <p:extLst>
      <p:ext uri="{BB962C8B-B14F-4D97-AF65-F5344CB8AC3E}">
        <p14:creationId xmlns:p14="http://schemas.microsoft.com/office/powerpoint/2010/main" val="245992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5C54FF-A5B6-45A2-8CA0-ED8508CE481D}"/>
              </a:ext>
            </a:extLst>
          </p:cNvPr>
          <p:cNvPicPr>
            <a:picLocks noChangeAspect="1"/>
          </p:cNvPicPr>
          <p:nvPr/>
        </p:nvPicPr>
        <p:blipFill>
          <a:blip r:embed="rId2"/>
          <a:stretch>
            <a:fillRect/>
          </a:stretch>
        </p:blipFill>
        <p:spPr>
          <a:xfrm>
            <a:off x="910276" y="261396"/>
            <a:ext cx="7678919" cy="6126225"/>
          </a:xfrm>
          <a:prstGeom prst="rect">
            <a:avLst/>
          </a:prstGeom>
        </p:spPr>
      </p:pic>
    </p:spTree>
    <p:extLst>
      <p:ext uri="{BB962C8B-B14F-4D97-AF65-F5344CB8AC3E}">
        <p14:creationId xmlns:p14="http://schemas.microsoft.com/office/powerpoint/2010/main" val="395598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C49ACD-6A21-48FB-9986-FDB4AA732B4A}"/>
              </a:ext>
            </a:extLst>
          </p:cNvPr>
          <p:cNvPicPr>
            <a:picLocks noChangeAspect="1"/>
          </p:cNvPicPr>
          <p:nvPr/>
        </p:nvPicPr>
        <p:blipFill>
          <a:blip r:embed="rId2"/>
          <a:stretch>
            <a:fillRect/>
          </a:stretch>
        </p:blipFill>
        <p:spPr>
          <a:xfrm>
            <a:off x="599806" y="421392"/>
            <a:ext cx="8969552" cy="5445152"/>
          </a:xfrm>
          <a:prstGeom prst="rect">
            <a:avLst/>
          </a:prstGeom>
        </p:spPr>
      </p:pic>
    </p:spTree>
    <p:extLst>
      <p:ext uri="{BB962C8B-B14F-4D97-AF65-F5344CB8AC3E}">
        <p14:creationId xmlns:p14="http://schemas.microsoft.com/office/powerpoint/2010/main" val="174022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70300-9984-48ED-A0E3-258D1E08800C}"/>
              </a:ext>
            </a:extLst>
          </p:cNvPr>
          <p:cNvPicPr>
            <a:picLocks noChangeAspect="1"/>
          </p:cNvPicPr>
          <p:nvPr/>
        </p:nvPicPr>
        <p:blipFill>
          <a:blip r:embed="rId2"/>
          <a:stretch>
            <a:fillRect/>
          </a:stretch>
        </p:blipFill>
        <p:spPr>
          <a:xfrm>
            <a:off x="806967" y="146189"/>
            <a:ext cx="7217150" cy="6593083"/>
          </a:xfrm>
          <a:prstGeom prst="rect">
            <a:avLst/>
          </a:prstGeom>
        </p:spPr>
      </p:pic>
    </p:spTree>
    <p:extLst>
      <p:ext uri="{BB962C8B-B14F-4D97-AF65-F5344CB8AC3E}">
        <p14:creationId xmlns:p14="http://schemas.microsoft.com/office/powerpoint/2010/main" val="179406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69E9-D027-42CF-AF19-04CED544A169}"/>
              </a:ext>
            </a:extLst>
          </p:cNvPr>
          <p:cNvSpPr>
            <a:spLocks noGrp="1"/>
          </p:cNvSpPr>
          <p:nvPr>
            <p:ph type="title"/>
          </p:nvPr>
        </p:nvSpPr>
        <p:spPr>
          <a:xfrm>
            <a:off x="838200" y="365126"/>
            <a:ext cx="10515600" cy="734210"/>
          </a:xfrm>
        </p:spPr>
        <p:txBody>
          <a:bodyPr/>
          <a:lstStyle/>
          <a:p>
            <a:r>
              <a:rPr lang="en-US" dirty="0">
                <a:solidFill>
                  <a:schemeClr val="accent2">
                    <a:lumMod val="75000"/>
                  </a:schemeClr>
                </a:solidFill>
              </a:rPr>
              <a:t>Monitors</a:t>
            </a:r>
          </a:p>
        </p:txBody>
      </p:sp>
      <p:sp>
        <p:nvSpPr>
          <p:cNvPr id="5" name="Rectangle 4">
            <a:extLst>
              <a:ext uri="{FF2B5EF4-FFF2-40B4-BE49-F238E27FC236}">
                <a16:creationId xmlns:a16="http://schemas.microsoft.com/office/drawing/2014/main" id="{0A13E178-C219-46FD-BFB8-B250A4AD4D06}"/>
              </a:ext>
            </a:extLst>
          </p:cNvPr>
          <p:cNvSpPr/>
          <p:nvPr/>
        </p:nvSpPr>
        <p:spPr>
          <a:xfrm>
            <a:off x="838199" y="1099336"/>
            <a:ext cx="11090097" cy="923330"/>
          </a:xfrm>
          <a:prstGeom prst="rect">
            <a:avLst/>
          </a:prstGeom>
        </p:spPr>
        <p:txBody>
          <a:bodyPr wrap="square">
            <a:spAutoFit/>
          </a:bodyPr>
          <a:lstStyle/>
          <a:p>
            <a:r>
              <a:rPr lang="en-US" dirty="0"/>
              <a:t>If we look into the Monitor class, all the methods such as </a:t>
            </a:r>
            <a:r>
              <a:rPr lang="en-US" dirty="0" err="1"/>
              <a:t>Monitor.Enter</a:t>
            </a:r>
            <a:r>
              <a:rPr lang="en-US" dirty="0"/>
              <a:t> and </a:t>
            </a:r>
            <a:r>
              <a:rPr lang="en-US" dirty="0" err="1"/>
              <a:t>Monitor.Exit</a:t>
            </a:r>
            <a:r>
              <a:rPr lang="en-US" dirty="0"/>
              <a:t> operate on object references. Similarly to lock, Monitor also provides gated access to the resource; however, a developer will have greater control in terms of the API it provides.</a:t>
            </a:r>
          </a:p>
        </p:txBody>
      </p:sp>
      <p:sp>
        <p:nvSpPr>
          <p:cNvPr id="7" name="Rectangle 6">
            <a:extLst>
              <a:ext uri="{FF2B5EF4-FFF2-40B4-BE49-F238E27FC236}">
                <a16:creationId xmlns:a16="http://schemas.microsoft.com/office/drawing/2014/main" id="{F587906E-A904-49BC-92ED-60A42B64E81C}"/>
              </a:ext>
            </a:extLst>
          </p:cNvPr>
          <p:cNvSpPr/>
          <p:nvPr/>
        </p:nvSpPr>
        <p:spPr>
          <a:xfrm>
            <a:off x="838198" y="2664449"/>
            <a:ext cx="10381181" cy="646331"/>
          </a:xfrm>
          <a:prstGeom prst="rect">
            <a:avLst/>
          </a:prstGeom>
        </p:spPr>
        <p:txBody>
          <a:bodyPr wrap="square">
            <a:spAutoFit/>
          </a:bodyPr>
          <a:lstStyle/>
          <a:p>
            <a:r>
              <a:rPr lang="en-US" dirty="0"/>
              <a:t>To help us understand, let's take an example of a running Job whose task is to run the jobs added by multiple threads. If no job is present, it should wait for the threads to push and start executing them immediately.</a:t>
            </a:r>
          </a:p>
        </p:txBody>
      </p:sp>
      <p:sp>
        <p:nvSpPr>
          <p:cNvPr id="8" name="Rectangle 7">
            <a:extLst>
              <a:ext uri="{FF2B5EF4-FFF2-40B4-BE49-F238E27FC236}">
                <a16:creationId xmlns:a16="http://schemas.microsoft.com/office/drawing/2014/main" id="{08D9D1D2-1D33-4002-AF30-5266D39B4218}"/>
              </a:ext>
            </a:extLst>
          </p:cNvPr>
          <p:cNvSpPr/>
          <p:nvPr/>
        </p:nvSpPr>
        <p:spPr>
          <a:xfrm>
            <a:off x="838198" y="4212053"/>
            <a:ext cx="10381180" cy="646331"/>
          </a:xfrm>
          <a:prstGeom prst="rect">
            <a:avLst/>
          </a:prstGeom>
        </p:spPr>
        <p:txBody>
          <a:bodyPr wrap="square">
            <a:spAutoFit/>
          </a:bodyPr>
          <a:lstStyle/>
          <a:p>
            <a:r>
              <a:rPr lang="en-US" dirty="0"/>
              <a:t>In this example, we will create a </a:t>
            </a:r>
            <a:r>
              <a:rPr lang="en-US" dirty="0" err="1"/>
              <a:t>JobExecutor</a:t>
            </a:r>
            <a:r>
              <a:rPr lang="en-US" dirty="0"/>
              <a:t> class that runs in a separate thread. Here is the code snippet of </a:t>
            </a:r>
            <a:r>
              <a:rPr lang="en-US" dirty="0" err="1"/>
              <a:t>JobExecutor</a:t>
            </a:r>
            <a:r>
              <a:rPr lang="en-US" dirty="0"/>
              <a:t>: </a:t>
            </a:r>
          </a:p>
        </p:txBody>
      </p:sp>
    </p:spTree>
    <p:extLst>
      <p:ext uri="{BB962C8B-B14F-4D97-AF65-F5344CB8AC3E}">
        <p14:creationId xmlns:p14="http://schemas.microsoft.com/office/powerpoint/2010/main" val="217154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C2507-14FF-4860-948C-CF026E7EE0AE}"/>
              </a:ext>
            </a:extLst>
          </p:cNvPr>
          <p:cNvPicPr>
            <a:picLocks noChangeAspect="1"/>
          </p:cNvPicPr>
          <p:nvPr/>
        </p:nvPicPr>
        <p:blipFill>
          <a:blip r:embed="rId2"/>
          <a:stretch>
            <a:fillRect/>
          </a:stretch>
        </p:blipFill>
        <p:spPr>
          <a:xfrm>
            <a:off x="976748" y="291290"/>
            <a:ext cx="7468609" cy="6439282"/>
          </a:xfrm>
          <a:prstGeom prst="rect">
            <a:avLst/>
          </a:prstGeom>
        </p:spPr>
      </p:pic>
    </p:spTree>
    <p:extLst>
      <p:ext uri="{BB962C8B-B14F-4D97-AF65-F5344CB8AC3E}">
        <p14:creationId xmlns:p14="http://schemas.microsoft.com/office/powerpoint/2010/main" val="388522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18B4B1-B343-4311-87E8-B175BF484F12}"/>
              </a:ext>
            </a:extLst>
          </p:cNvPr>
          <p:cNvPicPr>
            <a:picLocks noChangeAspect="1"/>
          </p:cNvPicPr>
          <p:nvPr/>
        </p:nvPicPr>
        <p:blipFill>
          <a:blip r:embed="rId2"/>
          <a:stretch>
            <a:fillRect/>
          </a:stretch>
        </p:blipFill>
        <p:spPr>
          <a:xfrm>
            <a:off x="616276" y="124657"/>
            <a:ext cx="8661288" cy="6545177"/>
          </a:xfrm>
          <a:prstGeom prst="rect">
            <a:avLst/>
          </a:prstGeom>
        </p:spPr>
      </p:pic>
    </p:spTree>
    <p:extLst>
      <p:ext uri="{BB962C8B-B14F-4D97-AF65-F5344CB8AC3E}">
        <p14:creationId xmlns:p14="http://schemas.microsoft.com/office/powerpoint/2010/main" val="221576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5C3B9-0473-4DA8-9E55-6E58069E57B3}"/>
              </a:ext>
            </a:extLst>
          </p:cNvPr>
          <p:cNvPicPr>
            <a:picLocks noChangeAspect="1"/>
          </p:cNvPicPr>
          <p:nvPr/>
        </p:nvPicPr>
        <p:blipFill>
          <a:blip r:embed="rId2"/>
          <a:stretch>
            <a:fillRect/>
          </a:stretch>
        </p:blipFill>
        <p:spPr>
          <a:xfrm>
            <a:off x="515547" y="97759"/>
            <a:ext cx="6905640" cy="5707140"/>
          </a:xfrm>
          <a:prstGeom prst="rect">
            <a:avLst/>
          </a:prstGeom>
        </p:spPr>
      </p:pic>
      <p:pic>
        <p:nvPicPr>
          <p:cNvPr id="5" name="Picture 4">
            <a:extLst>
              <a:ext uri="{FF2B5EF4-FFF2-40B4-BE49-F238E27FC236}">
                <a16:creationId xmlns:a16="http://schemas.microsoft.com/office/drawing/2014/main" id="{EFDF9602-A020-4ED9-A1EE-87667B2E17A2}"/>
              </a:ext>
            </a:extLst>
          </p:cNvPr>
          <p:cNvPicPr>
            <a:picLocks noChangeAspect="1"/>
          </p:cNvPicPr>
          <p:nvPr/>
        </p:nvPicPr>
        <p:blipFill>
          <a:blip r:embed="rId3"/>
          <a:stretch>
            <a:fillRect/>
          </a:stretch>
        </p:blipFill>
        <p:spPr>
          <a:xfrm>
            <a:off x="515547" y="5426672"/>
            <a:ext cx="4299171" cy="1333569"/>
          </a:xfrm>
          <a:prstGeom prst="rect">
            <a:avLst/>
          </a:prstGeom>
        </p:spPr>
      </p:pic>
    </p:spTree>
    <p:extLst>
      <p:ext uri="{BB962C8B-B14F-4D97-AF65-F5344CB8AC3E}">
        <p14:creationId xmlns:p14="http://schemas.microsoft.com/office/powerpoint/2010/main" val="53172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4497-F9DB-40AC-B776-56D1A24828EF}"/>
              </a:ext>
            </a:extLst>
          </p:cNvPr>
          <p:cNvSpPr>
            <a:spLocks noGrp="1"/>
          </p:cNvSpPr>
          <p:nvPr>
            <p:ph type="title"/>
          </p:nvPr>
        </p:nvSpPr>
        <p:spPr/>
        <p:txBody>
          <a:bodyPr/>
          <a:lstStyle/>
          <a:p>
            <a:r>
              <a:rPr lang="en-US" dirty="0">
                <a:solidFill>
                  <a:schemeClr val="accent2">
                    <a:lumMod val="75000"/>
                  </a:schemeClr>
                </a:solidFill>
              </a:rPr>
              <a:t>Topics</a:t>
            </a:r>
            <a:endParaRPr lang="en-US" dirty="0"/>
          </a:p>
        </p:txBody>
      </p:sp>
      <p:sp>
        <p:nvSpPr>
          <p:cNvPr id="3" name="Content Placeholder 2">
            <a:extLst>
              <a:ext uri="{FF2B5EF4-FFF2-40B4-BE49-F238E27FC236}">
                <a16:creationId xmlns:a16="http://schemas.microsoft.com/office/drawing/2014/main" id="{D08B3EBD-C3BA-4A85-8847-9EF3AE373AFF}"/>
              </a:ext>
            </a:extLst>
          </p:cNvPr>
          <p:cNvSpPr>
            <a:spLocks noGrp="1"/>
          </p:cNvSpPr>
          <p:nvPr>
            <p:ph idx="1"/>
          </p:nvPr>
        </p:nvSpPr>
        <p:spPr/>
        <p:txBody>
          <a:bodyPr/>
          <a:lstStyle/>
          <a:p>
            <a:r>
              <a:rPr lang="en-US" dirty="0"/>
              <a:t>Multithreading versus asynchronous programming</a:t>
            </a:r>
          </a:p>
          <a:p>
            <a:r>
              <a:rPr lang="en-US" dirty="0"/>
              <a:t>Multithreading in .NET Core</a:t>
            </a:r>
          </a:p>
          <a:p>
            <a:r>
              <a:rPr lang="en-US" dirty="0"/>
              <a:t>Threads in .NET Core</a:t>
            </a:r>
          </a:p>
          <a:p>
            <a:r>
              <a:rPr lang="en-US" dirty="0"/>
              <a:t>Thread synchronization</a:t>
            </a:r>
          </a:p>
          <a:p>
            <a:pPr lvl="1"/>
            <a:r>
              <a:rPr lang="en-US" dirty="0"/>
              <a:t>Lock</a:t>
            </a:r>
          </a:p>
          <a:p>
            <a:pPr lvl="1"/>
            <a:r>
              <a:rPr lang="en-US"/>
              <a:t>Monitor</a:t>
            </a:r>
            <a:endParaRPr lang="en-US" dirty="0"/>
          </a:p>
          <a:p>
            <a:pPr marL="0" indent="0">
              <a:buNone/>
            </a:pPr>
            <a:endParaRPr lang="en-US" dirty="0"/>
          </a:p>
        </p:txBody>
      </p:sp>
    </p:spTree>
    <p:extLst>
      <p:ext uri="{BB962C8B-B14F-4D97-AF65-F5344CB8AC3E}">
        <p14:creationId xmlns:p14="http://schemas.microsoft.com/office/powerpoint/2010/main" val="3459792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1CEABE-9698-462B-B2C1-5D135FAB320D}"/>
              </a:ext>
            </a:extLst>
          </p:cNvPr>
          <p:cNvSpPr/>
          <p:nvPr/>
        </p:nvSpPr>
        <p:spPr>
          <a:xfrm>
            <a:off x="489735" y="113137"/>
            <a:ext cx="11839254" cy="2031325"/>
          </a:xfrm>
          <a:prstGeom prst="rect">
            <a:avLst/>
          </a:prstGeom>
        </p:spPr>
        <p:txBody>
          <a:bodyPr wrap="square">
            <a:spAutoFit/>
          </a:bodyPr>
          <a:lstStyle/>
          <a:p>
            <a:r>
              <a:rPr lang="en-US" dirty="0"/>
              <a:t>It's a singleton class, and other threads can access the </a:t>
            </a:r>
            <a:r>
              <a:rPr lang="en-US" dirty="0" err="1"/>
              <a:t>JobExecutor</a:t>
            </a:r>
            <a:r>
              <a:rPr lang="en-US" dirty="0"/>
              <a:t> instance using the static Instance property and call the </a:t>
            </a:r>
            <a:r>
              <a:rPr lang="en-US" dirty="0" err="1"/>
              <a:t>AddJobsItems</a:t>
            </a:r>
            <a:r>
              <a:rPr lang="en-US" dirty="0"/>
              <a:t> method to add the list of jobs to be executed. The </a:t>
            </a:r>
            <a:r>
              <a:rPr lang="en-US" dirty="0" err="1"/>
              <a:t>CheckandExecuteJobBatch</a:t>
            </a:r>
            <a:r>
              <a:rPr lang="en-US" dirty="0"/>
              <a:t> method runs continuously and checks for new jobs in the list every 10 minutes. Or, if it is interrupted by the </a:t>
            </a:r>
            <a:r>
              <a:rPr lang="en-US" dirty="0" err="1"/>
              <a:t>AddJobsItems</a:t>
            </a:r>
            <a:r>
              <a:rPr lang="en-US" dirty="0"/>
              <a:t> method by calling the </a:t>
            </a:r>
            <a:r>
              <a:rPr lang="en-US" dirty="0" err="1"/>
              <a:t>Monitor.PulseAll</a:t>
            </a:r>
            <a:r>
              <a:rPr lang="en-US" dirty="0"/>
              <a:t> method, it will immediately move to the while statement and check for the items count. If the items are present, the </a:t>
            </a:r>
            <a:r>
              <a:rPr lang="en-US" dirty="0" err="1"/>
              <a:t>CheckandExecuteJobBatch</a:t>
            </a:r>
            <a:r>
              <a:rPr lang="en-US" dirty="0"/>
              <a:t> method calls the </a:t>
            </a:r>
            <a:r>
              <a:rPr lang="en-US" dirty="0" err="1"/>
              <a:t>ExecuteJob</a:t>
            </a:r>
            <a:r>
              <a:rPr lang="en-US" dirty="0"/>
              <a:t> method that runs that </a:t>
            </a:r>
            <a:r>
              <a:rPr lang="en-US" dirty="0" err="1"/>
              <a:t>job.Here</a:t>
            </a:r>
            <a:r>
              <a:rPr lang="en-US" dirty="0"/>
              <a:t> is the code snippet of the Job class containing two properties, namely </a:t>
            </a:r>
            <a:r>
              <a:rPr lang="en-US" dirty="0" err="1"/>
              <a:t>JobID</a:t>
            </a:r>
            <a:r>
              <a:rPr lang="en-US" dirty="0"/>
              <a:t> and </a:t>
            </a:r>
            <a:r>
              <a:rPr lang="en-US" dirty="0" err="1"/>
              <a:t>JobName</a:t>
            </a:r>
            <a:r>
              <a:rPr lang="en-US" dirty="0"/>
              <a:t>, and the DoSomething method that will print the </a:t>
            </a:r>
            <a:r>
              <a:rPr lang="en-US" dirty="0" err="1"/>
              <a:t>JobID</a:t>
            </a:r>
            <a:r>
              <a:rPr lang="en-US" dirty="0"/>
              <a:t> on the console:</a:t>
            </a:r>
          </a:p>
        </p:txBody>
      </p:sp>
      <p:pic>
        <p:nvPicPr>
          <p:cNvPr id="5" name="Picture 4">
            <a:extLst>
              <a:ext uri="{FF2B5EF4-FFF2-40B4-BE49-F238E27FC236}">
                <a16:creationId xmlns:a16="http://schemas.microsoft.com/office/drawing/2014/main" id="{4B3A7AC5-D8CB-4E69-BD54-EB7D76513178}"/>
              </a:ext>
            </a:extLst>
          </p:cNvPr>
          <p:cNvPicPr>
            <a:picLocks noChangeAspect="1"/>
          </p:cNvPicPr>
          <p:nvPr/>
        </p:nvPicPr>
        <p:blipFill>
          <a:blip r:embed="rId2"/>
          <a:stretch>
            <a:fillRect/>
          </a:stretch>
        </p:blipFill>
        <p:spPr>
          <a:xfrm>
            <a:off x="682802" y="2478596"/>
            <a:ext cx="8836810" cy="3901656"/>
          </a:xfrm>
          <a:prstGeom prst="rect">
            <a:avLst/>
          </a:prstGeom>
        </p:spPr>
      </p:pic>
    </p:spTree>
    <p:extLst>
      <p:ext uri="{BB962C8B-B14F-4D97-AF65-F5344CB8AC3E}">
        <p14:creationId xmlns:p14="http://schemas.microsoft.com/office/powerpoint/2010/main" val="9829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C04CFF-EA5D-408F-A39E-2FD3A8CCE687}"/>
              </a:ext>
            </a:extLst>
          </p:cNvPr>
          <p:cNvSpPr/>
          <p:nvPr/>
        </p:nvSpPr>
        <p:spPr>
          <a:xfrm>
            <a:off x="551379" y="234409"/>
            <a:ext cx="11551577" cy="646331"/>
          </a:xfrm>
          <a:prstGeom prst="rect">
            <a:avLst/>
          </a:prstGeom>
        </p:spPr>
        <p:txBody>
          <a:bodyPr wrap="square">
            <a:spAutoFit/>
          </a:bodyPr>
          <a:lstStyle/>
          <a:p>
            <a:r>
              <a:rPr lang="en-US" dirty="0"/>
              <a:t>Finally, on the main Program class, we can invoke three worker threads and one thread for </a:t>
            </a:r>
            <a:r>
              <a:rPr lang="en-US" dirty="0" err="1"/>
              <a:t>JobExecutor</a:t>
            </a:r>
            <a:r>
              <a:rPr lang="en-US" dirty="0"/>
              <a:t>, as shown in the following code:</a:t>
            </a:r>
          </a:p>
        </p:txBody>
      </p:sp>
      <p:pic>
        <p:nvPicPr>
          <p:cNvPr id="6" name="Picture 5">
            <a:extLst>
              <a:ext uri="{FF2B5EF4-FFF2-40B4-BE49-F238E27FC236}">
                <a16:creationId xmlns:a16="http://schemas.microsoft.com/office/drawing/2014/main" id="{253574D7-F854-4026-8724-9EE93FD477C9}"/>
              </a:ext>
            </a:extLst>
          </p:cNvPr>
          <p:cNvPicPr>
            <a:picLocks noChangeAspect="1"/>
          </p:cNvPicPr>
          <p:nvPr/>
        </p:nvPicPr>
        <p:blipFill>
          <a:blip r:embed="rId2"/>
          <a:stretch>
            <a:fillRect/>
          </a:stretch>
        </p:blipFill>
        <p:spPr>
          <a:xfrm>
            <a:off x="628102" y="980948"/>
            <a:ext cx="8279592" cy="5446729"/>
          </a:xfrm>
          <a:prstGeom prst="rect">
            <a:avLst/>
          </a:prstGeom>
        </p:spPr>
      </p:pic>
    </p:spTree>
    <p:extLst>
      <p:ext uri="{BB962C8B-B14F-4D97-AF65-F5344CB8AC3E}">
        <p14:creationId xmlns:p14="http://schemas.microsoft.com/office/powerpoint/2010/main" val="56466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79056B-5692-4432-A945-CDAE6A213A49}"/>
              </a:ext>
            </a:extLst>
          </p:cNvPr>
          <p:cNvPicPr>
            <a:picLocks noChangeAspect="1"/>
          </p:cNvPicPr>
          <p:nvPr/>
        </p:nvPicPr>
        <p:blipFill>
          <a:blip r:embed="rId2"/>
          <a:stretch>
            <a:fillRect/>
          </a:stretch>
        </p:blipFill>
        <p:spPr>
          <a:xfrm>
            <a:off x="552827" y="257834"/>
            <a:ext cx="9556944" cy="6196703"/>
          </a:xfrm>
          <a:prstGeom prst="rect">
            <a:avLst/>
          </a:prstGeom>
        </p:spPr>
      </p:pic>
    </p:spTree>
    <p:extLst>
      <p:ext uri="{BB962C8B-B14F-4D97-AF65-F5344CB8AC3E}">
        <p14:creationId xmlns:p14="http://schemas.microsoft.com/office/powerpoint/2010/main" val="21302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540782-1EEB-4031-AB7C-16459AAF8C8F}"/>
              </a:ext>
            </a:extLst>
          </p:cNvPr>
          <p:cNvPicPr>
            <a:picLocks noChangeAspect="1"/>
          </p:cNvPicPr>
          <p:nvPr/>
        </p:nvPicPr>
        <p:blipFill>
          <a:blip r:embed="rId2"/>
          <a:stretch>
            <a:fillRect/>
          </a:stretch>
        </p:blipFill>
        <p:spPr>
          <a:xfrm>
            <a:off x="592219" y="337106"/>
            <a:ext cx="11584642" cy="5334229"/>
          </a:xfrm>
          <a:prstGeom prst="rect">
            <a:avLst/>
          </a:prstGeom>
        </p:spPr>
      </p:pic>
    </p:spTree>
    <p:extLst>
      <p:ext uri="{BB962C8B-B14F-4D97-AF65-F5344CB8AC3E}">
        <p14:creationId xmlns:p14="http://schemas.microsoft.com/office/powerpoint/2010/main" val="171051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466-2C27-40A0-B7AF-7599CE92A511}"/>
              </a:ext>
            </a:extLst>
          </p:cNvPr>
          <p:cNvSpPr>
            <a:spLocks noGrp="1"/>
          </p:cNvSpPr>
          <p:nvPr>
            <p:ph type="title"/>
          </p:nvPr>
        </p:nvSpPr>
        <p:spPr/>
        <p:txBody>
          <a:bodyPr/>
          <a:lstStyle/>
          <a:p>
            <a:r>
              <a:rPr lang="en-US" dirty="0">
                <a:solidFill>
                  <a:schemeClr val="accent2">
                    <a:lumMod val="75000"/>
                  </a:schemeClr>
                </a:solidFill>
              </a:rPr>
              <a:t>Multithreading versus asynchronous programming</a:t>
            </a:r>
          </a:p>
        </p:txBody>
      </p:sp>
      <p:sp>
        <p:nvSpPr>
          <p:cNvPr id="3" name="Content Placeholder 2">
            <a:extLst>
              <a:ext uri="{FF2B5EF4-FFF2-40B4-BE49-F238E27FC236}">
                <a16:creationId xmlns:a16="http://schemas.microsoft.com/office/drawing/2014/main" id="{5784675B-3159-4B9B-A891-77106665C7AB}"/>
              </a:ext>
            </a:extLst>
          </p:cNvPr>
          <p:cNvSpPr>
            <a:spLocks noGrp="1"/>
          </p:cNvSpPr>
          <p:nvPr>
            <p:ph idx="1"/>
          </p:nvPr>
        </p:nvSpPr>
        <p:spPr/>
        <p:txBody>
          <a:bodyPr>
            <a:normAutofit/>
          </a:bodyPr>
          <a:lstStyle/>
          <a:p>
            <a:r>
              <a:rPr lang="en-US" sz="2000" dirty="0"/>
              <a:t>Multithreading refers to the practice of executing multiple threads at the same time to execute multiple operations or tasks in parallel. There could be one main thread and several background threads, usually known as worker threads, running in parallel at the same time, executing multiple tasks concurrently, whereas both synchronous and asynchronous operations can run on a single-threaded or a multithreaded environment.</a:t>
            </a:r>
          </a:p>
          <a:p>
            <a:r>
              <a:rPr lang="en-US" sz="2000" dirty="0"/>
              <a:t>In asynchronous programming, it is not always the case that each asynchronous operation will be running on a new thread. Async/Await is a good example of a situation where there is no additional thread created. The async operation is executed in the current synchronization context of the main thread and queues the asynchronous operation executed in the allocated time slice.</a:t>
            </a:r>
          </a:p>
        </p:txBody>
      </p:sp>
    </p:spTree>
    <p:extLst>
      <p:ext uri="{BB962C8B-B14F-4D97-AF65-F5344CB8AC3E}">
        <p14:creationId xmlns:p14="http://schemas.microsoft.com/office/powerpoint/2010/main" val="42266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43645F-D70A-4C26-AB2F-DD3F1F34B365}"/>
              </a:ext>
            </a:extLst>
          </p:cNvPr>
          <p:cNvPicPr>
            <a:picLocks noChangeAspect="1"/>
          </p:cNvPicPr>
          <p:nvPr/>
        </p:nvPicPr>
        <p:blipFill>
          <a:blip r:embed="rId2"/>
          <a:stretch>
            <a:fillRect/>
          </a:stretch>
        </p:blipFill>
        <p:spPr>
          <a:xfrm>
            <a:off x="47305" y="1085704"/>
            <a:ext cx="6109404" cy="4184939"/>
          </a:xfrm>
          <a:prstGeom prst="rect">
            <a:avLst/>
          </a:prstGeom>
        </p:spPr>
      </p:pic>
      <p:pic>
        <p:nvPicPr>
          <p:cNvPr id="4" name="Picture 3">
            <a:extLst>
              <a:ext uri="{FF2B5EF4-FFF2-40B4-BE49-F238E27FC236}">
                <a16:creationId xmlns:a16="http://schemas.microsoft.com/office/drawing/2014/main" id="{67DF4FD7-D408-4F81-86A4-41D4D2B3183E}"/>
              </a:ext>
            </a:extLst>
          </p:cNvPr>
          <p:cNvPicPr>
            <a:picLocks noChangeAspect="1"/>
          </p:cNvPicPr>
          <p:nvPr/>
        </p:nvPicPr>
        <p:blipFill>
          <a:blip r:embed="rId3"/>
          <a:stretch>
            <a:fillRect/>
          </a:stretch>
        </p:blipFill>
        <p:spPr>
          <a:xfrm>
            <a:off x="6256865" y="1832258"/>
            <a:ext cx="5887830" cy="2691830"/>
          </a:xfrm>
          <a:prstGeom prst="rect">
            <a:avLst/>
          </a:prstGeom>
        </p:spPr>
      </p:pic>
    </p:spTree>
    <p:extLst>
      <p:ext uri="{BB962C8B-B14F-4D97-AF65-F5344CB8AC3E}">
        <p14:creationId xmlns:p14="http://schemas.microsoft.com/office/powerpoint/2010/main" val="101046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5E72-4F98-4DD8-84CD-2068C1EB4484}"/>
              </a:ext>
            </a:extLst>
          </p:cNvPr>
          <p:cNvSpPr>
            <a:spLocks noGrp="1"/>
          </p:cNvSpPr>
          <p:nvPr>
            <p:ph type="title"/>
          </p:nvPr>
        </p:nvSpPr>
        <p:spPr/>
        <p:txBody>
          <a:bodyPr>
            <a:normAutofit/>
          </a:bodyPr>
          <a:lstStyle/>
          <a:p>
            <a:r>
              <a:rPr lang="en-US" sz="4000" dirty="0">
                <a:solidFill>
                  <a:schemeClr val="accent2">
                    <a:lumMod val="75000"/>
                  </a:schemeClr>
                </a:solidFill>
              </a:rPr>
              <a:t>Multithreading in .NET Core</a:t>
            </a:r>
          </a:p>
        </p:txBody>
      </p:sp>
      <p:sp>
        <p:nvSpPr>
          <p:cNvPr id="3" name="Content Placeholder 2">
            <a:extLst>
              <a:ext uri="{FF2B5EF4-FFF2-40B4-BE49-F238E27FC236}">
                <a16:creationId xmlns:a16="http://schemas.microsoft.com/office/drawing/2014/main" id="{ED59E367-F2D8-4D1C-9BBA-0FD817980E94}"/>
              </a:ext>
            </a:extLst>
          </p:cNvPr>
          <p:cNvSpPr>
            <a:spLocks noGrp="1"/>
          </p:cNvSpPr>
          <p:nvPr>
            <p:ph idx="1"/>
          </p:nvPr>
        </p:nvSpPr>
        <p:spPr/>
        <p:txBody>
          <a:bodyPr/>
          <a:lstStyle/>
          <a:p>
            <a:pPr marL="0" indent="0">
              <a:buNone/>
            </a:pPr>
            <a:r>
              <a:rPr lang="en-US" dirty="0"/>
              <a:t>Here are some examples where multithreading is a good fit:</a:t>
            </a:r>
          </a:p>
          <a:p>
            <a:r>
              <a:rPr lang="en-US" dirty="0"/>
              <a:t>I/O operations</a:t>
            </a:r>
          </a:p>
          <a:p>
            <a:r>
              <a:rPr lang="en-US" dirty="0"/>
              <a:t>Running long-running background tasks</a:t>
            </a:r>
          </a:p>
          <a:p>
            <a:r>
              <a:rPr lang="en-US" dirty="0"/>
              <a:t>Database operations</a:t>
            </a:r>
          </a:p>
          <a:p>
            <a:r>
              <a:rPr lang="en-US" dirty="0"/>
              <a:t>Communicating over a network</a:t>
            </a:r>
          </a:p>
          <a:p>
            <a:endParaRPr lang="en-US" dirty="0"/>
          </a:p>
        </p:txBody>
      </p:sp>
    </p:spTree>
    <p:extLst>
      <p:ext uri="{BB962C8B-B14F-4D97-AF65-F5344CB8AC3E}">
        <p14:creationId xmlns:p14="http://schemas.microsoft.com/office/powerpoint/2010/main" val="76410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3141-0931-4D1F-9D73-06B86F80B5B7}"/>
              </a:ext>
            </a:extLst>
          </p:cNvPr>
          <p:cNvSpPr>
            <a:spLocks noGrp="1"/>
          </p:cNvSpPr>
          <p:nvPr>
            <p:ph type="title"/>
          </p:nvPr>
        </p:nvSpPr>
        <p:spPr/>
        <p:txBody>
          <a:bodyPr/>
          <a:lstStyle/>
          <a:p>
            <a:r>
              <a:rPr lang="en-US" b="1" dirty="0">
                <a:solidFill>
                  <a:schemeClr val="accent2">
                    <a:lumMod val="75000"/>
                  </a:schemeClr>
                </a:solidFill>
              </a:rPr>
              <a:t>Multithreading caveats</a:t>
            </a:r>
            <a:br>
              <a:rPr lang="en-US" b="1" dirty="0"/>
            </a:br>
            <a:endParaRPr lang="en-US" dirty="0"/>
          </a:p>
        </p:txBody>
      </p:sp>
      <p:sp>
        <p:nvSpPr>
          <p:cNvPr id="3" name="Content Placeholder 2">
            <a:extLst>
              <a:ext uri="{FF2B5EF4-FFF2-40B4-BE49-F238E27FC236}">
                <a16:creationId xmlns:a16="http://schemas.microsoft.com/office/drawing/2014/main" id="{B542BF39-34E6-4149-A28E-A0DCC559723C}"/>
              </a:ext>
            </a:extLst>
          </p:cNvPr>
          <p:cNvSpPr>
            <a:spLocks noGrp="1"/>
          </p:cNvSpPr>
          <p:nvPr>
            <p:ph idx="1"/>
          </p:nvPr>
        </p:nvSpPr>
        <p:spPr/>
        <p:txBody>
          <a:bodyPr/>
          <a:lstStyle/>
          <a:p>
            <a:r>
              <a:rPr lang="en-US" dirty="0"/>
              <a:t>Although there are many benefits to multithreading, there are some caveats that need to be thoroughly addressed when writing multithreaded applications. If the machine is a single or two-core machine and the application is creating lots of threads, the context switching between these threads will slow the performance:</a:t>
            </a:r>
          </a:p>
          <a:p>
            <a:r>
              <a:rPr lang="en-US" dirty="0"/>
              <a:t>As far as the developer experience is concerned, debugging and testing are two other issues that are challenging for developers when creating a multithreaded application.</a:t>
            </a:r>
          </a:p>
        </p:txBody>
      </p:sp>
    </p:spTree>
    <p:extLst>
      <p:ext uri="{BB962C8B-B14F-4D97-AF65-F5344CB8AC3E}">
        <p14:creationId xmlns:p14="http://schemas.microsoft.com/office/powerpoint/2010/main" val="20785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1E20C1-8509-490B-B3E5-656BB13D7C72}"/>
              </a:ext>
            </a:extLst>
          </p:cNvPr>
          <p:cNvPicPr>
            <a:picLocks noChangeAspect="1"/>
          </p:cNvPicPr>
          <p:nvPr/>
        </p:nvPicPr>
        <p:blipFill>
          <a:blip r:embed="rId2"/>
          <a:stretch>
            <a:fillRect/>
          </a:stretch>
        </p:blipFill>
        <p:spPr>
          <a:xfrm>
            <a:off x="1335240" y="289974"/>
            <a:ext cx="8671789" cy="5035644"/>
          </a:xfrm>
          <a:prstGeom prst="rect">
            <a:avLst/>
          </a:prstGeom>
        </p:spPr>
      </p:pic>
      <p:sp>
        <p:nvSpPr>
          <p:cNvPr id="5" name="Rectangle 4">
            <a:extLst>
              <a:ext uri="{FF2B5EF4-FFF2-40B4-BE49-F238E27FC236}">
                <a16:creationId xmlns:a16="http://schemas.microsoft.com/office/drawing/2014/main" id="{474DD506-B02E-47E2-B7FE-F91B4D2214C1}"/>
              </a:ext>
            </a:extLst>
          </p:cNvPr>
          <p:cNvSpPr/>
          <p:nvPr/>
        </p:nvSpPr>
        <p:spPr>
          <a:xfrm>
            <a:off x="849330" y="5737567"/>
            <a:ext cx="10801563" cy="1015663"/>
          </a:xfrm>
          <a:prstGeom prst="rect">
            <a:avLst/>
          </a:prstGeom>
        </p:spPr>
        <p:txBody>
          <a:bodyPr wrap="square">
            <a:spAutoFit/>
          </a:bodyPr>
          <a:lstStyle/>
          <a:p>
            <a:r>
              <a:rPr lang="en-US" sz="2000" dirty="0"/>
              <a:t>The preceding diagram depicts the program running on a single-processor machine. The first task executes synchronously, and runs comparatively faster than the three threads running on the single processor. </a:t>
            </a:r>
          </a:p>
        </p:txBody>
      </p:sp>
    </p:spTree>
    <p:extLst>
      <p:ext uri="{BB962C8B-B14F-4D97-AF65-F5344CB8AC3E}">
        <p14:creationId xmlns:p14="http://schemas.microsoft.com/office/powerpoint/2010/main" val="46765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F7FD-AA33-49BF-BA0C-F8219A26EEAA}"/>
              </a:ext>
            </a:extLst>
          </p:cNvPr>
          <p:cNvSpPr>
            <a:spLocks noGrp="1"/>
          </p:cNvSpPr>
          <p:nvPr>
            <p:ph type="title"/>
          </p:nvPr>
        </p:nvSpPr>
        <p:spPr>
          <a:xfrm>
            <a:off x="838200" y="365126"/>
            <a:ext cx="10515600" cy="641742"/>
          </a:xfrm>
        </p:spPr>
        <p:txBody>
          <a:bodyPr>
            <a:normAutofit fontScale="90000"/>
          </a:bodyPr>
          <a:lstStyle/>
          <a:p>
            <a:r>
              <a:rPr lang="en-US" dirty="0">
                <a:solidFill>
                  <a:schemeClr val="accent2">
                    <a:lumMod val="75000"/>
                  </a:schemeClr>
                </a:solidFill>
              </a:rPr>
              <a:t>Creating threads in .NET Core</a:t>
            </a:r>
          </a:p>
        </p:txBody>
      </p:sp>
      <p:sp>
        <p:nvSpPr>
          <p:cNvPr id="5" name="Rectangle 4">
            <a:extLst>
              <a:ext uri="{FF2B5EF4-FFF2-40B4-BE49-F238E27FC236}">
                <a16:creationId xmlns:a16="http://schemas.microsoft.com/office/drawing/2014/main" id="{53377890-8BCA-4970-BDA5-E26FD1E65A9C}"/>
              </a:ext>
            </a:extLst>
          </p:cNvPr>
          <p:cNvSpPr/>
          <p:nvPr/>
        </p:nvSpPr>
        <p:spPr>
          <a:xfrm>
            <a:off x="941797" y="1006868"/>
            <a:ext cx="10781015" cy="1200329"/>
          </a:xfrm>
          <a:prstGeom prst="rect">
            <a:avLst/>
          </a:prstGeom>
        </p:spPr>
        <p:txBody>
          <a:bodyPr wrap="square">
            <a:spAutoFit/>
          </a:bodyPr>
          <a:lstStyle/>
          <a:p>
            <a:r>
              <a:rPr lang="en-US" dirty="0"/>
              <a:t>In .NET Core, the threading API is the same as that used in the full .NET Framework version. A new thread can be created by creating a Thread class object and passing the </a:t>
            </a:r>
            <a:r>
              <a:rPr lang="en-US" dirty="0" err="1"/>
              <a:t>ThreadStart</a:t>
            </a:r>
            <a:r>
              <a:rPr lang="en-US" dirty="0"/>
              <a:t> or </a:t>
            </a:r>
            <a:r>
              <a:rPr lang="en-US" dirty="0" err="1"/>
              <a:t>ParameterizedThreadStart</a:t>
            </a:r>
            <a:r>
              <a:rPr lang="en-US" dirty="0"/>
              <a:t> delegate as a parameter. </a:t>
            </a:r>
            <a:r>
              <a:rPr lang="en-US" dirty="0" err="1"/>
              <a:t>ThreadStart</a:t>
            </a:r>
            <a:r>
              <a:rPr lang="en-US" dirty="0"/>
              <a:t> and </a:t>
            </a:r>
            <a:r>
              <a:rPr lang="en-US" dirty="0" err="1"/>
              <a:t>ParameterizedThreadStart</a:t>
            </a:r>
            <a:r>
              <a:rPr lang="en-US" dirty="0"/>
              <a:t> wrap a method that is invoked when the new thread is started. </a:t>
            </a:r>
            <a:r>
              <a:rPr lang="en-US" dirty="0" err="1"/>
              <a:t>ParameterizedThreadStart</a:t>
            </a:r>
            <a:r>
              <a:rPr lang="en-US" dirty="0"/>
              <a:t> is used for method containing parameters.</a:t>
            </a:r>
          </a:p>
        </p:txBody>
      </p:sp>
      <p:pic>
        <p:nvPicPr>
          <p:cNvPr id="6" name="Picture 5">
            <a:extLst>
              <a:ext uri="{FF2B5EF4-FFF2-40B4-BE49-F238E27FC236}">
                <a16:creationId xmlns:a16="http://schemas.microsoft.com/office/drawing/2014/main" id="{2570BFD3-0959-4E36-A11F-2DA716AB6736}"/>
              </a:ext>
            </a:extLst>
          </p:cNvPr>
          <p:cNvPicPr>
            <a:picLocks noChangeAspect="1"/>
          </p:cNvPicPr>
          <p:nvPr/>
        </p:nvPicPr>
        <p:blipFill>
          <a:blip r:embed="rId2"/>
          <a:stretch>
            <a:fillRect/>
          </a:stretch>
        </p:blipFill>
        <p:spPr>
          <a:xfrm>
            <a:off x="941797" y="2531438"/>
            <a:ext cx="10227202" cy="3437847"/>
          </a:xfrm>
          <a:prstGeom prst="rect">
            <a:avLst/>
          </a:prstGeom>
        </p:spPr>
      </p:pic>
    </p:spTree>
    <p:extLst>
      <p:ext uri="{BB962C8B-B14F-4D97-AF65-F5344CB8AC3E}">
        <p14:creationId xmlns:p14="http://schemas.microsoft.com/office/powerpoint/2010/main" val="154018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1A991-716E-4704-8E8B-1E7ED2D1A0FD}"/>
              </a:ext>
            </a:extLst>
          </p:cNvPr>
          <p:cNvPicPr>
            <a:picLocks noChangeAspect="1"/>
          </p:cNvPicPr>
          <p:nvPr/>
        </p:nvPicPr>
        <p:blipFill>
          <a:blip r:embed="rId2"/>
          <a:stretch>
            <a:fillRect/>
          </a:stretch>
        </p:blipFill>
        <p:spPr>
          <a:xfrm>
            <a:off x="959381" y="713506"/>
            <a:ext cx="10750614" cy="4105073"/>
          </a:xfrm>
          <a:prstGeom prst="rect">
            <a:avLst/>
          </a:prstGeom>
        </p:spPr>
      </p:pic>
    </p:spTree>
    <p:extLst>
      <p:ext uri="{BB962C8B-B14F-4D97-AF65-F5344CB8AC3E}">
        <p14:creationId xmlns:p14="http://schemas.microsoft.com/office/powerpoint/2010/main" val="256521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996</Words>
  <Application>Microsoft Office PowerPoint</Application>
  <PresentationFormat>Widescreen</PresentationFormat>
  <Paragraphs>36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Multithreading Programming</vt:lpstr>
      <vt:lpstr>Topics</vt:lpstr>
      <vt:lpstr>Multithreading versus asynchronous programming</vt:lpstr>
      <vt:lpstr>PowerPoint Presentation</vt:lpstr>
      <vt:lpstr>Multithreading in .NET Core</vt:lpstr>
      <vt:lpstr>Multithreading caveats </vt:lpstr>
      <vt:lpstr>PowerPoint Presentation</vt:lpstr>
      <vt:lpstr>Creating threads in .NET Core</vt:lpstr>
      <vt:lpstr>PowerPoint Presentation</vt:lpstr>
      <vt:lpstr>Thread lifetime </vt:lpstr>
      <vt:lpstr>The thread pool in .NET </vt:lpstr>
      <vt:lpstr>Thread synchronization - Lock </vt:lpstr>
      <vt:lpstr>PowerPoint Presentation</vt:lpstr>
      <vt:lpstr>PowerPoint Presentation</vt:lpstr>
      <vt:lpstr>PowerPoint Presentation</vt:lpstr>
      <vt:lpstr>Monitors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and Asynchronous Programming</dc:title>
  <dc:creator>Rawat, Narendra Singh</dc:creator>
  <cp:lastModifiedBy>Rawat, Narendra Singh</cp:lastModifiedBy>
  <cp:revision>33</cp:revision>
  <dcterms:created xsi:type="dcterms:W3CDTF">2021-04-09T06:26:47Z</dcterms:created>
  <dcterms:modified xsi:type="dcterms:W3CDTF">2021-04-09T10:29:00Z</dcterms:modified>
</cp:coreProperties>
</file>