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76DD5-FD7E-4999-B57E-50E5A0A122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3E88AE-7DF1-4744-A8AD-9B6BFCF9B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ADDB13-B156-4EEB-9A06-0F68FF1A07E9}"/>
              </a:ext>
            </a:extLst>
          </p:cNvPr>
          <p:cNvSpPr>
            <a:spLocks noGrp="1"/>
          </p:cNvSpPr>
          <p:nvPr>
            <p:ph type="dt" sz="half" idx="10"/>
          </p:nvPr>
        </p:nvSpPr>
        <p:spPr/>
        <p:txBody>
          <a:bodyPr/>
          <a:lstStyle/>
          <a:p>
            <a:fld id="{5FB881C3-4015-42B2-9788-B26B0FC2C37B}" type="datetimeFigureOut">
              <a:rPr lang="en-US" smtClean="0"/>
              <a:t>4/11/2021</a:t>
            </a:fld>
            <a:endParaRPr lang="en-US"/>
          </a:p>
        </p:txBody>
      </p:sp>
      <p:sp>
        <p:nvSpPr>
          <p:cNvPr id="5" name="Footer Placeholder 4">
            <a:extLst>
              <a:ext uri="{FF2B5EF4-FFF2-40B4-BE49-F238E27FC236}">
                <a16:creationId xmlns:a16="http://schemas.microsoft.com/office/drawing/2014/main" id="{09BEFEAB-E0A1-4AE5-942B-FCE6D1849A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E650D-1135-4DDD-BC66-930BCB98FC44}"/>
              </a:ext>
            </a:extLst>
          </p:cNvPr>
          <p:cNvSpPr>
            <a:spLocks noGrp="1"/>
          </p:cNvSpPr>
          <p:nvPr>
            <p:ph type="sldNum" sz="quarter" idx="12"/>
          </p:nvPr>
        </p:nvSpPr>
        <p:spPr/>
        <p:txBody>
          <a:bodyPr/>
          <a:lstStyle/>
          <a:p>
            <a:fld id="{2E3EFA83-AD7F-4663-A19D-9AB9D42F2AEB}" type="slidenum">
              <a:rPr lang="en-US" smtClean="0"/>
              <a:t>‹#›</a:t>
            </a:fld>
            <a:endParaRPr lang="en-US"/>
          </a:p>
        </p:txBody>
      </p:sp>
    </p:spTree>
    <p:extLst>
      <p:ext uri="{BB962C8B-B14F-4D97-AF65-F5344CB8AC3E}">
        <p14:creationId xmlns:p14="http://schemas.microsoft.com/office/powerpoint/2010/main" val="24819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3428-B8FD-4298-BD24-DE36827103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A7687F-DCDA-42DB-B469-B86193E85E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95ABA-A756-4E3E-A42F-5299F9AA0AC7}"/>
              </a:ext>
            </a:extLst>
          </p:cNvPr>
          <p:cNvSpPr>
            <a:spLocks noGrp="1"/>
          </p:cNvSpPr>
          <p:nvPr>
            <p:ph type="dt" sz="half" idx="10"/>
          </p:nvPr>
        </p:nvSpPr>
        <p:spPr/>
        <p:txBody>
          <a:bodyPr/>
          <a:lstStyle/>
          <a:p>
            <a:fld id="{5FB881C3-4015-42B2-9788-B26B0FC2C37B}" type="datetimeFigureOut">
              <a:rPr lang="en-US" smtClean="0"/>
              <a:t>4/11/2021</a:t>
            </a:fld>
            <a:endParaRPr lang="en-US"/>
          </a:p>
        </p:txBody>
      </p:sp>
      <p:sp>
        <p:nvSpPr>
          <p:cNvPr id="5" name="Footer Placeholder 4">
            <a:extLst>
              <a:ext uri="{FF2B5EF4-FFF2-40B4-BE49-F238E27FC236}">
                <a16:creationId xmlns:a16="http://schemas.microsoft.com/office/drawing/2014/main" id="{16C54F5B-AE19-49CD-A793-A9B10F6C7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8AA14-38F9-46AB-A7D3-CCBD292710C8}"/>
              </a:ext>
            </a:extLst>
          </p:cNvPr>
          <p:cNvSpPr>
            <a:spLocks noGrp="1"/>
          </p:cNvSpPr>
          <p:nvPr>
            <p:ph type="sldNum" sz="quarter" idx="12"/>
          </p:nvPr>
        </p:nvSpPr>
        <p:spPr/>
        <p:txBody>
          <a:bodyPr/>
          <a:lstStyle/>
          <a:p>
            <a:fld id="{2E3EFA83-AD7F-4663-A19D-9AB9D42F2AEB}" type="slidenum">
              <a:rPr lang="en-US" smtClean="0"/>
              <a:t>‹#›</a:t>
            </a:fld>
            <a:endParaRPr lang="en-US"/>
          </a:p>
        </p:txBody>
      </p:sp>
    </p:spTree>
    <p:extLst>
      <p:ext uri="{BB962C8B-B14F-4D97-AF65-F5344CB8AC3E}">
        <p14:creationId xmlns:p14="http://schemas.microsoft.com/office/powerpoint/2010/main" val="299401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D53F0A-B933-4650-B0B4-EBE83CB482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5E88CD-5A46-4228-8581-280E5585D2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E162E-DD33-455D-84A8-1777FECFE50C}"/>
              </a:ext>
            </a:extLst>
          </p:cNvPr>
          <p:cNvSpPr>
            <a:spLocks noGrp="1"/>
          </p:cNvSpPr>
          <p:nvPr>
            <p:ph type="dt" sz="half" idx="10"/>
          </p:nvPr>
        </p:nvSpPr>
        <p:spPr/>
        <p:txBody>
          <a:bodyPr/>
          <a:lstStyle/>
          <a:p>
            <a:fld id="{5FB881C3-4015-42B2-9788-B26B0FC2C37B}" type="datetimeFigureOut">
              <a:rPr lang="en-US" smtClean="0"/>
              <a:t>4/11/2021</a:t>
            </a:fld>
            <a:endParaRPr lang="en-US"/>
          </a:p>
        </p:txBody>
      </p:sp>
      <p:sp>
        <p:nvSpPr>
          <p:cNvPr id="5" name="Footer Placeholder 4">
            <a:extLst>
              <a:ext uri="{FF2B5EF4-FFF2-40B4-BE49-F238E27FC236}">
                <a16:creationId xmlns:a16="http://schemas.microsoft.com/office/drawing/2014/main" id="{4A95D35F-3AE3-4A67-B3A1-7D1A3210E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ECEE8-240D-4B56-BBD9-B7EB61A23759}"/>
              </a:ext>
            </a:extLst>
          </p:cNvPr>
          <p:cNvSpPr>
            <a:spLocks noGrp="1"/>
          </p:cNvSpPr>
          <p:nvPr>
            <p:ph type="sldNum" sz="quarter" idx="12"/>
          </p:nvPr>
        </p:nvSpPr>
        <p:spPr/>
        <p:txBody>
          <a:bodyPr/>
          <a:lstStyle/>
          <a:p>
            <a:fld id="{2E3EFA83-AD7F-4663-A19D-9AB9D42F2AEB}" type="slidenum">
              <a:rPr lang="en-US" smtClean="0"/>
              <a:t>‹#›</a:t>
            </a:fld>
            <a:endParaRPr lang="en-US"/>
          </a:p>
        </p:txBody>
      </p:sp>
    </p:spTree>
    <p:extLst>
      <p:ext uri="{BB962C8B-B14F-4D97-AF65-F5344CB8AC3E}">
        <p14:creationId xmlns:p14="http://schemas.microsoft.com/office/powerpoint/2010/main" val="756337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6F85-5038-491A-839F-EB75D62F6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11917-B9D4-4FB1-A616-873E927010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3DE2D-F855-4B22-A475-C86AE7D2874F}"/>
              </a:ext>
            </a:extLst>
          </p:cNvPr>
          <p:cNvSpPr>
            <a:spLocks noGrp="1"/>
          </p:cNvSpPr>
          <p:nvPr>
            <p:ph type="dt" sz="half" idx="10"/>
          </p:nvPr>
        </p:nvSpPr>
        <p:spPr/>
        <p:txBody>
          <a:bodyPr/>
          <a:lstStyle/>
          <a:p>
            <a:fld id="{5FB881C3-4015-42B2-9788-B26B0FC2C37B}" type="datetimeFigureOut">
              <a:rPr lang="en-US" smtClean="0"/>
              <a:t>4/11/2021</a:t>
            </a:fld>
            <a:endParaRPr lang="en-US"/>
          </a:p>
        </p:txBody>
      </p:sp>
      <p:sp>
        <p:nvSpPr>
          <p:cNvPr id="5" name="Footer Placeholder 4">
            <a:extLst>
              <a:ext uri="{FF2B5EF4-FFF2-40B4-BE49-F238E27FC236}">
                <a16:creationId xmlns:a16="http://schemas.microsoft.com/office/drawing/2014/main" id="{1BFDD9D3-FC6D-4312-9F63-B80A15B26C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05BE5-E284-4A19-AF33-F598836933B8}"/>
              </a:ext>
            </a:extLst>
          </p:cNvPr>
          <p:cNvSpPr>
            <a:spLocks noGrp="1"/>
          </p:cNvSpPr>
          <p:nvPr>
            <p:ph type="sldNum" sz="quarter" idx="12"/>
          </p:nvPr>
        </p:nvSpPr>
        <p:spPr/>
        <p:txBody>
          <a:bodyPr/>
          <a:lstStyle/>
          <a:p>
            <a:fld id="{2E3EFA83-AD7F-4663-A19D-9AB9D42F2AEB}" type="slidenum">
              <a:rPr lang="en-US" smtClean="0"/>
              <a:t>‹#›</a:t>
            </a:fld>
            <a:endParaRPr lang="en-US"/>
          </a:p>
        </p:txBody>
      </p:sp>
    </p:spTree>
    <p:extLst>
      <p:ext uri="{BB962C8B-B14F-4D97-AF65-F5344CB8AC3E}">
        <p14:creationId xmlns:p14="http://schemas.microsoft.com/office/powerpoint/2010/main" val="2871865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D2C3A-C6C3-4624-A0E1-D13D364B1D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460EA1-D166-4CC6-B91A-6358485563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A4EF42-58E9-4688-9E1B-EF774579EAEE}"/>
              </a:ext>
            </a:extLst>
          </p:cNvPr>
          <p:cNvSpPr>
            <a:spLocks noGrp="1"/>
          </p:cNvSpPr>
          <p:nvPr>
            <p:ph type="dt" sz="half" idx="10"/>
          </p:nvPr>
        </p:nvSpPr>
        <p:spPr/>
        <p:txBody>
          <a:bodyPr/>
          <a:lstStyle/>
          <a:p>
            <a:fld id="{5FB881C3-4015-42B2-9788-B26B0FC2C37B}" type="datetimeFigureOut">
              <a:rPr lang="en-US" smtClean="0"/>
              <a:t>4/11/2021</a:t>
            </a:fld>
            <a:endParaRPr lang="en-US"/>
          </a:p>
        </p:txBody>
      </p:sp>
      <p:sp>
        <p:nvSpPr>
          <p:cNvPr id="5" name="Footer Placeholder 4">
            <a:extLst>
              <a:ext uri="{FF2B5EF4-FFF2-40B4-BE49-F238E27FC236}">
                <a16:creationId xmlns:a16="http://schemas.microsoft.com/office/drawing/2014/main" id="{7C8199A2-FD68-4EAF-9C1F-9BF85B4E6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1A9B1-D713-42B8-9825-E3654891BE5F}"/>
              </a:ext>
            </a:extLst>
          </p:cNvPr>
          <p:cNvSpPr>
            <a:spLocks noGrp="1"/>
          </p:cNvSpPr>
          <p:nvPr>
            <p:ph type="sldNum" sz="quarter" idx="12"/>
          </p:nvPr>
        </p:nvSpPr>
        <p:spPr/>
        <p:txBody>
          <a:bodyPr/>
          <a:lstStyle/>
          <a:p>
            <a:fld id="{2E3EFA83-AD7F-4663-A19D-9AB9D42F2AEB}" type="slidenum">
              <a:rPr lang="en-US" smtClean="0"/>
              <a:t>‹#›</a:t>
            </a:fld>
            <a:endParaRPr lang="en-US"/>
          </a:p>
        </p:txBody>
      </p:sp>
    </p:spTree>
    <p:extLst>
      <p:ext uri="{BB962C8B-B14F-4D97-AF65-F5344CB8AC3E}">
        <p14:creationId xmlns:p14="http://schemas.microsoft.com/office/powerpoint/2010/main" val="14087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E5CD-5E86-40F8-B97A-22296A74F1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F7FBA5-CC2D-4342-A67E-72BA434478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201376-2541-49A0-AD8B-2F0C396104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81538-ED85-4DBF-948B-5E8C07D301D6}"/>
              </a:ext>
            </a:extLst>
          </p:cNvPr>
          <p:cNvSpPr>
            <a:spLocks noGrp="1"/>
          </p:cNvSpPr>
          <p:nvPr>
            <p:ph type="dt" sz="half" idx="10"/>
          </p:nvPr>
        </p:nvSpPr>
        <p:spPr/>
        <p:txBody>
          <a:bodyPr/>
          <a:lstStyle/>
          <a:p>
            <a:fld id="{5FB881C3-4015-42B2-9788-B26B0FC2C37B}" type="datetimeFigureOut">
              <a:rPr lang="en-US" smtClean="0"/>
              <a:t>4/11/2021</a:t>
            </a:fld>
            <a:endParaRPr lang="en-US"/>
          </a:p>
        </p:txBody>
      </p:sp>
      <p:sp>
        <p:nvSpPr>
          <p:cNvPr id="6" name="Footer Placeholder 5">
            <a:extLst>
              <a:ext uri="{FF2B5EF4-FFF2-40B4-BE49-F238E27FC236}">
                <a16:creationId xmlns:a16="http://schemas.microsoft.com/office/drawing/2014/main" id="{AE56E34D-4BE2-42FB-9A14-DE87091BE9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C0AF4B-1415-4A70-95F9-B08056795588}"/>
              </a:ext>
            </a:extLst>
          </p:cNvPr>
          <p:cNvSpPr>
            <a:spLocks noGrp="1"/>
          </p:cNvSpPr>
          <p:nvPr>
            <p:ph type="sldNum" sz="quarter" idx="12"/>
          </p:nvPr>
        </p:nvSpPr>
        <p:spPr/>
        <p:txBody>
          <a:bodyPr/>
          <a:lstStyle/>
          <a:p>
            <a:fld id="{2E3EFA83-AD7F-4663-A19D-9AB9D42F2AEB}" type="slidenum">
              <a:rPr lang="en-US" smtClean="0"/>
              <a:t>‹#›</a:t>
            </a:fld>
            <a:endParaRPr lang="en-US"/>
          </a:p>
        </p:txBody>
      </p:sp>
    </p:spTree>
    <p:extLst>
      <p:ext uri="{BB962C8B-B14F-4D97-AF65-F5344CB8AC3E}">
        <p14:creationId xmlns:p14="http://schemas.microsoft.com/office/powerpoint/2010/main" val="2619910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B044-CBF6-4AE5-B55E-5D49DDF30B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8E9BE0-2426-4EB9-8B14-D71F914064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9AD471-B029-4788-B3A6-057A2E6B42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8A59D0-9246-4D93-A387-76BF55CD85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3C02CD-410F-4F20-8B46-F6C652D031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4024E7-0701-4CDE-8313-29C2100C9168}"/>
              </a:ext>
            </a:extLst>
          </p:cNvPr>
          <p:cNvSpPr>
            <a:spLocks noGrp="1"/>
          </p:cNvSpPr>
          <p:nvPr>
            <p:ph type="dt" sz="half" idx="10"/>
          </p:nvPr>
        </p:nvSpPr>
        <p:spPr/>
        <p:txBody>
          <a:bodyPr/>
          <a:lstStyle/>
          <a:p>
            <a:fld id="{5FB881C3-4015-42B2-9788-B26B0FC2C37B}" type="datetimeFigureOut">
              <a:rPr lang="en-US" smtClean="0"/>
              <a:t>4/11/2021</a:t>
            </a:fld>
            <a:endParaRPr lang="en-US"/>
          </a:p>
        </p:txBody>
      </p:sp>
      <p:sp>
        <p:nvSpPr>
          <p:cNvPr id="8" name="Footer Placeholder 7">
            <a:extLst>
              <a:ext uri="{FF2B5EF4-FFF2-40B4-BE49-F238E27FC236}">
                <a16:creationId xmlns:a16="http://schemas.microsoft.com/office/drawing/2014/main" id="{7E73C362-0252-4E9C-B4A3-30F0C53C87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8B80A4-A9E1-4C28-A445-F5DE85822F7E}"/>
              </a:ext>
            </a:extLst>
          </p:cNvPr>
          <p:cNvSpPr>
            <a:spLocks noGrp="1"/>
          </p:cNvSpPr>
          <p:nvPr>
            <p:ph type="sldNum" sz="quarter" idx="12"/>
          </p:nvPr>
        </p:nvSpPr>
        <p:spPr/>
        <p:txBody>
          <a:bodyPr/>
          <a:lstStyle/>
          <a:p>
            <a:fld id="{2E3EFA83-AD7F-4663-A19D-9AB9D42F2AEB}" type="slidenum">
              <a:rPr lang="en-US" smtClean="0"/>
              <a:t>‹#›</a:t>
            </a:fld>
            <a:endParaRPr lang="en-US"/>
          </a:p>
        </p:txBody>
      </p:sp>
    </p:spTree>
    <p:extLst>
      <p:ext uri="{BB962C8B-B14F-4D97-AF65-F5344CB8AC3E}">
        <p14:creationId xmlns:p14="http://schemas.microsoft.com/office/powerpoint/2010/main" val="101483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E668-755C-4C15-80CE-59294A2966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051D88-FCB7-4D41-840F-BB5189035E4C}"/>
              </a:ext>
            </a:extLst>
          </p:cNvPr>
          <p:cNvSpPr>
            <a:spLocks noGrp="1"/>
          </p:cNvSpPr>
          <p:nvPr>
            <p:ph type="dt" sz="half" idx="10"/>
          </p:nvPr>
        </p:nvSpPr>
        <p:spPr/>
        <p:txBody>
          <a:bodyPr/>
          <a:lstStyle/>
          <a:p>
            <a:fld id="{5FB881C3-4015-42B2-9788-B26B0FC2C37B}" type="datetimeFigureOut">
              <a:rPr lang="en-US" smtClean="0"/>
              <a:t>4/11/2021</a:t>
            </a:fld>
            <a:endParaRPr lang="en-US"/>
          </a:p>
        </p:txBody>
      </p:sp>
      <p:sp>
        <p:nvSpPr>
          <p:cNvPr id="4" name="Footer Placeholder 3">
            <a:extLst>
              <a:ext uri="{FF2B5EF4-FFF2-40B4-BE49-F238E27FC236}">
                <a16:creationId xmlns:a16="http://schemas.microsoft.com/office/drawing/2014/main" id="{A1755FE8-FBF6-4E58-BD86-F5156584D6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F1F9D6-0128-4BB3-A0CA-CFA009B2F703}"/>
              </a:ext>
            </a:extLst>
          </p:cNvPr>
          <p:cNvSpPr>
            <a:spLocks noGrp="1"/>
          </p:cNvSpPr>
          <p:nvPr>
            <p:ph type="sldNum" sz="quarter" idx="12"/>
          </p:nvPr>
        </p:nvSpPr>
        <p:spPr/>
        <p:txBody>
          <a:bodyPr/>
          <a:lstStyle/>
          <a:p>
            <a:fld id="{2E3EFA83-AD7F-4663-A19D-9AB9D42F2AEB}" type="slidenum">
              <a:rPr lang="en-US" smtClean="0"/>
              <a:t>‹#›</a:t>
            </a:fld>
            <a:endParaRPr lang="en-US"/>
          </a:p>
        </p:txBody>
      </p:sp>
    </p:spTree>
    <p:extLst>
      <p:ext uri="{BB962C8B-B14F-4D97-AF65-F5344CB8AC3E}">
        <p14:creationId xmlns:p14="http://schemas.microsoft.com/office/powerpoint/2010/main" val="308334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88E1F3-AF8B-4C66-9593-F0937E1A910B}"/>
              </a:ext>
            </a:extLst>
          </p:cNvPr>
          <p:cNvSpPr>
            <a:spLocks noGrp="1"/>
          </p:cNvSpPr>
          <p:nvPr>
            <p:ph type="dt" sz="half" idx="10"/>
          </p:nvPr>
        </p:nvSpPr>
        <p:spPr/>
        <p:txBody>
          <a:bodyPr/>
          <a:lstStyle/>
          <a:p>
            <a:fld id="{5FB881C3-4015-42B2-9788-B26B0FC2C37B}" type="datetimeFigureOut">
              <a:rPr lang="en-US" smtClean="0"/>
              <a:t>4/11/2021</a:t>
            </a:fld>
            <a:endParaRPr lang="en-US"/>
          </a:p>
        </p:txBody>
      </p:sp>
      <p:sp>
        <p:nvSpPr>
          <p:cNvPr id="3" name="Footer Placeholder 2">
            <a:extLst>
              <a:ext uri="{FF2B5EF4-FFF2-40B4-BE49-F238E27FC236}">
                <a16:creationId xmlns:a16="http://schemas.microsoft.com/office/drawing/2014/main" id="{FB069ADF-4B0F-4CDC-A37C-98F5895938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ED82FA-2490-47FB-B1E8-333F832FB705}"/>
              </a:ext>
            </a:extLst>
          </p:cNvPr>
          <p:cNvSpPr>
            <a:spLocks noGrp="1"/>
          </p:cNvSpPr>
          <p:nvPr>
            <p:ph type="sldNum" sz="quarter" idx="12"/>
          </p:nvPr>
        </p:nvSpPr>
        <p:spPr/>
        <p:txBody>
          <a:bodyPr/>
          <a:lstStyle/>
          <a:p>
            <a:fld id="{2E3EFA83-AD7F-4663-A19D-9AB9D42F2AEB}" type="slidenum">
              <a:rPr lang="en-US" smtClean="0"/>
              <a:t>‹#›</a:t>
            </a:fld>
            <a:endParaRPr lang="en-US"/>
          </a:p>
        </p:txBody>
      </p:sp>
    </p:spTree>
    <p:extLst>
      <p:ext uri="{BB962C8B-B14F-4D97-AF65-F5344CB8AC3E}">
        <p14:creationId xmlns:p14="http://schemas.microsoft.com/office/powerpoint/2010/main" val="328956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6CF77-CF85-43C5-8411-85938E7F85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189EC1-69B5-4077-9ABB-10E513B65E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166DC6-B62B-4354-BD62-55C2BF4AE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E16650-67E8-4A78-BFFC-2085AF21D2D0}"/>
              </a:ext>
            </a:extLst>
          </p:cNvPr>
          <p:cNvSpPr>
            <a:spLocks noGrp="1"/>
          </p:cNvSpPr>
          <p:nvPr>
            <p:ph type="dt" sz="half" idx="10"/>
          </p:nvPr>
        </p:nvSpPr>
        <p:spPr/>
        <p:txBody>
          <a:bodyPr/>
          <a:lstStyle/>
          <a:p>
            <a:fld id="{5FB881C3-4015-42B2-9788-B26B0FC2C37B}" type="datetimeFigureOut">
              <a:rPr lang="en-US" smtClean="0"/>
              <a:t>4/11/2021</a:t>
            </a:fld>
            <a:endParaRPr lang="en-US"/>
          </a:p>
        </p:txBody>
      </p:sp>
      <p:sp>
        <p:nvSpPr>
          <p:cNvPr id="6" name="Footer Placeholder 5">
            <a:extLst>
              <a:ext uri="{FF2B5EF4-FFF2-40B4-BE49-F238E27FC236}">
                <a16:creationId xmlns:a16="http://schemas.microsoft.com/office/drawing/2014/main" id="{98908F36-4D2E-4F65-B15D-F805AAD0E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B9A2A-F86C-4A34-AB35-3441E0EBE04D}"/>
              </a:ext>
            </a:extLst>
          </p:cNvPr>
          <p:cNvSpPr>
            <a:spLocks noGrp="1"/>
          </p:cNvSpPr>
          <p:nvPr>
            <p:ph type="sldNum" sz="quarter" idx="12"/>
          </p:nvPr>
        </p:nvSpPr>
        <p:spPr/>
        <p:txBody>
          <a:bodyPr/>
          <a:lstStyle/>
          <a:p>
            <a:fld id="{2E3EFA83-AD7F-4663-A19D-9AB9D42F2AEB}" type="slidenum">
              <a:rPr lang="en-US" smtClean="0"/>
              <a:t>‹#›</a:t>
            </a:fld>
            <a:endParaRPr lang="en-US"/>
          </a:p>
        </p:txBody>
      </p:sp>
    </p:spTree>
    <p:extLst>
      <p:ext uri="{BB962C8B-B14F-4D97-AF65-F5344CB8AC3E}">
        <p14:creationId xmlns:p14="http://schemas.microsoft.com/office/powerpoint/2010/main" val="1232735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9D88-584B-4C84-8F79-161CB35C0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9F6FF8-D0C4-4D00-AE07-256A4CEC75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07CEB4-F875-4370-A47B-8E486CDDA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F1E0E-B27E-4DB5-90C0-8A16EA9EF174}"/>
              </a:ext>
            </a:extLst>
          </p:cNvPr>
          <p:cNvSpPr>
            <a:spLocks noGrp="1"/>
          </p:cNvSpPr>
          <p:nvPr>
            <p:ph type="dt" sz="half" idx="10"/>
          </p:nvPr>
        </p:nvSpPr>
        <p:spPr/>
        <p:txBody>
          <a:bodyPr/>
          <a:lstStyle/>
          <a:p>
            <a:fld id="{5FB881C3-4015-42B2-9788-B26B0FC2C37B}" type="datetimeFigureOut">
              <a:rPr lang="en-US" smtClean="0"/>
              <a:t>4/11/2021</a:t>
            </a:fld>
            <a:endParaRPr lang="en-US"/>
          </a:p>
        </p:txBody>
      </p:sp>
      <p:sp>
        <p:nvSpPr>
          <p:cNvPr id="6" name="Footer Placeholder 5">
            <a:extLst>
              <a:ext uri="{FF2B5EF4-FFF2-40B4-BE49-F238E27FC236}">
                <a16:creationId xmlns:a16="http://schemas.microsoft.com/office/drawing/2014/main" id="{0803CBC2-494C-4702-B4D3-3D3ACFF0E9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422D1-D0D5-4BB7-9728-6E002268F518}"/>
              </a:ext>
            </a:extLst>
          </p:cNvPr>
          <p:cNvSpPr>
            <a:spLocks noGrp="1"/>
          </p:cNvSpPr>
          <p:nvPr>
            <p:ph type="sldNum" sz="quarter" idx="12"/>
          </p:nvPr>
        </p:nvSpPr>
        <p:spPr/>
        <p:txBody>
          <a:bodyPr/>
          <a:lstStyle/>
          <a:p>
            <a:fld id="{2E3EFA83-AD7F-4663-A19D-9AB9D42F2AEB}" type="slidenum">
              <a:rPr lang="en-US" smtClean="0"/>
              <a:t>‹#›</a:t>
            </a:fld>
            <a:endParaRPr lang="en-US"/>
          </a:p>
        </p:txBody>
      </p:sp>
    </p:spTree>
    <p:extLst>
      <p:ext uri="{BB962C8B-B14F-4D97-AF65-F5344CB8AC3E}">
        <p14:creationId xmlns:p14="http://schemas.microsoft.com/office/powerpoint/2010/main" val="662692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54BA0D-E13F-40DB-8538-831FEF1AA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916FF-73D6-4BC3-8649-B6FB7EA378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7073CF-1D58-4577-B5AA-FB2092EF26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B881C3-4015-42B2-9788-B26B0FC2C37B}" type="datetimeFigureOut">
              <a:rPr lang="en-US" smtClean="0"/>
              <a:t>4/11/2021</a:t>
            </a:fld>
            <a:endParaRPr lang="en-US"/>
          </a:p>
        </p:txBody>
      </p:sp>
      <p:sp>
        <p:nvSpPr>
          <p:cNvPr id="5" name="Footer Placeholder 4">
            <a:extLst>
              <a:ext uri="{FF2B5EF4-FFF2-40B4-BE49-F238E27FC236}">
                <a16:creationId xmlns:a16="http://schemas.microsoft.com/office/drawing/2014/main" id="{1F2644EB-5A9F-48C0-82DC-40E40BB8CB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D48A38-87A8-4107-9F02-BC12A34FEB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EFA83-AD7F-4663-A19D-9AB9D42F2AEB}" type="slidenum">
              <a:rPr lang="en-US" smtClean="0"/>
              <a:t>‹#›</a:t>
            </a:fld>
            <a:endParaRPr lang="en-US"/>
          </a:p>
        </p:txBody>
      </p:sp>
    </p:spTree>
    <p:extLst>
      <p:ext uri="{BB962C8B-B14F-4D97-AF65-F5344CB8AC3E}">
        <p14:creationId xmlns:p14="http://schemas.microsoft.com/office/powerpoint/2010/main" val="3747852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8C07-D014-4ABA-AF23-B55C9112D88C}"/>
              </a:ext>
            </a:extLst>
          </p:cNvPr>
          <p:cNvSpPr>
            <a:spLocks noGrp="1"/>
          </p:cNvSpPr>
          <p:nvPr>
            <p:ph type="ctrTitle"/>
          </p:nvPr>
        </p:nvSpPr>
        <p:spPr/>
        <p:txBody>
          <a:bodyPr/>
          <a:lstStyle/>
          <a:p>
            <a:r>
              <a:rPr lang="en-US" b="1" dirty="0">
                <a:solidFill>
                  <a:schemeClr val="accent2">
                    <a:lumMod val="75000"/>
                  </a:schemeClr>
                </a:solidFill>
              </a:rPr>
              <a:t>Parallel Programming C#</a:t>
            </a:r>
          </a:p>
        </p:txBody>
      </p:sp>
      <p:sp>
        <p:nvSpPr>
          <p:cNvPr id="3" name="Subtitle 2">
            <a:extLst>
              <a:ext uri="{FF2B5EF4-FFF2-40B4-BE49-F238E27FC236}">
                <a16:creationId xmlns:a16="http://schemas.microsoft.com/office/drawing/2014/main" id="{3E1DA3CB-52B7-4C4D-A01E-677120E22CE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474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9CFF96-C1BD-483A-AD07-8D45F412F517}"/>
              </a:ext>
            </a:extLst>
          </p:cNvPr>
          <p:cNvSpPr/>
          <p:nvPr/>
        </p:nvSpPr>
        <p:spPr>
          <a:xfrm>
            <a:off x="627676" y="100442"/>
            <a:ext cx="5203669" cy="369332"/>
          </a:xfrm>
          <a:prstGeom prst="rect">
            <a:avLst/>
          </a:prstGeom>
        </p:spPr>
        <p:txBody>
          <a:bodyPr wrap="none">
            <a:spAutoFit/>
          </a:bodyPr>
          <a:lstStyle/>
          <a:p>
            <a:r>
              <a:rPr lang="en-US" b="1" i="0" dirty="0">
                <a:solidFill>
                  <a:schemeClr val="accent2">
                    <a:lumMod val="75000"/>
                  </a:schemeClr>
                </a:solidFill>
                <a:effectLst/>
                <a:latin typeface="source sans pro" panose="020B0503030403020204" pitchFamily="34" charset="0"/>
              </a:rPr>
              <a:t>Implementing TAP with greater control over Task</a:t>
            </a:r>
          </a:p>
        </p:txBody>
      </p:sp>
      <p:sp>
        <p:nvSpPr>
          <p:cNvPr id="5" name="Rectangle 4">
            <a:extLst>
              <a:ext uri="{FF2B5EF4-FFF2-40B4-BE49-F238E27FC236}">
                <a16:creationId xmlns:a16="http://schemas.microsoft.com/office/drawing/2014/main" id="{F10BB77D-E852-4A69-B594-A0712A4C8EB5}"/>
              </a:ext>
            </a:extLst>
          </p:cNvPr>
          <p:cNvSpPr/>
          <p:nvPr/>
        </p:nvSpPr>
        <p:spPr>
          <a:xfrm>
            <a:off x="627676" y="469774"/>
            <a:ext cx="11564324" cy="923330"/>
          </a:xfrm>
          <a:prstGeom prst="rect">
            <a:avLst/>
          </a:prstGeom>
        </p:spPr>
        <p:txBody>
          <a:bodyPr wrap="square">
            <a:spAutoFit/>
          </a:bodyPr>
          <a:lstStyle/>
          <a:p>
            <a:r>
              <a:rPr lang="en-US" dirty="0"/>
              <a:t>The </a:t>
            </a:r>
            <a:r>
              <a:rPr lang="en-US" b="1" dirty="0" err="1"/>
              <a:t>TaskCompletionSource</a:t>
            </a:r>
            <a:r>
              <a:rPr lang="en-US" b="1" dirty="0"/>
              <a:t>&lt;</a:t>
            </a:r>
            <a:r>
              <a:rPr lang="en-US" b="1" dirty="0" err="1"/>
              <a:t>TResult</a:t>
            </a:r>
            <a:r>
              <a:rPr lang="en-US" b="1" dirty="0"/>
              <a:t>&gt; </a:t>
            </a:r>
            <a:r>
              <a:rPr lang="en-US" dirty="0"/>
              <a:t>object is used to create a task that executes an asynchronous operation. When the asynchronous operation completes, we can use the </a:t>
            </a:r>
            <a:r>
              <a:rPr lang="en-US" dirty="0" err="1"/>
              <a:t>TaskCompletionSource</a:t>
            </a:r>
            <a:r>
              <a:rPr lang="en-US" dirty="0"/>
              <a:t>&lt;</a:t>
            </a:r>
            <a:r>
              <a:rPr lang="en-US" dirty="0" err="1"/>
              <a:t>TResult</a:t>
            </a:r>
            <a:r>
              <a:rPr lang="en-US" dirty="0"/>
              <a:t>&gt; object to set the </a:t>
            </a:r>
            <a:r>
              <a:rPr lang="en-US" b="1" dirty="0"/>
              <a:t>result</a:t>
            </a:r>
            <a:r>
              <a:rPr lang="en-US" dirty="0"/>
              <a:t>, </a:t>
            </a:r>
            <a:r>
              <a:rPr lang="en-US" b="1" dirty="0"/>
              <a:t>exception</a:t>
            </a:r>
            <a:r>
              <a:rPr lang="en-US" dirty="0"/>
              <a:t>, or </a:t>
            </a:r>
            <a:r>
              <a:rPr lang="en-US" b="1" dirty="0"/>
              <a:t>state</a:t>
            </a:r>
            <a:r>
              <a:rPr lang="en-US" dirty="0"/>
              <a:t> of the task.</a:t>
            </a:r>
          </a:p>
        </p:txBody>
      </p:sp>
      <p:pic>
        <p:nvPicPr>
          <p:cNvPr id="6" name="Picture 5">
            <a:extLst>
              <a:ext uri="{FF2B5EF4-FFF2-40B4-BE49-F238E27FC236}">
                <a16:creationId xmlns:a16="http://schemas.microsoft.com/office/drawing/2014/main" id="{8B2A31A9-5184-41F2-970C-94BFE7F2097C}"/>
              </a:ext>
            </a:extLst>
          </p:cNvPr>
          <p:cNvPicPr>
            <a:picLocks noChangeAspect="1"/>
          </p:cNvPicPr>
          <p:nvPr/>
        </p:nvPicPr>
        <p:blipFill>
          <a:blip r:embed="rId2"/>
          <a:stretch>
            <a:fillRect/>
          </a:stretch>
        </p:blipFill>
        <p:spPr>
          <a:xfrm>
            <a:off x="627676" y="1290901"/>
            <a:ext cx="4180630" cy="5567099"/>
          </a:xfrm>
          <a:prstGeom prst="rect">
            <a:avLst/>
          </a:prstGeom>
        </p:spPr>
      </p:pic>
      <p:pic>
        <p:nvPicPr>
          <p:cNvPr id="7" name="Picture 6">
            <a:extLst>
              <a:ext uri="{FF2B5EF4-FFF2-40B4-BE49-F238E27FC236}">
                <a16:creationId xmlns:a16="http://schemas.microsoft.com/office/drawing/2014/main" id="{C6B2D845-3A4D-408E-AAF7-72FC59BA1F8D}"/>
              </a:ext>
            </a:extLst>
          </p:cNvPr>
          <p:cNvPicPr>
            <a:picLocks noChangeAspect="1"/>
          </p:cNvPicPr>
          <p:nvPr/>
        </p:nvPicPr>
        <p:blipFill>
          <a:blip r:embed="rId3"/>
          <a:stretch>
            <a:fillRect/>
          </a:stretch>
        </p:blipFill>
        <p:spPr>
          <a:xfrm>
            <a:off x="5831345" y="2129016"/>
            <a:ext cx="5399934" cy="1299984"/>
          </a:xfrm>
          <a:prstGeom prst="rect">
            <a:avLst/>
          </a:prstGeom>
        </p:spPr>
      </p:pic>
    </p:spTree>
    <p:extLst>
      <p:ext uri="{BB962C8B-B14F-4D97-AF65-F5344CB8AC3E}">
        <p14:creationId xmlns:p14="http://schemas.microsoft.com/office/powerpoint/2010/main" val="1765068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27BF66-755F-47DB-B73A-26EC3575564E}"/>
              </a:ext>
            </a:extLst>
          </p:cNvPr>
          <p:cNvSpPr/>
          <p:nvPr/>
        </p:nvSpPr>
        <p:spPr>
          <a:xfrm>
            <a:off x="1296211" y="254554"/>
            <a:ext cx="6771405" cy="523220"/>
          </a:xfrm>
          <a:prstGeom prst="rect">
            <a:avLst/>
          </a:prstGeom>
        </p:spPr>
        <p:txBody>
          <a:bodyPr wrap="none">
            <a:spAutoFit/>
          </a:bodyPr>
          <a:lstStyle/>
          <a:p>
            <a:r>
              <a:rPr lang="en-US" sz="2800" b="1" i="0" dirty="0">
                <a:solidFill>
                  <a:schemeClr val="accent2">
                    <a:lumMod val="75000"/>
                  </a:schemeClr>
                </a:solidFill>
                <a:effectLst/>
                <a:latin typeface="source sans pro" panose="020B0503030403020204" pitchFamily="34" charset="0"/>
              </a:rPr>
              <a:t>Design patterns for parallel programming</a:t>
            </a:r>
          </a:p>
        </p:txBody>
      </p:sp>
      <p:sp>
        <p:nvSpPr>
          <p:cNvPr id="5" name="Rectangle 4">
            <a:extLst>
              <a:ext uri="{FF2B5EF4-FFF2-40B4-BE49-F238E27FC236}">
                <a16:creationId xmlns:a16="http://schemas.microsoft.com/office/drawing/2014/main" id="{65E9E645-3C81-4693-9C21-66FE4D899333}"/>
              </a:ext>
            </a:extLst>
          </p:cNvPr>
          <p:cNvSpPr/>
          <p:nvPr/>
        </p:nvSpPr>
        <p:spPr>
          <a:xfrm>
            <a:off x="1296211" y="1138535"/>
            <a:ext cx="7786144" cy="3693319"/>
          </a:xfrm>
          <a:prstGeom prst="rect">
            <a:avLst/>
          </a:prstGeom>
        </p:spPr>
        <p:txBody>
          <a:bodyPr wrap="square">
            <a:spAutoFit/>
          </a:bodyPr>
          <a:lstStyle/>
          <a:p>
            <a:r>
              <a:rPr lang="en-US" sz="2400" dirty="0"/>
              <a:t>There are various ways in which the tasks can be designed to run in parallel. In this section, we will learn some top design patterns used in TPL:</a:t>
            </a:r>
          </a:p>
          <a:p>
            <a:endParaRPr lang="en-US" sz="2400" dirty="0"/>
          </a:p>
          <a:p>
            <a:pPr marL="285750" indent="-285750">
              <a:buFont typeface="Arial" panose="020B0604020202020204" pitchFamily="34" charset="0"/>
              <a:buChar char="•"/>
            </a:pPr>
            <a:r>
              <a:rPr lang="en-US" sz="2400" dirty="0"/>
              <a:t>Pipeline pattern</a:t>
            </a:r>
          </a:p>
          <a:p>
            <a:pPr marL="285750" indent="-285750">
              <a:buFont typeface="Arial" panose="020B0604020202020204" pitchFamily="34" charset="0"/>
              <a:buChar char="•"/>
            </a:pPr>
            <a:r>
              <a:rPr lang="en-US" sz="2400" dirty="0"/>
              <a:t>Dataflow pattern</a:t>
            </a:r>
          </a:p>
          <a:p>
            <a:pPr marL="285750" indent="-285750">
              <a:buFont typeface="Arial" panose="020B0604020202020204" pitchFamily="34" charset="0"/>
              <a:buChar char="•"/>
            </a:pPr>
            <a:r>
              <a:rPr lang="en-US" sz="2400" dirty="0"/>
              <a:t>Producer-consumer pattern</a:t>
            </a:r>
          </a:p>
          <a:p>
            <a:pPr marL="285750" indent="-285750">
              <a:buFont typeface="Arial" panose="020B0604020202020204" pitchFamily="34" charset="0"/>
              <a:buChar char="•"/>
            </a:pPr>
            <a:r>
              <a:rPr lang="en-US" sz="2400" dirty="0" err="1"/>
              <a:t>Parallel.ForEach</a:t>
            </a:r>
            <a:endParaRPr lang="en-US" sz="2400" dirty="0"/>
          </a:p>
          <a:p>
            <a:pPr marL="285750" indent="-285750">
              <a:buFont typeface="Arial" panose="020B0604020202020204" pitchFamily="34" charset="0"/>
              <a:buChar char="•"/>
            </a:pPr>
            <a:r>
              <a:rPr lang="en-US" sz="2400" dirty="0"/>
              <a:t>Parallel LINQ (PLINQ)</a:t>
            </a:r>
          </a:p>
          <a:p>
            <a:endParaRPr lang="en-US" dirty="0"/>
          </a:p>
        </p:txBody>
      </p:sp>
    </p:spTree>
    <p:extLst>
      <p:ext uri="{BB962C8B-B14F-4D97-AF65-F5344CB8AC3E}">
        <p14:creationId xmlns:p14="http://schemas.microsoft.com/office/powerpoint/2010/main" val="371508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E47D79-CF07-423A-8241-B8DCE78260C4}"/>
              </a:ext>
            </a:extLst>
          </p:cNvPr>
          <p:cNvSpPr/>
          <p:nvPr/>
        </p:nvSpPr>
        <p:spPr>
          <a:xfrm>
            <a:off x="1188541" y="367570"/>
            <a:ext cx="2759089" cy="523220"/>
          </a:xfrm>
          <a:prstGeom prst="rect">
            <a:avLst/>
          </a:prstGeom>
        </p:spPr>
        <p:txBody>
          <a:bodyPr wrap="none">
            <a:spAutoFit/>
          </a:bodyPr>
          <a:lstStyle/>
          <a:p>
            <a:r>
              <a:rPr lang="en-US" sz="2800" b="1" i="0" dirty="0">
                <a:solidFill>
                  <a:schemeClr val="accent2">
                    <a:lumMod val="75000"/>
                  </a:schemeClr>
                </a:solidFill>
                <a:effectLst/>
                <a:latin typeface="source sans pro" panose="020B0503030403020204" pitchFamily="34" charset="0"/>
              </a:rPr>
              <a:t>Pipeline pattern</a:t>
            </a:r>
          </a:p>
        </p:txBody>
      </p:sp>
      <p:sp>
        <p:nvSpPr>
          <p:cNvPr id="6" name="Rectangle 5">
            <a:extLst>
              <a:ext uri="{FF2B5EF4-FFF2-40B4-BE49-F238E27FC236}">
                <a16:creationId xmlns:a16="http://schemas.microsoft.com/office/drawing/2014/main" id="{5BA2ABA3-4BA6-41BB-BC0C-0216942C81BD}"/>
              </a:ext>
            </a:extLst>
          </p:cNvPr>
          <p:cNvSpPr/>
          <p:nvPr/>
        </p:nvSpPr>
        <p:spPr>
          <a:xfrm>
            <a:off x="1109609" y="1062084"/>
            <a:ext cx="10644027" cy="2585323"/>
          </a:xfrm>
          <a:prstGeom prst="rect">
            <a:avLst/>
          </a:prstGeom>
        </p:spPr>
        <p:txBody>
          <a:bodyPr wrap="square">
            <a:spAutoFit/>
          </a:bodyPr>
          <a:lstStyle/>
          <a:p>
            <a:r>
              <a:rPr lang="en-US" dirty="0"/>
              <a:t>The pipeline pattern is commonly used in scenarios where we need to execute the asynchronous tasks in sequence:</a:t>
            </a:r>
          </a:p>
          <a:p>
            <a:endParaRPr lang="en-US" dirty="0"/>
          </a:p>
          <a:p>
            <a:endParaRPr lang="en-US" dirty="0"/>
          </a:p>
          <a:p>
            <a:endParaRPr lang="en-US" dirty="0"/>
          </a:p>
          <a:p>
            <a:endParaRPr lang="en-US" dirty="0"/>
          </a:p>
          <a:p>
            <a:endParaRPr lang="en-US" dirty="0"/>
          </a:p>
          <a:p>
            <a:r>
              <a:rPr lang="en-US" dirty="0"/>
              <a:t>Consider a task where we need to create a user record first, then initiate a workflow and send an email. To implement this scenario, we can use the </a:t>
            </a:r>
            <a:r>
              <a:rPr lang="en-US" b="1" dirty="0" err="1"/>
              <a:t>ContinueWith</a:t>
            </a:r>
            <a:r>
              <a:rPr lang="en-US" dirty="0"/>
              <a:t> method of TPL. Here is a complete example:</a:t>
            </a:r>
          </a:p>
        </p:txBody>
      </p:sp>
      <p:pic>
        <p:nvPicPr>
          <p:cNvPr id="7" name="Picture 6">
            <a:extLst>
              <a:ext uri="{FF2B5EF4-FFF2-40B4-BE49-F238E27FC236}">
                <a16:creationId xmlns:a16="http://schemas.microsoft.com/office/drawing/2014/main" id="{7F16A94A-290D-4AB8-999C-3D78AF2C8CF3}"/>
              </a:ext>
            </a:extLst>
          </p:cNvPr>
          <p:cNvPicPr>
            <a:picLocks noChangeAspect="1"/>
          </p:cNvPicPr>
          <p:nvPr/>
        </p:nvPicPr>
        <p:blipFill>
          <a:blip r:embed="rId2"/>
          <a:stretch>
            <a:fillRect/>
          </a:stretch>
        </p:blipFill>
        <p:spPr>
          <a:xfrm>
            <a:off x="1188541" y="1633983"/>
            <a:ext cx="4985006" cy="1441524"/>
          </a:xfrm>
          <a:prstGeom prst="rect">
            <a:avLst/>
          </a:prstGeom>
        </p:spPr>
      </p:pic>
      <p:pic>
        <p:nvPicPr>
          <p:cNvPr id="8" name="Picture 7">
            <a:extLst>
              <a:ext uri="{FF2B5EF4-FFF2-40B4-BE49-F238E27FC236}">
                <a16:creationId xmlns:a16="http://schemas.microsoft.com/office/drawing/2014/main" id="{153A6AAB-D827-4A32-8785-6B466536C212}"/>
              </a:ext>
            </a:extLst>
          </p:cNvPr>
          <p:cNvPicPr>
            <a:picLocks noChangeAspect="1"/>
          </p:cNvPicPr>
          <p:nvPr/>
        </p:nvPicPr>
        <p:blipFill>
          <a:blip r:embed="rId3"/>
          <a:stretch>
            <a:fillRect/>
          </a:stretch>
        </p:blipFill>
        <p:spPr>
          <a:xfrm>
            <a:off x="1188541" y="3636435"/>
            <a:ext cx="6426530" cy="3175163"/>
          </a:xfrm>
          <a:prstGeom prst="rect">
            <a:avLst/>
          </a:prstGeom>
        </p:spPr>
      </p:pic>
    </p:spTree>
    <p:extLst>
      <p:ext uri="{BB962C8B-B14F-4D97-AF65-F5344CB8AC3E}">
        <p14:creationId xmlns:p14="http://schemas.microsoft.com/office/powerpoint/2010/main" val="4151230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28CF76-6F04-4354-84BE-C111B5A3EB4B}"/>
              </a:ext>
            </a:extLst>
          </p:cNvPr>
          <p:cNvSpPr/>
          <p:nvPr/>
        </p:nvSpPr>
        <p:spPr>
          <a:xfrm>
            <a:off x="1388633" y="234006"/>
            <a:ext cx="2906565" cy="523220"/>
          </a:xfrm>
          <a:prstGeom prst="rect">
            <a:avLst/>
          </a:prstGeom>
        </p:spPr>
        <p:txBody>
          <a:bodyPr wrap="none">
            <a:spAutoFit/>
          </a:bodyPr>
          <a:lstStyle/>
          <a:p>
            <a:r>
              <a:rPr lang="en-US" sz="2800" b="1" i="0" dirty="0">
                <a:solidFill>
                  <a:schemeClr val="accent2">
                    <a:lumMod val="75000"/>
                  </a:schemeClr>
                </a:solidFill>
                <a:effectLst/>
                <a:latin typeface="source sans pro" panose="020B0503030403020204" pitchFamily="34" charset="0"/>
              </a:rPr>
              <a:t>Dataflow pattern</a:t>
            </a:r>
          </a:p>
        </p:txBody>
      </p:sp>
      <p:sp>
        <p:nvSpPr>
          <p:cNvPr id="5" name="Rectangle 4">
            <a:extLst>
              <a:ext uri="{FF2B5EF4-FFF2-40B4-BE49-F238E27FC236}">
                <a16:creationId xmlns:a16="http://schemas.microsoft.com/office/drawing/2014/main" id="{A6308FDD-9E61-4E16-8542-201CC0838541}"/>
              </a:ext>
            </a:extLst>
          </p:cNvPr>
          <p:cNvSpPr/>
          <p:nvPr/>
        </p:nvSpPr>
        <p:spPr>
          <a:xfrm>
            <a:off x="613023" y="757226"/>
            <a:ext cx="11459111" cy="1200329"/>
          </a:xfrm>
          <a:prstGeom prst="rect">
            <a:avLst/>
          </a:prstGeom>
        </p:spPr>
        <p:txBody>
          <a:bodyPr wrap="square">
            <a:spAutoFit/>
          </a:bodyPr>
          <a:lstStyle/>
          <a:p>
            <a:r>
              <a:rPr lang="en-US" dirty="0"/>
              <a:t>The dataflow pattern is a generalized pattern with a one-to-many and a many-to-one relationship. For example, the following diagram represents two tasks, Task 1 and Task 2, that execute in parallel, and a third task, Task 3, that will only start when both of the first two tasks are completed. Once Task 3 is completed, Task 4 and Task 5 will be executed in parallel:</a:t>
            </a:r>
          </a:p>
        </p:txBody>
      </p:sp>
      <p:pic>
        <p:nvPicPr>
          <p:cNvPr id="6" name="Picture 5">
            <a:extLst>
              <a:ext uri="{FF2B5EF4-FFF2-40B4-BE49-F238E27FC236}">
                <a16:creationId xmlns:a16="http://schemas.microsoft.com/office/drawing/2014/main" id="{067BCF42-0ED1-438F-AAC1-311C175EF16C}"/>
              </a:ext>
            </a:extLst>
          </p:cNvPr>
          <p:cNvPicPr>
            <a:picLocks noChangeAspect="1"/>
          </p:cNvPicPr>
          <p:nvPr/>
        </p:nvPicPr>
        <p:blipFill>
          <a:blip r:embed="rId2"/>
          <a:stretch>
            <a:fillRect/>
          </a:stretch>
        </p:blipFill>
        <p:spPr>
          <a:xfrm>
            <a:off x="7321759" y="1957555"/>
            <a:ext cx="4349974" cy="4635738"/>
          </a:xfrm>
          <a:prstGeom prst="rect">
            <a:avLst/>
          </a:prstGeom>
        </p:spPr>
      </p:pic>
      <p:pic>
        <p:nvPicPr>
          <p:cNvPr id="7" name="Picture 6">
            <a:extLst>
              <a:ext uri="{FF2B5EF4-FFF2-40B4-BE49-F238E27FC236}">
                <a16:creationId xmlns:a16="http://schemas.microsoft.com/office/drawing/2014/main" id="{47F04538-D0AD-4D58-8A1A-50FBC70588FC}"/>
              </a:ext>
            </a:extLst>
          </p:cNvPr>
          <p:cNvPicPr>
            <a:picLocks noChangeAspect="1"/>
          </p:cNvPicPr>
          <p:nvPr/>
        </p:nvPicPr>
        <p:blipFill>
          <a:blip r:embed="rId3"/>
          <a:stretch>
            <a:fillRect/>
          </a:stretch>
        </p:blipFill>
        <p:spPr>
          <a:xfrm>
            <a:off x="119866" y="1957554"/>
            <a:ext cx="7494137" cy="4143219"/>
          </a:xfrm>
          <a:prstGeom prst="rect">
            <a:avLst/>
          </a:prstGeom>
        </p:spPr>
      </p:pic>
    </p:spTree>
    <p:extLst>
      <p:ext uri="{BB962C8B-B14F-4D97-AF65-F5344CB8AC3E}">
        <p14:creationId xmlns:p14="http://schemas.microsoft.com/office/powerpoint/2010/main" val="31646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65501B-E583-4880-BCAB-0F9EE88B17D6}"/>
              </a:ext>
            </a:extLst>
          </p:cNvPr>
          <p:cNvSpPr/>
          <p:nvPr/>
        </p:nvSpPr>
        <p:spPr>
          <a:xfrm>
            <a:off x="232881" y="26008"/>
            <a:ext cx="3982180" cy="461665"/>
          </a:xfrm>
          <a:prstGeom prst="rect">
            <a:avLst/>
          </a:prstGeom>
        </p:spPr>
        <p:txBody>
          <a:bodyPr wrap="none">
            <a:spAutoFit/>
          </a:bodyPr>
          <a:lstStyle/>
          <a:p>
            <a:r>
              <a:rPr lang="en-US" sz="2400" b="1" i="0" dirty="0">
                <a:solidFill>
                  <a:schemeClr val="accent2">
                    <a:lumMod val="75000"/>
                  </a:schemeClr>
                </a:solidFill>
                <a:effectLst/>
                <a:latin typeface="source sans pro" panose="020B0503030403020204" pitchFamily="34" charset="0"/>
              </a:rPr>
              <a:t>Producer/consumer pattern</a:t>
            </a:r>
          </a:p>
        </p:txBody>
      </p:sp>
      <p:sp>
        <p:nvSpPr>
          <p:cNvPr id="5" name="Rectangle 4">
            <a:extLst>
              <a:ext uri="{FF2B5EF4-FFF2-40B4-BE49-F238E27FC236}">
                <a16:creationId xmlns:a16="http://schemas.microsoft.com/office/drawing/2014/main" id="{4EE5C151-9A30-4C8F-8C7B-7F5DC5A052AE}"/>
              </a:ext>
            </a:extLst>
          </p:cNvPr>
          <p:cNvSpPr/>
          <p:nvPr/>
        </p:nvSpPr>
        <p:spPr>
          <a:xfrm>
            <a:off x="232881" y="487673"/>
            <a:ext cx="11859802" cy="1200329"/>
          </a:xfrm>
          <a:prstGeom prst="rect">
            <a:avLst/>
          </a:prstGeom>
        </p:spPr>
        <p:txBody>
          <a:bodyPr wrap="square">
            <a:spAutoFit/>
          </a:bodyPr>
          <a:lstStyle/>
          <a:p>
            <a:r>
              <a:rPr lang="en-US" dirty="0"/>
              <a:t>One of the best patterns to execute long-running operations is the producer/consumer pattern. In this pattern, there are producers and consumers, and one or more producers are connected to one or more consumers through a shared data structure known as </a:t>
            </a:r>
            <a:r>
              <a:rPr lang="en-US" dirty="0" err="1"/>
              <a:t>BlockingCollection</a:t>
            </a:r>
            <a:r>
              <a:rPr lang="en-US" dirty="0"/>
              <a:t>. </a:t>
            </a:r>
            <a:r>
              <a:rPr lang="en-US" dirty="0" err="1"/>
              <a:t>BlockingCollection</a:t>
            </a:r>
            <a:r>
              <a:rPr lang="en-US" dirty="0"/>
              <a:t> is a fixed-sized collection used in parallel programming. If the collection is full, the producers are blocked, and if the collection is empty, no more consumers should be added:</a:t>
            </a:r>
          </a:p>
        </p:txBody>
      </p:sp>
      <p:pic>
        <p:nvPicPr>
          <p:cNvPr id="6" name="Picture 5">
            <a:extLst>
              <a:ext uri="{FF2B5EF4-FFF2-40B4-BE49-F238E27FC236}">
                <a16:creationId xmlns:a16="http://schemas.microsoft.com/office/drawing/2014/main" id="{C3FE2078-0E2C-420E-A45A-D3785D37CB1D}"/>
              </a:ext>
            </a:extLst>
          </p:cNvPr>
          <p:cNvPicPr>
            <a:picLocks noChangeAspect="1"/>
          </p:cNvPicPr>
          <p:nvPr/>
        </p:nvPicPr>
        <p:blipFill>
          <a:blip r:embed="rId2"/>
          <a:stretch>
            <a:fillRect/>
          </a:stretch>
        </p:blipFill>
        <p:spPr>
          <a:xfrm>
            <a:off x="8099602" y="2057334"/>
            <a:ext cx="3859517" cy="4562312"/>
          </a:xfrm>
          <a:prstGeom prst="rect">
            <a:avLst/>
          </a:prstGeom>
        </p:spPr>
      </p:pic>
      <p:pic>
        <p:nvPicPr>
          <p:cNvPr id="8" name="Picture 7">
            <a:extLst>
              <a:ext uri="{FF2B5EF4-FFF2-40B4-BE49-F238E27FC236}">
                <a16:creationId xmlns:a16="http://schemas.microsoft.com/office/drawing/2014/main" id="{51FDB444-AC6B-41F9-A80E-B35F0EF35B70}"/>
              </a:ext>
            </a:extLst>
          </p:cNvPr>
          <p:cNvPicPr>
            <a:picLocks noChangeAspect="1"/>
          </p:cNvPicPr>
          <p:nvPr/>
        </p:nvPicPr>
        <p:blipFill>
          <a:blip r:embed="rId3"/>
          <a:stretch>
            <a:fillRect/>
          </a:stretch>
        </p:blipFill>
        <p:spPr>
          <a:xfrm>
            <a:off x="368093" y="1688001"/>
            <a:ext cx="5652563" cy="5175841"/>
          </a:xfrm>
          <a:prstGeom prst="rect">
            <a:avLst/>
          </a:prstGeom>
        </p:spPr>
      </p:pic>
    </p:spTree>
    <p:extLst>
      <p:ext uri="{BB962C8B-B14F-4D97-AF65-F5344CB8AC3E}">
        <p14:creationId xmlns:p14="http://schemas.microsoft.com/office/powerpoint/2010/main" val="117151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B90E0E-C977-4391-BC9F-CED5ED31ECBB}"/>
              </a:ext>
            </a:extLst>
          </p:cNvPr>
          <p:cNvSpPr/>
          <p:nvPr/>
        </p:nvSpPr>
        <p:spPr>
          <a:xfrm>
            <a:off x="948082" y="234005"/>
            <a:ext cx="2810385" cy="523220"/>
          </a:xfrm>
          <a:prstGeom prst="rect">
            <a:avLst/>
          </a:prstGeom>
        </p:spPr>
        <p:txBody>
          <a:bodyPr wrap="none">
            <a:spAutoFit/>
          </a:bodyPr>
          <a:lstStyle/>
          <a:p>
            <a:r>
              <a:rPr lang="en-US" sz="2800" b="1" i="0" dirty="0" err="1">
                <a:solidFill>
                  <a:schemeClr val="accent2">
                    <a:lumMod val="75000"/>
                  </a:schemeClr>
                </a:solidFill>
                <a:effectLst/>
                <a:latin typeface="source sans pro" panose="020B0503030403020204" pitchFamily="34" charset="0"/>
              </a:rPr>
              <a:t>Parallel.ForEach</a:t>
            </a:r>
            <a:endParaRPr lang="en-US" sz="2800" b="1" i="0" dirty="0">
              <a:solidFill>
                <a:schemeClr val="accent2">
                  <a:lumMod val="75000"/>
                </a:schemeClr>
              </a:solidFill>
              <a:effectLst/>
              <a:latin typeface="source sans pro" panose="020B0503030403020204" pitchFamily="34" charset="0"/>
            </a:endParaRPr>
          </a:p>
        </p:txBody>
      </p:sp>
      <p:sp>
        <p:nvSpPr>
          <p:cNvPr id="6" name="Rectangle 5">
            <a:extLst>
              <a:ext uri="{FF2B5EF4-FFF2-40B4-BE49-F238E27FC236}">
                <a16:creationId xmlns:a16="http://schemas.microsoft.com/office/drawing/2014/main" id="{4A5813D2-A6CE-49F3-B185-AB1B9BD344B4}"/>
              </a:ext>
            </a:extLst>
          </p:cNvPr>
          <p:cNvSpPr/>
          <p:nvPr/>
        </p:nvSpPr>
        <p:spPr>
          <a:xfrm>
            <a:off x="948081" y="757226"/>
            <a:ext cx="10990489" cy="1200329"/>
          </a:xfrm>
          <a:prstGeom prst="rect">
            <a:avLst/>
          </a:prstGeom>
        </p:spPr>
        <p:txBody>
          <a:bodyPr wrap="square">
            <a:spAutoFit/>
          </a:bodyPr>
          <a:lstStyle/>
          <a:p>
            <a:r>
              <a:rPr lang="en-US" dirty="0"/>
              <a:t>The </a:t>
            </a:r>
            <a:r>
              <a:rPr lang="en-US" dirty="0" err="1"/>
              <a:t>Parallel.ForEach</a:t>
            </a:r>
            <a:r>
              <a:rPr lang="en-US" dirty="0"/>
              <a:t> is a multithreaded version of the classic foreach loop. The foreach loop runs on a single thread, whereas the </a:t>
            </a:r>
            <a:r>
              <a:rPr lang="en-US" dirty="0" err="1"/>
              <a:t>Parallel.ForEach</a:t>
            </a:r>
            <a:r>
              <a:rPr lang="en-US" dirty="0"/>
              <a:t> runs on multiple threads and utilizes multiple cores of the CPU, if </a:t>
            </a:r>
            <a:r>
              <a:rPr lang="en-US" dirty="0" err="1"/>
              <a:t>available.Here</a:t>
            </a:r>
            <a:r>
              <a:rPr lang="en-US" dirty="0"/>
              <a:t> is a basic example using </a:t>
            </a:r>
            <a:r>
              <a:rPr lang="en-US" dirty="0" err="1"/>
              <a:t>Parallel.ForEach</a:t>
            </a:r>
            <a:r>
              <a:rPr lang="en-US" dirty="0"/>
              <a:t> on a list of documents that needs to be processed, and which contains an I/O-bound operation:</a:t>
            </a:r>
          </a:p>
        </p:txBody>
      </p:sp>
      <p:pic>
        <p:nvPicPr>
          <p:cNvPr id="7" name="Picture 6">
            <a:extLst>
              <a:ext uri="{FF2B5EF4-FFF2-40B4-BE49-F238E27FC236}">
                <a16:creationId xmlns:a16="http://schemas.microsoft.com/office/drawing/2014/main" id="{D38C646E-069F-49FA-8248-2F6F3CD82165}"/>
              </a:ext>
            </a:extLst>
          </p:cNvPr>
          <p:cNvPicPr>
            <a:picLocks noChangeAspect="1"/>
          </p:cNvPicPr>
          <p:nvPr/>
        </p:nvPicPr>
        <p:blipFill>
          <a:blip r:embed="rId2"/>
          <a:stretch>
            <a:fillRect/>
          </a:stretch>
        </p:blipFill>
        <p:spPr>
          <a:xfrm>
            <a:off x="948081" y="2228670"/>
            <a:ext cx="10950513" cy="3627599"/>
          </a:xfrm>
          <a:prstGeom prst="rect">
            <a:avLst/>
          </a:prstGeom>
        </p:spPr>
      </p:pic>
    </p:spTree>
    <p:extLst>
      <p:ext uri="{BB962C8B-B14F-4D97-AF65-F5344CB8AC3E}">
        <p14:creationId xmlns:p14="http://schemas.microsoft.com/office/powerpoint/2010/main" val="1663480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0545EC-C7A3-4263-83DD-DB685FEADC6A}"/>
              </a:ext>
            </a:extLst>
          </p:cNvPr>
          <p:cNvSpPr/>
          <p:nvPr/>
        </p:nvSpPr>
        <p:spPr>
          <a:xfrm>
            <a:off x="1101111" y="192909"/>
            <a:ext cx="3575018" cy="523220"/>
          </a:xfrm>
          <a:prstGeom prst="rect">
            <a:avLst/>
          </a:prstGeom>
        </p:spPr>
        <p:txBody>
          <a:bodyPr wrap="none">
            <a:spAutoFit/>
          </a:bodyPr>
          <a:lstStyle/>
          <a:p>
            <a:r>
              <a:rPr lang="en-US" sz="2800" b="1" i="0" dirty="0">
                <a:solidFill>
                  <a:schemeClr val="accent2">
                    <a:lumMod val="75000"/>
                  </a:schemeClr>
                </a:solidFill>
                <a:effectLst/>
                <a:latin typeface="source sans pro" panose="020B0503030403020204" pitchFamily="34" charset="0"/>
              </a:rPr>
              <a:t>Parallel LINQ (PLINQ)</a:t>
            </a:r>
          </a:p>
        </p:txBody>
      </p:sp>
      <p:sp>
        <p:nvSpPr>
          <p:cNvPr id="5" name="Rectangle 4">
            <a:extLst>
              <a:ext uri="{FF2B5EF4-FFF2-40B4-BE49-F238E27FC236}">
                <a16:creationId xmlns:a16="http://schemas.microsoft.com/office/drawing/2014/main" id="{26C704DA-8F5A-489A-A8CD-8962C9507B75}"/>
              </a:ext>
            </a:extLst>
          </p:cNvPr>
          <p:cNvSpPr/>
          <p:nvPr/>
        </p:nvSpPr>
        <p:spPr>
          <a:xfrm>
            <a:off x="1101111" y="843677"/>
            <a:ext cx="10703896" cy="1477328"/>
          </a:xfrm>
          <a:prstGeom prst="rect">
            <a:avLst/>
          </a:prstGeom>
        </p:spPr>
        <p:txBody>
          <a:bodyPr wrap="square">
            <a:spAutoFit/>
          </a:bodyPr>
          <a:lstStyle/>
          <a:p>
            <a:r>
              <a:rPr lang="en-US" dirty="0"/>
              <a:t>Parallel LINQ is a version of LINQ that executes queries in parallel on multi-core CPUs. It contains the full set of standard LINQ query operators plus some additional operators for parallel operations. It is highly advisable that you use this for long-running tasks, although incorrect use may slow down the performance of your app. Parallel LINQ operates on collections such as List, List&lt;T&gt;, </a:t>
            </a:r>
            <a:r>
              <a:rPr lang="en-US" dirty="0" err="1"/>
              <a:t>IEnumerable</a:t>
            </a:r>
            <a:r>
              <a:rPr lang="en-US" dirty="0"/>
              <a:t>, </a:t>
            </a:r>
            <a:r>
              <a:rPr lang="en-US" dirty="0" err="1"/>
              <a:t>IEnumerable</a:t>
            </a:r>
            <a:r>
              <a:rPr lang="en-US" dirty="0"/>
              <a:t>&lt;T&gt; and so on. Under the hood, it splits the list into segments and runs each segment on a different processor of the CPU.</a:t>
            </a:r>
          </a:p>
        </p:txBody>
      </p:sp>
      <p:pic>
        <p:nvPicPr>
          <p:cNvPr id="6" name="Picture 5">
            <a:extLst>
              <a:ext uri="{FF2B5EF4-FFF2-40B4-BE49-F238E27FC236}">
                <a16:creationId xmlns:a16="http://schemas.microsoft.com/office/drawing/2014/main" id="{A4D74C65-90A2-4856-AC10-5D1ADFD9C832}"/>
              </a:ext>
            </a:extLst>
          </p:cNvPr>
          <p:cNvPicPr>
            <a:picLocks noChangeAspect="1"/>
          </p:cNvPicPr>
          <p:nvPr/>
        </p:nvPicPr>
        <p:blipFill>
          <a:blip r:embed="rId2"/>
          <a:stretch>
            <a:fillRect/>
          </a:stretch>
        </p:blipFill>
        <p:spPr>
          <a:xfrm>
            <a:off x="1138997" y="2456259"/>
            <a:ext cx="9905722" cy="4321527"/>
          </a:xfrm>
          <a:prstGeom prst="rect">
            <a:avLst/>
          </a:prstGeom>
        </p:spPr>
      </p:pic>
    </p:spTree>
    <p:extLst>
      <p:ext uri="{BB962C8B-B14F-4D97-AF65-F5344CB8AC3E}">
        <p14:creationId xmlns:p14="http://schemas.microsoft.com/office/powerpoint/2010/main" val="2924261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099FD-67B7-4B98-81D4-773FA048A71A}"/>
              </a:ext>
            </a:extLst>
          </p:cNvPr>
          <p:cNvSpPr>
            <a:spLocks noGrp="1"/>
          </p:cNvSpPr>
          <p:nvPr>
            <p:ph type="title"/>
          </p:nvPr>
        </p:nvSpPr>
        <p:spPr>
          <a:xfrm>
            <a:off x="910119" y="169916"/>
            <a:ext cx="10515600" cy="703387"/>
          </a:xfrm>
        </p:spPr>
        <p:txBody>
          <a:bodyPr>
            <a:normAutofit fontScale="90000"/>
          </a:bodyPr>
          <a:lstStyle/>
          <a:p>
            <a:br>
              <a:rPr lang="en-US" b="1" dirty="0">
                <a:solidFill>
                  <a:schemeClr val="accent2">
                    <a:lumMod val="75000"/>
                  </a:schemeClr>
                </a:solidFill>
              </a:rPr>
            </a:br>
            <a:r>
              <a:rPr lang="en-US" b="1" dirty="0">
                <a:solidFill>
                  <a:schemeClr val="accent2">
                    <a:lumMod val="75000"/>
                  </a:schemeClr>
                </a:solidFill>
              </a:rPr>
              <a:t>Task parallel library (TPL)</a:t>
            </a:r>
            <a:br>
              <a:rPr lang="en-US" b="1" dirty="0"/>
            </a:br>
            <a:endParaRPr lang="en-US" dirty="0"/>
          </a:p>
        </p:txBody>
      </p:sp>
      <p:sp>
        <p:nvSpPr>
          <p:cNvPr id="3" name="Content Placeholder 2">
            <a:extLst>
              <a:ext uri="{FF2B5EF4-FFF2-40B4-BE49-F238E27FC236}">
                <a16:creationId xmlns:a16="http://schemas.microsoft.com/office/drawing/2014/main" id="{70A20446-B8F6-4DBE-9204-A06950C41D68}"/>
              </a:ext>
            </a:extLst>
          </p:cNvPr>
          <p:cNvSpPr>
            <a:spLocks noGrp="1"/>
          </p:cNvSpPr>
          <p:nvPr>
            <p:ph idx="1"/>
          </p:nvPr>
        </p:nvSpPr>
        <p:spPr>
          <a:xfrm>
            <a:off x="838200" y="2938408"/>
            <a:ext cx="10515600" cy="3749675"/>
          </a:xfrm>
        </p:spPr>
        <p:txBody>
          <a:bodyPr>
            <a:normAutofit/>
          </a:bodyPr>
          <a:lstStyle/>
          <a:p>
            <a:r>
              <a:rPr lang="en-US" sz="2400" dirty="0"/>
              <a:t>It </a:t>
            </a:r>
            <a:r>
              <a:rPr lang="en-US" sz="2400" dirty="0" err="1"/>
              <a:t>autoscales</a:t>
            </a:r>
            <a:r>
              <a:rPr lang="en-US" sz="2400" dirty="0"/>
              <a:t> the concurrency to a multicore level</a:t>
            </a:r>
          </a:p>
          <a:p>
            <a:r>
              <a:rPr lang="en-US" sz="2400" dirty="0"/>
              <a:t>It </a:t>
            </a:r>
            <a:r>
              <a:rPr lang="en-US" sz="2400" dirty="0" err="1"/>
              <a:t>autoscales</a:t>
            </a:r>
            <a:r>
              <a:rPr lang="en-US" sz="2400" dirty="0"/>
              <a:t> LINQ queries to a multicore level</a:t>
            </a:r>
          </a:p>
          <a:p>
            <a:r>
              <a:rPr lang="en-US" sz="2400" dirty="0"/>
              <a:t>It handles the partitioning of the work and uses </a:t>
            </a:r>
            <a:r>
              <a:rPr lang="en-US" sz="2400" dirty="0" err="1"/>
              <a:t>ThreadPool</a:t>
            </a:r>
            <a:r>
              <a:rPr lang="en-US" sz="2400" dirty="0"/>
              <a:t> where required</a:t>
            </a:r>
          </a:p>
          <a:p>
            <a:r>
              <a:rPr lang="en-US" sz="2400" dirty="0"/>
              <a:t>It is easy to use and reduces the complexity of working with threads directly</a:t>
            </a:r>
          </a:p>
        </p:txBody>
      </p:sp>
      <p:sp>
        <p:nvSpPr>
          <p:cNvPr id="4" name="Rectangle 3">
            <a:extLst>
              <a:ext uri="{FF2B5EF4-FFF2-40B4-BE49-F238E27FC236}">
                <a16:creationId xmlns:a16="http://schemas.microsoft.com/office/drawing/2014/main" id="{C08C57AC-49C9-4623-9816-8C19F3F76733}"/>
              </a:ext>
            </a:extLst>
          </p:cNvPr>
          <p:cNvSpPr/>
          <p:nvPr/>
        </p:nvSpPr>
        <p:spPr>
          <a:xfrm>
            <a:off x="910119" y="2233310"/>
            <a:ext cx="1350050" cy="461665"/>
          </a:xfrm>
          <a:prstGeom prst="rect">
            <a:avLst/>
          </a:prstGeom>
        </p:spPr>
        <p:txBody>
          <a:bodyPr wrap="none">
            <a:spAutoFit/>
          </a:bodyPr>
          <a:lstStyle/>
          <a:p>
            <a:r>
              <a:rPr lang="en-US" sz="2400" b="0" i="0" dirty="0">
                <a:solidFill>
                  <a:schemeClr val="accent2">
                    <a:lumMod val="75000"/>
                  </a:schemeClr>
                </a:solidFill>
                <a:effectLst/>
                <a:latin typeface="Georgia" panose="02040502050405020303" pitchFamily="18" charset="0"/>
              </a:rPr>
              <a:t>Benefits</a:t>
            </a:r>
            <a:r>
              <a:rPr lang="en-US" b="0" i="0" dirty="0">
                <a:solidFill>
                  <a:srgbClr val="333333"/>
                </a:solidFill>
                <a:effectLst/>
                <a:latin typeface="Georgia" panose="02040502050405020303" pitchFamily="18" charset="0"/>
              </a:rPr>
              <a:t> </a:t>
            </a:r>
            <a:endParaRPr lang="en-US" dirty="0"/>
          </a:p>
        </p:txBody>
      </p:sp>
      <p:sp>
        <p:nvSpPr>
          <p:cNvPr id="6" name="Rectangle 5">
            <a:extLst>
              <a:ext uri="{FF2B5EF4-FFF2-40B4-BE49-F238E27FC236}">
                <a16:creationId xmlns:a16="http://schemas.microsoft.com/office/drawing/2014/main" id="{50A9A418-4123-4BAF-A12A-B2DB412353BA}"/>
              </a:ext>
            </a:extLst>
          </p:cNvPr>
          <p:cNvSpPr/>
          <p:nvPr/>
        </p:nvSpPr>
        <p:spPr>
          <a:xfrm>
            <a:off x="910118" y="873304"/>
            <a:ext cx="10720227" cy="1200329"/>
          </a:xfrm>
          <a:prstGeom prst="rect">
            <a:avLst/>
          </a:prstGeom>
        </p:spPr>
        <p:txBody>
          <a:bodyPr wrap="square">
            <a:spAutoFit/>
          </a:bodyPr>
          <a:lstStyle/>
          <a:p>
            <a:r>
              <a:rPr lang="en-US" sz="2400" dirty="0"/>
              <a:t>TPL minimizes the complexity of using threads and provides an abstraction through a set of APIs that helps developers to focus more on the application program instead of focusing on how the threads will be provisioned</a:t>
            </a:r>
          </a:p>
        </p:txBody>
      </p:sp>
    </p:spTree>
    <p:extLst>
      <p:ext uri="{BB962C8B-B14F-4D97-AF65-F5344CB8AC3E}">
        <p14:creationId xmlns:p14="http://schemas.microsoft.com/office/powerpoint/2010/main" val="3237041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8C67-F845-4F00-BE04-DEAD39D34256}"/>
              </a:ext>
            </a:extLst>
          </p:cNvPr>
          <p:cNvSpPr>
            <a:spLocks noGrp="1"/>
          </p:cNvSpPr>
          <p:nvPr>
            <p:ph type="title"/>
          </p:nvPr>
        </p:nvSpPr>
        <p:spPr>
          <a:xfrm>
            <a:off x="920393" y="78097"/>
            <a:ext cx="10515600" cy="662291"/>
          </a:xfrm>
        </p:spPr>
        <p:txBody>
          <a:bodyPr>
            <a:normAutofit fontScale="90000"/>
          </a:bodyPr>
          <a:lstStyle/>
          <a:p>
            <a:r>
              <a:rPr lang="en-US" b="1" dirty="0">
                <a:solidFill>
                  <a:schemeClr val="accent2">
                    <a:lumMod val="75000"/>
                  </a:schemeClr>
                </a:solidFill>
              </a:rPr>
              <a:t>Creating a task using TPL</a:t>
            </a:r>
            <a:endParaRPr lang="en-US" dirty="0"/>
          </a:p>
        </p:txBody>
      </p:sp>
      <p:pic>
        <p:nvPicPr>
          <p:cNvPr id="4" name="Picture 3">
            <a:extLst>
              <a:ext uri="{FF2B5EF4-FFF2-40B4-BE49-F238E27FC236}">
                <a16:creationId xmlns:a16="http://schemas.microsoft.com/office/drawing/2014/main" id="{F9A81A88-9295-4CD2-AF45-39CA073A5B8C}"/>
              </a:ext>
            </a:extLst>
          </p:cNvPr>
          <p:cNvPicPr>
            <a:picLocks noChangeAspect="1"/>
          </p:cNvPicPr>
          <p:nvPr/>
        </p:nvPicPr>
        <p:blipFill>
          <a:blip r:embed="rId2"/>
          <a:stretch>
            <a:fillRect/>
          </a:stretch>
        </p:blipFill>
        <p:spPr>
          <a:xfrm>
            <a:off x="838200" y="2610923"/>
            <a:ext cx="6487274" cy="4168980"/>
          </a:xfrm>
          <a:prstGeom prst="rect">
            <a:avLst/>
          </a:prstGeom>
        </p:spPr>
      </p:pic>
      <p:sp>
        <p:nvSpPr>
          <p:cNvPr id="6" name="Rectangle 5">
            <a:extLst>
              <a:ext uri="{FF2B5EF4-FFF2-40B4-BE49-F238E27FC236}">
                <a16:creationId xmlns:a16="http://schemas.microsoft.com/office/drawing/2014/main" id="{A487B1A5-6D2D-44C3-87D6-FCEA2FE9A89B}"/>
              </a:ext>
            </a:extLst>
          </p:cNvPr>
          <p:cNvSpPr/>
          <p:nvPr/>
        </p:nvSpPr>
        <p:spPr>
          <a:xfrm>
            <a:off x="920392" y="740388"/>
            <a:ext cx="10515599" cy="1477328"/>
          </a:xfrm>
          <a:prstGeom prst="rect">
            <a:avLst/>
          </a:prstGeom>
        </p:spPr>
        <p:txBody>
          <a:bodyPr wrap="square">
            <a:spAutoFit/>
          </a:bodyPr>
          <a:lstStyle/>
          <a:p>
            <a:pPr marL="285750" indent="-285750">
              <a:buFont typeface="Arial" panose="020B0604020202020204" pitchFamily="34" charset="0"/>
              <a:buChar char="•"/>
            </a:pPr>
            <a:r>
              <a:rPr lang="en-US" dirty="0"/>
              <a:t>An asynchronous task can be run by calling either the </a:t>
            </a:r>
            <a:r>
              <a:rPr lang="en-US" dirty="0" err="1"/>
              <a:t>Task.Run</a:t>
            </a:r>
            <a:r>
              <a:rPr lang="en-US" dirty="0"/>
              <a:t> or </a:t>
            </a:r>
            <a:r>
              <a:rPr lang="en-US" dirty="0" err="1"/>
              <a:t>TaskFactory.StartNew</a:t>
            </a:r>
            <a:r>
              <a:rPr lang="en-US" dirty="0"/>
              <a:t> methods.</a:t>
            </a:r>
          </a:p>
          <a:p>
            <a:pPr marL="285750" indent="-285750">
              <a:buFont typeface="Arial" panose="020B0604020202020204" pitchFamily="34" charset="0"/>
              <a:buChar char="•"/>
            </a:pPr>
            <a:r>
              <a:rPr lang="en-US" dirty="0"/>
              <a:t>While calling the </a:t>
            </a:r>
            <a:r>
              <a:rPr lang="en-US" dirty="0" err="1"/>
              <a:t>Task.Factory.StartNew</a:t>
            </a:r>
            <a:r>
              <a:rPr lang="en-US" dirty="0"/>
              <a:t> method, we can specify </a:t>
            </a:r>
            <a:r>
              <a:rPr lang="en-US" dirty="0" err="1"/>
              <a:t>CancellationToken</a:t>
            </a:r>
            <a:r>
              <a:rPr lang="en-US" dirty="0"/>
              <a:t>, </a:t>
            </a:r>
            <a:r>
              <a:rPr lang="en-US" dirty="0" err="1"/>
              <a:t>TaskCreationOptions</a:t>
            </a:r>
            <a:r>
              <a:rPr lang="en-US" dirty="0"/>
              <a:t>, and </a:t>
            </a:r>
            <a:r>
              <a:rPr lang="en-US" dirty="0" err="1"/>
              <a:t>TaskScheduler</a:t>
            </a:r>
            <a:r>
              <a:rPr lang="en-US" dirty="0"/>
              <a:t> to set the state, specify other options, and schedule tasks.</a:t>
            </a:r>
          </a:p>
          <a:p>
            <a:pPr marL="285750" indent="-285750">
              <a:buFont typeface="Arial" panose="020B0604020202020204" pitchFamily="34" charset="0"/>
              <a:buChar char="•"/>
            </a:pPr>
            <a:r>
              <a:rPr lang="en-US" dirty="0"/>
              <a:t>TPL uses multiple cores of the CPU out of the box. When the task is executed using the TPL API, it automatically splits the task into one or more threads and utilizes multiple processors, if they are available.</a:t>
            </a:r>
          </a:p>
        </p:txBody>
      </p:sp>
    </p:spTree>
    <p:extLst>
      <p:ext uri="{BB962C8B-B14F-4D97-AF65-F5344CB8AC3E}">
        <p14:creationId xmlns:p14="http://schemas.microsoft.com/office/powerpoint/2010/main" val="56691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04FDB-DE31-4DAB-B06F-69A74DCF2CFF}"/>
              </a:ext>
            </a:extLst>
          </p:cNvPr>
          <p:cNvSpPr>
            <a:spLocks noGrp="1"/>
          </p:cNvSpPr>
          <p:nvPr>
            <p:ph type="title"/>
          </p:nvPr>
        </p:nvSpPr>
        <p:spPr>
          <a:xfrm>
            <a:off x="838200" y="190465"/>
            <a:ext cx="10515600" cy="672565"/>
          </a:xfrm>
        </p:spPr>
        <p:txBody>
          <a:bodyPr>
            <a:normAutofit fontScale="90000"/>
          </a:bodyPr>
          <a:lstStyle/>
          <a:p>
            <a:br>
              <a:rPr lang="en-US" b="1" dirty="0">
                <a:solidFill>
                  <a:schemeClr val="accent2">
                    <a:lumMod val="75000"/>
                  </a:schemeClr>
                </a:solidFill>
              </a:rPr>
            </a:br>
            <a:r>
              <a:rPr lang="en-US" b="1" dirty="0">
                <a:solidFill>
                  <a:schemeClr val="accent2">
                    <a:lumMod val="75000"/>
                  </a:schemeClr>
                </a:solidFill>
              </a:rPr>
              <a:t>Task-based asynchronous pattern (TAP)</a:t>
            </a:r>
            <a:br>
              <a:rPr lang="en-US" b="1" dirty="0"/>
            </a:br>
            <a:endParaRPr lang="en-US" dirty="0"/>
          </a:p>
        </p:txBody>
      </p:sp>
      <p:sp>
        <p:nvSpPr>
          <p:cNvPr id="4" name="Rectangle 3">
            <a:extLst>
              <a:ext uri="{FF2B5EF4-FFF2-40B4-BE49-F238E27FC236}">
                <a16:creationId xmlns:a16="http://schemas.microsoft.com/office/drawing/2014/main" id="{3777B3E2-45E2-47E1-B967-0087A169BA64}"/>
              </a:ext>
            </a:extLst>
          </p:cNvPr>
          <p:cNvSpPr/>
          <p:nvPr/>
        </p:nvSpPr>
        <p:spPr>
          <a:xfrm>
            <a:off x="881576" y="734886"/>
            <a:ext cx="2670539" cy="461665"/>
          </a:xfrm>
          <a:prstGeom prst="rect">
            <a:avLst/>
          </a:prstGeom>
        </p:spPr>
        <p:txBody>
          <a:bodyPr wrap="none">
            <a:spAutoFit/>
          </a:bodyPr>
          <a:lstStyle/>
          <a:p>
            <a:r>
              <a:rPr lang="en-US" sz="2400" b="1" dirty="0"/>
              <a:t>Naming convention</a:t>
            </a:r>
          </a:p>
        </p:txBody>
      </p:sp>
      <p:sp>
        <p:nvSpPr>
          <p:cNvPr id="6" name="Rectangle 5">
            <a:extLst>
              <a:ext uri="{FF2B5EF4-FFF2-40B4-BE49-F238E27FC236}">
                <a16:creationId xmlns:a16="http://schemas.microsoft.com/office/drawing/2014/main" id="{424289DD-46CC-4CF6-BF8F-6933544DEA3A}"/>
              </a:ext>
            </a:extLst>
          </p:cNvPr>
          <p:cNvSpPr/>
          <p:nvPr/>
        </p:nvSpPr>
        <p:spPr>
          <a:xfrm>
            <a:off x="838198" y="1134854"/>
            <a:ext cx="5257802" cy="1477328"/>
          </a:xfrm>
          <a:prstGeom prst="rect">
            <a:avLst/>
          </a:prstGeom>
        </p:spPr>
        <p:txBody>
          <a:bodyPr wrap="square">
            <a:spAutoFit/>
          </a:bodyPr>
          <a:lstStyle/>
          <a:p>
            <a:r>
              <a:rPr lang="en-US" dirty="0"/>
              <a:t>The method executing asynchronously should have the naming suffix </a:t>
            </a:r>
            <a:r>
              <a:rPr lang="en-US" b="1" dirty="0"/>
              <a:t>Async</a:t>
            </a:r>
            <a:r>
              <a:rPr lang="en-US" dirty="0"/>
              <a:t>. For example, if the method name starts with </a:t>
            </a:r>
            <a:r>
              <a:rPr lang="en-US" dirty="0" err="1"/>
              <a:t>ExecuteLongRunningOperation</a:t>
            </a:r>
            <a:r>
              <a:rPr lang="en-US" dirty="0"/>
              <a:t>, it should have the suffix Async, with the resulting name of </a:t>
            </a:r>
            <a:r>
              <a:rPr lang="en-US" b="1" dirty="0" err="1"/>
              <a:t>ExecuteLongRunningOperationAsync</a:t>
            </a:r>
            <a:endParaRPr lang="en-US" b="1" dirty="0"/>
          </a:p>
        </p:txBody>
      </p:sp>
      <p:sp>
        <p:nvSpPr>
          <p:cNvPr id="7" name="Rectangle 6">
            <a:extLst>
              <a:ext uri="{FF2B5EF4-FFF2-40B4-BE49-F238E27FC236}">
                <a16:creationId xmlns:a16="http://schemas.microsoft.com/office/drawing/2014/main" id="{5EB408D7-3D7F-4C35-9788-173707BBCD50}"/>
              </a:ext>
            </a:extLst>
          </p:cNvPr>
          <p:cNvSpPr/>
          <p:nvPr/>
        </p:nvSpPr>
        <p:spPr>
          <a:xfrm>
            <a:off x="881576" y="2884006"/>
            <a:ext cx="2118477" cy="461665"/>
          </a:xfrm>
          <a:prstGeom prst="rect">
            <a:avLst/>
          </a:prstGeom>
        </p:spPr>
        <p:txBody>
          <a:bodyPr wrap="square">
            <a:spAutoFit/>
          </a:bodyPr>
          <a:lstStyle/>
          <a:p>
            <a:r>
              <a:rPr lang="en-US" sz="2400" b="1" dirty="0"/>
              <a:t>Return type</a:t>
            </a:r>
          </a:p>
        </p:txBody>
      </p:sp>
      <p:sp>
        <p:nvSpPr>
          <p:cNvPr id="8" name="Rectangle 7">
            <a:extLst>
              <a:ext uri="{FF2B5EF4-FFF2-40B4-BE49-F238E27FC236}">
                <a16:creationId xmlns:a16="http://schemas.microsoft.com/office/drawing/2014/main" id="{EBB68785-8395-44EB-B558-D2EFA255959A}"/>
              </a:ext>
            </a:extLst>
          </p:cNvPr>
          <p:cNvSpPr/>
          <p:nvPr/>
        </p:nvSpPr>
        <p:spPr>
          <a:xfrm>
            <a:off x="838198" y="3274141"/>
            <a:ext cx="5470135" cy="1477328"/>
          </a:xfrm>
          <a:prstGeom prst="rect">
            <a:avLst/>
          </a:prstGeom>
        </p:spPr>
        <p:txBody>
          <a:bodyPr wrap="square">
            <a:spAutoFit/>
          </a:bodyPr>
          <a:lstStyle/>
          <a:p>
            <a:r>
              <a:rPr lang="en-US" dirty="0"/>
              <a:t>The method signature should return either a </a:t>
            </a:r>
            <a:r>
              <a:rPr lang="en-US" dirty="0" err="1"/>
              <a:t>System.Threading.Tasks.</a:t>
            </a:r>
            <a:r>
              <a:rPr lang="en-US" b="1" dirty="0" err="1"/>
              <a:t>Task</a:t>
            </a:r>
            <a:r>
              <a:rPr lang="en-US" dirty="0"/>
              <a:t> or </a:t>
            </a:r>
            <a:r>
              <a:rPr lang="en-US" dirty="0" err="1"/>
              <a:t>System.Threading.Tasks.</a:t>
            </a:r>
            <a:r>
              <a:rPr lang="en-US" b="1" dirty="0" err="1"/>
              <a:t>Task</a:t>
            </a:r>
            <a:r>
              <a:rPr lang="en-US" b="1" dirty="0"/>
              <a:t>&lt;</a:t>
            </a:r>
            <a:r>
              <a:rPr lang="en-US" b="1" dirty="0" err="1"/>
              <a:t>TResult</a:t>
            </a:r>
            <a:r>
              <a:rPr lang="en-US" b="1" dirty="0"/>
              <a:t>&gt;. </a:t>
            </a:r>
            <a:r>
              <a:rPr lang="en-US" dirty="0"/>
              <a:t>The task’s</a:t>
            </a:r>
          </a:p>
          <a:p>
            <a:r>
              <a:rPr lang="en-US" dirty="0"/>
              <a:t> return type is equivalent to the method that returns </a:t>
            </a:r>
          </a:p>
          <a:p>
            <a:r>
              <a:rPr lang="en-US" dirty="0"/>
              <a:t>void, whereas </a:t>
            </a:r>
            <a:r>
              <a:rPr lang="en-US" dirty="0" err="1"/>
              <a:t>TResult</a:t>
            </a:r>
            <a:r>
              <a:rPr lang="en-US" dirty="0"/>
              <a:t> is the data type.</a:t>
            </a:r>
          </a:p>
        </p:txBody>
      </p:sp>
      <p:sp>
        <p:nvSpPr>
          <p:cNvPr id="9" name="Rectangle 8">
            <a:extLst>
              <a:ext uri="{FF2B5EF4-FFF2-40B4-BE49-F238E27FC236}">
                <a16:creationId xmlns:a16="http://schemas.microsoft.com/office/drawing/2014/main" id="{84F864AD-A630-4EFA-8DE1-566E3A309834}"/>
              </a:ext>
            </a:extLst>
          </p:cNvPr>
          <p:cNvSpPr/>
          <p:nvPr/>
        </p:nvSpPr>
        <p:spPr>
          <a:xfrm>
            <a:off x="838198" y="4939603"/>
            <a:ext cx="1640193" cy="461665"/>
          </a:xfrm>
          <a:prstGeom prst="rect">
            <a:avLst/>
          </a:prstGeom>
        </p:spPr>
        <p:txBody>
          <a:bodyPr wrap="none">
            <a:spAutoFit/>
          </a:bodyPr>
          <a:lstStyle/>
          <a:p>
            <a:r>
              <a:rPr lang="en-US" sz="2400" b="1" dirty="0"/>
              <a:t>Parameters</a:t>
            </a:r>
          </a:p>
        </p:txBody>
      </p:sp>
      <p:sp>
        <p:nvSpPr>
          <p:cNvPr id="11" name="Rectangle 10">
            <a:extLst>
              <a:ext uri="{FF2B5EF4-FFF2-40B4-BE49-F238E27FC236}">
                <a16:creationId xmlns:a16="http://schemas.microsoft.com/office/drawing/2014/main" id="{D7EFB5CD-775B-4C17-9A8F-17196C234446}"/>
              </a:ext>
            </a:extLst>
          </p:cNvPr>
          <p:cNvSpPr/>
          <p:nvPr/>
        </p:nvSpPr>
        <p:spPr>
          <a:xfrm>
            <a:off x="838198" y="5366826"/>
            <a:ext cx="5257802" cy="1477328"/>
          </a:xfrm>
          <a:prstGeom prst="rect">
            <a:avLst/>
          </a:prstGeom>
        </p:spPr>
        <p:txBody>
          <a:bodyPr wrap="square">
            <a:spAutoFit/>
          </a:bodyPr>
          <a:lstStyle/>
          <a:p>
            <a:r>
              <a:rPr lang="en-US" dirty="0"/>
              <a:t>The out and ref parameters are not allowed as parameters in the method signature. If multiple values need to be returned, tuples or a custom data structure can be used. The method should always return Task or Task&lt;</a:t>
            </a:r>
            <a:r>
              <a:rPr lang="en-US" dirty="0" err="1"/>
              <a:t>TResult</a:t>
            </a:r>
            <a:r>
              <a:rPr lang="en-US" dirty="0"/>
              <a:t>&gt;, as discussed previously</a:t>
            </a:r>
          </a:p>
        </p:txBody>
      </p:sp>
      <p:pic>
        <p:nvPicPr>
          <p:cNvPr id="13" name="Picture 12">
            <a:extLst>
              <a:ext uri="{FF2B5EF4-FFF2-40B4-BE49-F238E27FC236}">
                <a16:creationId xmlns:a16="http://schemas.microsoft.com/office/drawing/2014/main" id="{64AA190B-3957-41DF-ABE6-A8E75710AADE}"/>
              </a:ext>
            </a:extLst>
          </p:cNvPr>
          <p:cNvPicPr>
            <a:picLocks noChangeAspect="1"/>
          </p:cNvPicPr>
          <p:nvPr/>
        </p:nvPicPr>
        <p:blipFill>
          <a:blip r:embed="rId2"/>
          <a:stretch>
            <a:fillRect/>
          </a:stretch>
        </p:blipFill>
        <p:spPr>
          <a:xfrm>
            <a:off x="6165664" y="1449376"/>
            <a:ext cx="6026336" cy="4201411"/>
          </a:xfrm>
          <a:prstGeom prst="rect">
            <a:avLst/>
          </a:prstGeom>
        </p:spPr>
      </p:pic>
    </p:spTree>
    <p:extLst>
      <p:ext uri="{BB962C8B-B14F-4D97-AF65-F5344CB8AC3E}">
        <p14:creationId xmlns:p14="http://schemas.microsoft.com/office/powerpoint/2010/main" val="1676414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419CA3-02D3-4644-913E-3B7DB7EBCEB3}"/>
              </a:ext>
            </a:extLst>
          </p:cNvPr>
          <p:cNvSpPr/>
          <p:nvPr/>
        </p:nvSpPr>
        <p:spPr>
          <a:xfrm>
            <a:off x="768675" y="100441"/>
            <a:ext cx="2375216" cy="461665"/>
          </a:xfrm>
          <a:prstGeom prst="rect">
            <a:avLst/>
          </a:prstGeom>
        </p:spPr>
        <p:txBody>
          <a:bodyPr wrap="square">
            <a:spAutoFit/>
          </a:bodyPr>
          <a:lstStyle/>
          <a:p>
            <a:r>
              <a:rPr lang="en-US" sz="2400" b="1" i="0" dirty="0">
                <a:solidFill>
                  <a:srgbClr val="404040"/>
                </a:solidFill>
                <a:effectLst/>
                <a:latin typeface="source sans pro" panose="020B0503030403020204" pitchFamily="34" charset="0"/>
              </a:rPr>
              <a:t>Exceptions</a:t>
            </a:r>
          </a:p>
        </p:txBody>
      </p:sp>
      <p:sp>
        <p:nvSpPr>
          <p:cNvPr id="5" name="Rectangle 4">
            <a:extLst>
              <a:ext uri="{FF2B5EF4-FFF2-40B4-BE49-F238E27FC236}">
                <a16:creationId xmlns:a16="http://schemas.microsoft.com/office/drawing/2014/main" id="{81DDF907-50F4-47F7-A2D4-9A47C4E12A77}"/>
              </a:ext>
            </a:extLst>
          </p:cNvPr>
          <p:cNvSpPr/>
          <p:nvPr/>
        </p:nvSpPr>
        <p:spPr>
          <a:xfrm>
            <a:off x="768675" y="562106"/>
            <a:ext cx="11282911" cy="646331"/>
          </a:xfrm>
          <a:prstGeom prst="rect">
            <a:avLst/>
          </a:prstGeom>
        </p:spPr>
        <p:txBody>
          <a:bodyPr wrap="square">
            <a:spAutoFit/>
          </a:bodyPr>
          <a:lstStyle/>
          <a:p>
            <a:r>
              <a:rPr lang="en-US" dirty="0"/>
              <a:t>The asynchronous method should always throw exceptions that are assigned to the returning task. However, the usage errors, such as passing null parameters to the asynchronous method, should be properly handled.</a:t>
            </a:r>
          </a:p>
        </p:txBody>
      </p:sp>
      <p:pic>
        <p:nvPicPr>
          <p:cNvPr id="6" name="Picture 5">
            <a:extLst>
              <a:ext uri="{FF2B5EF4-FFF2-40B4-BE49-F238E27FC236}">
                <a16:creationId xmlns:a16="http://schemas.microsoft.com/office/drawing/2014/main" id="{FD6ED484-4C3F-4F12-8DCC-A4E057C45DDD}"/>
              </a:ext>
            </a:extLst>
          </p:cNvPr>
          <p:cNvPicPr>
            <a:picLocks noChangeAspect="1"/>
          </p:cNvPicPr>
          <p:nvPr/>
        </p:nvPicPr>
        <p:blipFill>
          <a:blip r:embed="rId2"/>
          <a:stretch>
            <a:fillRect/>
          </a:stretch>
        </p:blipFill>
        <p:spPr>
          <a:xfrm>
            <a:off x="897216" y="1452866"/>
            <a:ext cx="6643848" cy="5225336"/>
          </a:xfrm>
          <a:prstGeom prst="rect">
            <a:avLst/>
          </a:prstGeom>
        </p:spPr>
      </p:pic>
      <p:sp>
        <p:nvSpPr>
          <p:cNvPr id="7" name="Rectangle 6">
            <a:extLst>
              <a:ext uri="{FF2B5EF4-FFF2-40B4-BE49-F238E27FC236}">
                <a16:creationId xmlns:a16="http://schemas.microsoft.com/office/drawing/2014/main" id="{379A5D98-FE89-4CA7-818B-6A46C88EF7B5}"/>
              </a:ext>
            </a:extLst>
          </p:cNvPr>
          <p:cNvSpPr/>
          <p:nvPr/>
        </p:nvSpPr>
        <p:spPr>
          <a:xfrm>
            <a:off x="8113161" y="1675791"/>
            <a:ext cx="2952108" cy="3139321"/>
          </a:xfrm>
          <a:prstGeom prst="rect">
            <a:avLst/>
          </a:prstGeom>
        </p:spPr>
        <p:txBody>
          <a:bodyPr wrap="square">
            <a:spAutoFit/>
          </a:bodyPr>
          <a:lstStyle/>
          <a:p>
            <a:r>
              <a:rPr lang="en-US" dirty="0"/>
              <a:t>When calling an asynchronous method, the exception is actually hidden until the </a:t>
            </a:r>
            <a:r>
              <a:rPr lang="en-US" b="1" dirty="0"/>
              <a:t>Wait, </a:t>
            </a:r>
            <a:r>
              <a:rPr lang="en-US" b="1" dirty="0" err="1"/>
              <a:t>WaitAll</a:t>
            </a:r>
            <a:r>
              <a:rPr lang="en-US" b="1" dirty="0"/>
              <a:t>, </a:t>
            </a:r>
            <a:r>
              <a:rPr lang="en-US" b="1" dirty="0" err="1"/>
              <a:t>WhenAll</a:t>
            </a:r>
            <a:r>
              <a:rPr lang="en-US" b="1" dirty="0"/>
              <a:t>,</a:t>
            </a:r>
            <a:r>
              <a:rPr lang="en-US" dirty="0"/>
              <a:t> and other methods are called. In the preceding example, the exception will be thrown once the </a:t>
            </a:r>
            <a:r>
              <a:rPr lang="en-US" dirty="0" err="1"/>
              <a:t>Task.WaitAll</a:t>
            </a:r>
            <a:r>
              <a:rPr lang="en-US" dirty="0"/>
              <a:t> method is called, and will log the exception on the console.</a:t>
            </a:r>
          </a:p>
        </p:txBody>
      </p:sp>
    </p:spTree>
    <p:extLst>
      <p:ext uri="{BB962C8B-B14F-4D97-AF65-F5344CB8AC3E}">
        <p14:creationId xmlns:p14="http://schemas.microsoft.com/office/powerpoint/2010/main" val="407746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B73483-EFE4-4252-9F3D-61CB559057DC}"/>
              </a:ext>
            </a:extLst>
          </p:cNvPr>
          <p:cNvSpPr/>
          <p:nvPr/>
        </p:nvSpPr>
        <p:spPr>
          <a:xfrm>
            <a:off x="1077410" y="308426"/>
            <a:ext cx="1729961" cy="461665"/>
          </a:xfrm>
          <a:prstGeom prst="rect">
            <a:avLst/>
          </a:prstGeom>
        </p:spPr>
        <p:txBody>
          <a:bodyPr wrap="none">
            <a:spAutoFit/>
          </a:bodyPr>
          <a:lstStyle/>
          <a:p>
            <a:r>
              <a:rPr lang="en-US" sz="2400" b="1" i="0" dirty="0">
                <a:solidFill>
                  <a:srgbClr val="404040"/>
                </a:solidFill>
                <a:effectLst/>
                <a:latin typeface="source sans pro" panose="020B0503030403020204" pitchFamily="34" charset="0"/>
              </a:rPr>
              <a:t>Task status</a:t>
            </a:r>
          </a:p>
        </p:txBody>
      </p:sp>
      <p:sp>
        <p:nvSpPr>
          <p:cNvPr id="5" name="Rectangle 4">
            <a:extLst>
              <a:ext uri="{FF2B5EF4-FFF2-40B4-BE49-F238E27FC236}">
                <a16:creationId xmlns:a16="http://schemas.microsoft.com/office/drawing/2014/main" id="{CBF03BB3-ABAB-420A-9D70-70ABFBF41971}"/>
              </a:ext>
            </a:extLst>
          </p:cNvPr>
          <p:cNvSpPr/>
          <p:nvPr/>
        </p:nvSpPr>
        <p:spPr>
          <a:xfrm>
            <a:off x="1077410" y="818961"/>
            <a:ext cx="11114589" cy="1759852"/>
          </a:xfrm>
          <a:prstGeom prst="rect">
            <a:avLst/>
          </a:prstGeom>
        </p:spPr>
        <p:txBody>
          <a:bodyPr wrap="square">
            <a:spAutoFit/>
          </a:bodyPr>
          <a:lstStyle/>
          <a:p>
            <a:r>
              <a:rPr lang="en-US" dirty="0"/>
              <a:t>The task object provides a </a:t>
            </a:r>
            <a:r>
              <a:rPr lang="en-US" dirty="0" err="1"/>
              <a:t>TaskStatus</a:t>
            </a:r>
            <a:r>
              <a:rPr lang="en-US" dirty="0"/>
              <a:t> that is used to know whether the task is executing the method running, has completed the method, has encountered a fault, or whether some other occurrence has taken place. The task initialized using </a:t>
            </a:r>
            <a:r>
              <a:rPr lang="en-US" dirty="0" err="1"/>
              <a:t>Task.Run</a:t>
            </a:r>
            <a:r>
              <a:rPr lang="en-US" dirty="0"/>
              <a:t> initially has the status of Created, but when the Start method is called, its status is changed to Running. When applying the TAP pattern, all the methods return the Task object, and whether they are using the </a:t>
            </a:r>
            <a:r>
              <a:rPr lang="en-US" dirty="0" err="1"/>
              <a:t>Task.Run</a:t>
            </a:r>
            <a:r>
              <a:rPr lang="en-US" dirty="0"/>
              <a:t> inside, the method body should be activated. That means that the status should be anything other than Created. The TAP pattern ensures the consumer that the task is activated and the starting task is not required.</a:t>
            </a:r>
          </a:p>
        </p:txBody>
      </p:sp>
      <p:sp>
        <p:nvSpPr>
          <p:cNvPr id="6" name="Rectangle 5">
            <a:extLst>
              <a:ext uri="{FF2B5EF4-FFF2-40B4-BE49-F238E27FC236}">
                <a16:creationId xmlns:a16="http://schemas.microsoft.com/office/drawing/2014/main" id="{85A7E9EB-669F-4835-AB2C-B652597FC7F3}"/>
              </a:ext>
            </a:extLst>
          </p:cNvPr>
          <p:cNvSpPr/>
          <p:nvPr/>
        </p:nvSpPr>
        <p:spPr>
          <a:xfrm>
            <a:off x="1077410" y="2809645"/>
            <a:ext cx="2346412" cy="461665"/>
          </a:xfrm>
          <a:prstGeom prst="rect">
            <a:avLst/>
          </a:prstGeom>
        </p:spPr>
        <p:txBody>
          <a:bodyPr wrap="none">
            <a:spAutoFit/>
          </a:bodyPr>
          <a:lstStyle/>
          <a:p>
            <a:r>
              <a:rPr lang="en-US" sz="2400" b="1" dirty="0"/>
              <a:t>Task cancellation</a:t>
            </a:r>
          </a:p>
        </p:txBody>
      </p:sp>
      <p:sp>
        <p:nvSpPr>
          <p:cNvPr id="7" name="Rectangle 6">
            <a:extLst>
              <a:ext uri="{FF2B5EF4-FFF2-40B4-BE49-F238E27FC236}">
                <a16:creationId xmlns:a16="http://schemas.microsoft.com/office/drawing/2014/main" id="{EA7E0210-F909-4444-A77B-861A148F3267}"/>
              </a:ext>
            </a:extLst>
          </p:cNvPr>
          <p:cNvSpPr/>
          <p:nvPr/>
        </p:nvSpPr>
        <p:spPr>
          <a:xfrm>
            <a:off x="1077410" y="3429000"/>
            <a:ext cx="10912532" cy="923330"/>
          </a:xfrm>
          <a:prstGeom prst="rect">
            <a:avLst/>
          </a:prstGeom>
        </p:spPr>
        <p:txBody>
          <a:bodyPr wrap="square">
            <a:spAutoFit/>
          </a:bodyPr>
          <a:lstStyle/>
          <a:p>
            <a:r>
              <a:rPr lang="en-US" dirty="0"/>
              <a:t>Cancellation is an optional thing for TAP-based asynchronous methods. If the method accepts the </a:t>
            </a:r>
            <a:r>
              <a:rPr lang="en-US" dirty="0" err="1"/>
              <a:t>CancellationToken</a:t>
            </a:r>
            <a:r>
              <a:rPr lang="en-US" dirty="0"/>
              <a:t> as the parameter, it can be used by the caller party to cancel a task. However, for a TAP, the cancellation should be properly handled</a:t>
            </a:r>
          </a:p>
        </p:txBody>
      </p:sp>
    </p:spTree>
    <p:extLst>
      <p:ext uri="{BB962C8B-B14F-4D97-AF65-F5344CB8AC3E}">
        <p14:creationId xmlns:p14="http://schemas.microsoft.com/office/powerpoint/2010/main" val="835383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8E3E17-B03A-4C1E-A0BA-FD131CB8F4FD}"/>
              </a:ext>
            </a:extLst>
          </p:cNvPr>
          <p:cNvPicPr>
            <a:picLocks noChangeAspect="1"/>
          </p:cNvPicPr>
          <p:nvPr/>
        </p:nvPicPr>
        <p:blipFill>
          <a:blip r:embed="rId2"/>
          <a:stretch>
            <a:fillRect/>
          </a:stretch>
        </p:blipFill>
        <p:spPr>
          <a:xfrm>
            <a:off x="478040" y="461171"/>
            <a:ext cx="8285816" cy="4588339"/>
          </a:xfrm>
          <a:prstGeom prst="rect">
            <a:avLst/>
          </a:prstGeom>
        </p:spPr>
      </p:pic>
      <p:sp>
        <p:nvSpPr>
          <p:cNvPr id="5" name="Rectangle 4">
            <a:extLst>
              <a:ext uri="{FF2B5EF4-FFF2-40B4-BE49-F238E27FC236}">
                <a16:creationId xmlns:a16="http://schemas.microsoft.com/office/drawing/2014/main" id="{A4CA429D-8DF5-4299-9365-0FF079B1A6B9}"/>
              </a:ext>
            </a:extLst>
          </p:cNvPr>
          <p:cNvSpPr/>
          <p:nvPr/>
        </p:nvSpPr>
        <p:spPr>
          <a:xfrm>
            <a:off x="422953" y="5106256"/>
            <a:ext cx="11346094" cy="1477328"/>
          </a:xfrm>
          <a:prstGeom prst="rect">
            <a:avLst/>
          </a:prstGeom>
        </p:spPr>
        <p:txBody>
          <a:bodyPr wrap="square">
            <a:spAutoFit/>
          </a:bodyPr>
          <a:lstStyle/>
          <a:p>
            <a:r>
              <a:rPr lang="en-US" dirty="0"/>
              <a:t>In the preceding code, we have a </a:t>
            </a:r>
            <a:r>
              <a:rPr lang="en-US" dirty="0" err="1"/>
              <a:t>SaveFileAsync</a:t>
            </a:r>
            <a:r>
              <a:rPr lang="en-US" dirty="0"/>
              <a:t> method that takes the byte array and the </a:t>
            </a:r>
            <a:r>
              <a:rPr lang="en-US" dirty="0" err="1"/>
              <a:t>CancellationToken</a:t>
            </a:r>
            <a:r>
              <a:rPr lang="en-US" dirty="0"/>
              <a:t> as parameters. In the Main method, we initialize the </a:t>
            </a:r>
            <a:r>
              <a:rPr lang="en-US" dirty="0" err="1"/>
              <a:t>CancellationTokenSource</a:t>
            </a:r>
            <a:r>
              <a:rPr lang="en-US" dirty="0"/>
              <a:t> that can be used to cancel the asynchronous operation later in the program. To test the cancellation scenario, we will just call the </a:t>
            </a:r>
            <a:r>
              <a:rPr lang="en-US" b="1" dirty="0"/>
              <a:t>Cancel</a:t>
            </a:r>
            <a:r>
              <a:rPr lang="en-US" dirty="0"/>
              <a:t> method of the </a:t>
            </a:r>
            <a:r>
              <a:rPr lang="en-US" b="1" dirty="0" err="1"/>
              <a:t>tokenSource</a:t>
            </a:r>
            <a:r>
              <a:rPr lang="en-US" dirty="0"/>
              <a:t> after the </a:t>
            </a:r>
            <a:r>
              <a:rPr lang="en-US" dirty="0" err="1"/>
              <a:t>Task.Factory.StartNew</a:t>
            </a:r>
            <a:r>
              <a:rPr lang="en-US" dirty="0"/>
              <a:t> method and the operation will be canceled. Moreover, when the task is canceled, its status is set to Cancelled and the </a:t>
            </a:r>
            <a:r>
              <a:rPr lang="en-US" dirty="0" err="1"/>
              <a:t>IsCompleted</a:t>
            </a:r>
            <a:r>
              <a:rPr lang="en-US" dirty="0"/>
              <a:t> property is set to true.</a:t>
            </a:r>
          </a:p>
        </p:txBody>
      </p:sp>
    </p:spTree>
    <p:extLst>
      <p:ext uri="{BB962C8B-B14F-4D97-AF65-F5344CB8AC3E}">
        <p14:creationId xmlns:p14="http://schemas.microsoft.com/office/powerpoint/2010/main" val="316933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CFD758-5EB9-4552-843E-253326C9601E}"/>
              </a:ext>
            </a:extLst>
          </p:cNvPr>
          <p:cNvSpPr/>
          <p:nvPr/>
        </p:nvSpPr>
        <p:spPr>
          <a:xfrm>
            <a:off x="638228" y="110714"/>
            <a:ext cx="3420064" cy="461665"/>
          </a:xfrm>
          <a:prstGeom prst="rect">
            <a:avLst/>
          </a:prstGeom>
        </p:spPr>
        <p:txBody>
          <a:bodyPr wrap="square">
            <a:spAutoFit/>
          </a:bodyPr>
          <a:lstStyle/>
          <a:p>
            <a:r>
              <a:rPr lang="en-US" sz="2400" b="1" dirty="0"/>
              <a:t>Task progress reporting</a:t>
            </a:r>
          </a:p>
        </p:txBody>
      </p:sp>
      <p:sp>
        <p:nvSpPr>
          <p:cNvPr id="5" name="Rectangle 4">
            <a:extLst>
              <a:ext uri="{FF2B5EF4-FFF2-40B4-BE49-F238E27FC236}">
                <a16:creationId xmlns:a16="http://schemas.microsoft.com/office/drawing/2014/main" id="{A529BBC4-8178-45BA-8F17-36C9154C3F82}"/>
              </a:ext>
            </a:extLst>
          </p:cNvPr>
          <p:cNvSpPr/>
          <p:nvPr/>
        </p:nvSpPr>
        <p:spPr>
          <a:xfrm>
            <a:off x="638228" y="572379"/>
            <a:ext cx="11553772" cy="1477328"/>
          </a:xfrm>
          <a:prstGeom prst="rect">
            <a:avLst/>
          </a:prstGeom>
        </p:spPr>
        <p:txBody>
          <a:bodyPr wrap="square">
            <a:spAutoFit/>
          </a:bodyPr>
          <a:lstStyle/>
          <a:p>
            <a:r>
              <a:rPr lang="en-US" dirty="0"/>
              <a:t>With TPL, we can use the </a:t>
            </a:r>
            <a:r>
              <a:rPr lang="en-US" b="1" dirty="0" err="1"/>
              <a:t>IProgress</a:t>
            </a:r>
            <a:r>
              <a:rPr lang="en-US" b="1" dirty="0"/>
              <a:t>&lt;T&gt;</a:t>
            </a:r>
            <a:r>
              <a:rPr lang="en-US" dirty="0"/>
              <a:t> interface to get real-time progress notifications from the asynchronous operations. This can be used in scenarios where we need to update the user interface or the console app of asynchronous operations. When defining the TAP-based asynchronous methods, defining </a:t>
            </a:r>
            <a:r>
              <a:rPr lang="en-US" dirty="0" err="1"/>
              <a:t>IProgress</a:t>
            </a:r>
            <a:r>
              <a:rPr lang="en-US" dirty="0"/>
              <a:t>&lt;T&gt; in a parameter is optional. We can have overloaded methods that can help consumers to use in the case of specific needs. However, they should only be used if the asynchronous method supports them.</a:t>
            </a:r>
          </a:p>
        </p:txBody>
      </p:sp>
      <p:pic>
        <p:nvPicPr>
          <p:cNvPr id="6" name="Picture 5">
            <a:extLst>
              <a:ext uri="{FF2B5EF4-FFF2-40B4-BE49-F238E27FC236}">
                <a16:creationId xmlns:a16="http://schemas.microsoft.com/office/drawing/2014/main" id="{459261EB-4EFC-4A83-9888-B3DFF5C161AB}"/>
              </a:ext>
            </a:extLst>
          </p:cNvPr>
          <p:cNvPicPr>
            <a:picLocks noChangeAspect="1"/>
          </p:cNvPicPr>
          <p:nvPr/>
        </p:nvPicPr>
        <p:blipFill>
          <a:blip r:embed="rId2"/>
          <a:stretch>
            <a:fillRect/>
          </a:stretch>
        </p:blipFill>
        <p:spPr>
          <a:xfrm>
            <a:off x="156854" y="2169650"/>
            <a:ext cx="5939146" cy="3545072"/>
          </a:xfrm>
          <a:prstGeom prst="rect">
            <a:avLst/>
          </a:prstGeom>
        </p:spPr>
      </p:pic>
      <p:pic>
        <p:nvPicPr>
          <p:cNvPr id="8" name="Picture 7">
            <a:extLst>
              <a:ext uri="{FF2B5EF4-FFF2-40B4-BE49-F238E27FC236}">
                <a16:creationId xmlns:a16="http://schemas.microsoft.com/office/drawing/2014/main" id="{BA9804FB-D2A3-4545-909E-02EBA0CBB3E3}"/>
              </a:ext>
            </a:extLst>
          </p:cNvPr>
          <p:cNvPicPr>
            <a:picLocks noChangeAspect="1"/>
          </p:cNvPicPr>
          <p:nvPr/>
        </p:nvPicPr>
        <p:blipFill>
          <a:blip r:embed="rId3"/>
          <a:stretch>
            <a:fillRect/>
          </a:stretch>
        </p:blipFill>
        <p:spPr>
          <a:xfrm>
            <a:off x="6300803" y="2228788"/>
            <a:ext cx="5637542" cy="2774727"/>
          </a:xfrm>
          <a:prstGeom prst="rect">
            <a:avLst/>
          </a:prstGeom>
        </p:spPr>
      </p:pic>
    </p:spTree>
    <p:extLst>
      <p:ext uri="{BB962C8B-B14F-4D97-AF65-F5344CB8AC3E}">
        <p14:creationId xmlns:p14="http://schemas.microsoft.com/office/powerpoint/2010/main" val="1867389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456598-0F83-4558-9DA7-8CCEAEDCBBAD}"/>
              </a:ext>
            </a:extLst>
          </p:cNvPr>
          <p:cNvSpPr/>
          <p:nvPr/>
        </p:nvSpPr>
        <p:spPr>
          <a:xfrm>
            <a:off x="1063212" y="131265"/>
            <a:ext cx="4575035" cy="461665"/>
          </a:xfrm>
          <a:prstGeom prst="rect">
            <a:avLst/>
          </a:prstGeom>
        </p:spPr>
        <p:txBody>
          <a:bodyPr wrap="none">
            <a:spAutoFit/>
          </a:bodyPr>
          <a:lstStyle/>
          <a:p>
            <a:r>
              <a:rPr lang="en-US" sz="2400" b="1" dirty="0">
                <a:solidFill>
                  <a:schemeClr val="accent2">
                    <a:lumMod val="75000"/>
                  </a:schemeClr>
                </a:solidFill>
              </a:rPr>
              <a:t>Implementing TAP using compilers</a:t>
            </a:r>
          </a:p>
        </p:txBody>
      </p:sp>
      <p:sp>
        <p:nvSpPr>
          <p:cNvPr id="5" name="Rectangle 4">
            <a:extLst>
              <a:ext uri="{FF2B5EF4-FFF2-40B4-BE49-F238E27FC236}">
                <a16:creationId xmlns:a16="http://schemas.microsoft.com/office/drawing/2014/main" id="{42336B61-955D-4580-B796-48F26E53F9CC}"/>
              </a:ext>
            </a:extLst>
          </p:cNvPr>
          <p:cNvSpPr/>
          <p:nvPr/>
        </p:nvSpPr>
        <p:spPr>
          <a:xfrm>
            <a:off x="1063211" y="592930"/>
            <a:ext cx="11008923" cy="923330"/>
          </a:xfrm>
          <a:prstGeom prst="rect">
            <a:avLst/>
          </a:prstGeom>
        </p:spPr>
        <p:txBody>
          <a:bodyPr wrap="square">
            <a:spAutoFit/>
          </a:bodyPr>
          <a:lstStyle/>
          <a:p>
            <a:r>
              <a:rPr lang="en-US" dirty="0"/>
              <a:t>Any method that is attributed with the </a:t>
            </a:r>
            <a:r>
              <a:rPr lang="en-US" b="1" dirty="0"/>
              <a:t>async</a:t>
            </a:r>
            <a:r>
              <a:rPr lang="en-US" dirty="0"/>
              <a:t> keyword (for C#) or Async for (Visual Basic) is called an </a:t>
            </a:r>
            <a:r>
              <a:rPr lang="en-US" b="1" dirty="0"/>
              <a:t>asynchronous</a:t>
            </a:r>
            <a:r>
              <a:rPr lang="en-US" dirty="0"/>
              <a:t> </a:t>
            </a:r>
            <a:r>
              <a:rPr lang="en-US" b="1" dirty="0"/>
              <a:t>method</a:t>
            </a:r>
            <a:r>
              <a:rPr lang="en-US" dirty="0"/>
              <a:t>. The async keyword can be applied to a method, anonymous method, or a Lambda expression, and the language compiler can execute that task asynchronously.</a:t>
            </a:r>
          </a:p>
        </p:txBody>
      </p:sp>
      <p:pic>
        <p:nvPicPr>
          <p:cNvPr id="6" name="Picture 5">
            <a:extLst>
              <a:ext uri="{FF2B5EF4-FFF2-40B4-BE49-F238E27FC236}">
                <a16:creationId xmlns:a16="http://schemas.microsoft.com/office/drawing/2014/main" id="{696FCD28-162F-4C03-A8C4-863C8FAB4154}"/>
              </a:ext>
            </a:extLst>
          </p:cNvPr>
          <p:cNvPicPr>
            <a:picLocks noChangeAspect="1"/>
          </p:cNvPicPr>
          <p:nvPr/>
        </p:nvPicPr>
        <p:blipFill>
          <a:blip r:embed="rId2"/>
          <a:stretch>
            <a:fillRect/>
          </a:stretch>
        </p:blipFill>
        <p:spPr>
          <a:xfrm>
            <a:off x="280744" y="1516260"/>
            <a:ext cx="6438560" cy="5189188"/>
          </a:xfrm>
          <a:prstGeom prst="rect">
            <a:avLst/>
          </a:prstGeom>
        </p:spPr>
      </p:pic>
      <p:sp>
        <p:nvSpPr>
          <p:cNvPr id="7" name="Rectangle 6">
            <a:extLst>
              <a:ext uri="{FF2B5EF4-FFF2-40B4-BE49-F238E27FC236}">
                <a16:creationId xmlns:a16="http://schemas.microsoft.com/office/drawing/2014/main" id="{0ED6D8B4-FD01-43BE-AEAF-37131F9CE3AA}"/>
              </a:ext>
            </a:extLst>
          </p:cNvPr>
          <p:cNvSpPr/>
          <p:nvPr/>
        </p:nvSpPr>
        <p:spPr>
          <a:xfrm>
            <a:off x="6849438" y="1463756"/>
            <a:ext cx="4626795" cy="4801314"/>
          </a:xfrm>
          <a:prstGeom prst="rect">
            <a:avLst/>
          </a:prstGeom>
        </p:spPr>
        <p:txBody>
          <a:bodyPr wrap="square">
            <a:spAutoFit/>
          </a:bodyPr>
          <a:lstStyle/>
          <a:p>
            <a:r>
              <a:rPr lang="en-US" dirty="0"/>
              <a:t>In the preceding code, we have the </a:t>
            </a:r>
            <a:r>
              <a:rPr lang="en-US" dirty="0" err="1"/>
              <a:t>ExecuteLongRunningOperationAsync</a:t>
            </a:r>
            <a:r>
              <a:rPr lang="en-US" dirty="0"/>
              <a:t> method, which is implemented as per the compiler approach. It calls the </a:t>
            </a:r>
            <a:r>
              <a:rPr lang="en-US" dirty="0" err="1"/>
              <a:t>RunLoopAsync</a:t>
            </a:r>
            <a:r>
              <a:rPr lang="en-US" dirty="0"/>
              <a:t> that executes a loop for a certain number of milliseconds that is passed in the parameter. The async keyword on the </a:t>
            </a:r>
            <a:r>
              <a:rPr lang="en-US" dirty="0" err="1"/>
              <a:t>ExecuteLongRunningOperationAsync</a:t>
            </a:r>
            <a:r>
              <a:rPr lang="en-US" dirty="0"/>
              <a:t> method actually tells the compiler that this method has to be executed asynchronously, and, once the await statement is reached, the method returns to the Main method that writes the line on a console and waits for the task to be completed. Once the </a:t>
            </a:r>
            <a:r>
              <a:rPr lang="en-US" dirty="0" err="1"/>
              <a:t>RunLoopAsync</a:t>
            </a:r>
            <a:r>
              <a:rPr lang="en-US" dirty="0"/>
              <a:t> is executed, the control comes back to await and starts executing the next statements in the </a:t>
            </a:r>
            <a:r>
              <a:rPr lang="en-US" dirty="0" err="1"/>
              <a:t>ExecuteLongRunningOperationAsync</a:t>
            </a:r>
            <a:r>
              <a:rPr lang="en-US" dirty="0"/>
              <a:t> method.</a:t>
            </a:r>
          </a:p>
        </p:txBody>
      </p:sp>
    </p:spTree>
    <p:extLst>
      <p:ext uri="{BB962C8B-B14F-4D97-AF65-F5344CB8AC3E}">
        <p14:creationId xmlns:p14="http://schemas.microsoft.com/office/powerpoint/2010/main" val="1446707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1481</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Georgia</vt:lpstr>
      <vt:lpstr>Source Sans Pro</vt:lpstr>
      <vt:lpstr>Office Theme</vt:lpstr>
      <vt:lpstr>Parallel Programming C#</vt:lpstr>
      <vt:lpstr> Task parallel library (TPL) </vt:lpstr>
      <vt:lpstr>Creating a task using TPL</vt:lpstr>
      <vt:lpstr> Task-based asynchronous pattern (TAP)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 C#</dc:title>
  <dc:creator>Rawat, Narendra Singh</dc:creator>
  <cp:lastModifiedBy>Rawat, Narendra Singh</cp:lastModifiedBy>
  <cp:revision>55</cp:revision>
  <dcterms:created xsi:type="dcterms:W3CDTF">2021-04-11T13:25:20Z</dcterms:created>
  <dcterms:modified xsi:type="dcterms:W3CDTF">2021-04-11T14:56:02Z</dcterms:modified>
</cp:coreProperties>
</file>