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7" r:id="rId3"/>
    <p:sldId id="356" r:id="rId4"/>
    <p:sldId id="315" r:id="rId5"/>
    <p:sldId id="346" r:id="rId6"/>
    <p:sldId id="347" r:id="rId7"/>
    <p:sldId id="348" r:id="rId8"/>
    <p:sldId id="349" r:id="rId9"/>
    <p:sldId id="350" r:id="rId10"/>
    <p:sldId id="317" r:id="rId11"/>
    <p:sldId id="326" r:id="rId12"/>
    <p:sldId id="328" r:id="rId13"/>
    <p:sldId id="330" r:id="rId14"/>
    <p:sldId id="334" r:id="rId15"/>
    <p:sldId id="335" r:id="rId16"/>
    <p:sldId id="333" r:id="rId17"/>
    <p:sldId id="332" r:id="rId18"/>
    <p:sldId id="352" r:id="rId19"/>
    <p:sldId id="359" r:id="rId20"/>
    <p:sldId id="357" r:id="rId21"/>
    <p:sldId id="358" r:id="rId22"/>
    <p:sldId id="361" r:id="rId23"/>
    <p:sldId id="355" r:id="rId24"/>
    <p:sldId id="295" r:id="rId25"/>
  </p:sldIdLst>
  <p:sldSz cx="9144000" cy="6858000" type="screen4x3"/>
  <p:notesSz cx="6761163" cy="99425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E74C1-833C-4863-8957-EAD8FCA96B94}" v="3" dt="2021-08-12T21:53:52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3" autoAdjust="0"/>
    <p:restoredTop sz="94807" autoAdjust="0"/>
  </p:normalViewPr>
  <p:slideViewPr>
    <p:cSldViewPr>
      <p:cViewPr>
        <p:scale>
          <a:sx n="238" d="100"/>
          <a:sy n="238" d="100"/>
        </p:scale>
        <p:origin x="-1206" y="-9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Hernández García" userId="aa0c076da45a9804" providerId="LiveId" clId="{5BDE74C1-833C-4863-8957-EAD8FCA96B94}"/>
    <pc:docChg chg="delSld modSld delMainMaster">
      <pc:chgData name="Guillermo Hernández García" userId="aa0c076da45a9804" providerId="LiveId" clId="{5BDE74C1-833C-4863-8957-EAD8FCA96B94}" dt="2021-08-12T21:53:52.608" v="42"/>
      <pc:docMkLst>
        <pc:docMk/>
      </pc:docMkLst>
      <pc:sldChg chg="modSp mod">
        <pc:chgData name="Guillermo Hernández García" userId="aa0c076da45a9804" providerId="LiveId" clId="{5BDE74C1-833C-4863-8957-EAD8FCA96B94}" dt="2021-08-12T21:10:52.693" v="32" actId="20577"/>
        <pc:sldMkLst>
          <pc:docMk/>
          <pc:sldMk cId="0" sldId="256"/>
        </pc:sldMkLst>
        <pc:spChg chg="mod">
          <ac:chgData name="Guillermo Hernández García" userId="aa0c076da45a9804" providerId="LiveId" clId="{5BDE74C1-833C-4863-8957-EAD8FCA96B94}" dt="2021-08-12T21:10:52.693" v="32" actId="20577"/>
          <ac:spMkLst>
            <pc:docMk/>
            <pc:sldMk cId="0" sldId="256"/>
            <ac:spMk id="3073" creationId="{00000000-0000-0000-0000-000000000000}"/>
          </ac:spMkLst>
        </pc:spChg>
      </pc:sldChg>
      <pc:sldChg chg="del">
        <pc:chgData name="Guillermo Hernández García" userId="aa0c076da45a9804" providerId="LiveId" clId="{5BDE74C1-833C-4863-8957-EAD8FCA96B94}" dt="2021-08-11T23:49:17.371" v="0" actId="47"/>
        <pc:sldMkLst>
          <pc:docMk/>
          <pc:sldMk cId="3833549311" sldId="263"/>
        </pc:sldMkLst>
      </pc:sldChg>
      <pc:sldChg chg="del">
        <pc:chgData name="Guillermo Hernández García" userId="aa0c076da45a9804" providerId="LiveId" clId="{5BDE74C1-833C-4863-8957-EAD8FCA96B94}" dt="2021-08-11T23:49:17.371" v="0" actId="47"/>
        <pc:sldMkLst>
          <pc:docMk/>
          <pc:sldMk cId="3819343346" sldId="267"/>
        </pc:sldMkLst>
      </pc:sldChg>
      <pc:sldChg chg="mod modShow">
        <pc:chgData name="Guillermo Hernández García" userId="aa0c076da45a9804" providerId="LiveId" clId="{5BDE74C1-833C-4863-8957-EAD8FCA96B94}" dt="2021-08-12T21:21:40.337" v="37" actId="729"/>
        <pc:sldMkLst>
          <pc:docMk/>
          <pc:sldMk cId="0" sldId="295"/>
        </pc:sldMkLst>
      </pc:sldChg>
      <pc:sldChg chg="mod modShow">
        <pc:chgData name="Guillermo Hernández García" userId="aa0c076da45a9804" providerId="LiveId" clId="{5BDE74C1-833C-4863-8957-EAD8FCA96B94}" dt="2021-08-12T21:21:25.777" v="36" actId="729"/>
        <pc:sldMkLst>
          <pc:docMk/>
          <pc:sldMk cId="0" sldId="317"/>
        </pc:sldMkLst>
      </pc:sldChg>
      <pc:sldChg chg="del">
        <pc:chgData name="Guillermo Hernández García" userId="aa0c076da45a9804" providerId="LiveId" clId="{5BDE74C1-833C-4863-8957-EAD8FCA96B94}" dt="2021-08-11T23:49:17.371" v="0" actId="47"/>
        <pc:sldMkLst>
          <pc:docMk/>
          <pc:sldMk cId="0" sldId="319"/>
        </pc:sldMkLst>
      </pc:sldChg>
      <pc:sldChg chg="modSp mod modShow">
        <pc:chgData name="Guillermo Hernández García" userId="aa0c076da45a9804" providerId="LiveId" clId="{5BDE74C1-833C-4863-8957-EAD8FCA96B94}" dt="2021-08-12T21:23:00.536" v="40" actId="729"/>
        <pc:sldMkLst>
          <pc:docMk/>
          <pc:sldMk cId="0" sldId="327"/>
        </pc:sldMkLst>
        <pc:spChg chg="mod">
          <ac:chgData name="Guillermo Hernández García" userId="aa0c076da45a9804" providerId="LiveId" clId="{5BDE74C1-833C-4863-8957-EAD8FCA96B94}" dt="2021-08-11T23:54:38.825" v="23" actId="6549"/>
          <ac:spMkLst>
            <pc:docMk/>
            <pc:sldMk cId="0" sldId="327"/>
            <ac:spMk id="9218" creationId="{00000000-0000-0000-0000-000000000000}"/>
          </ac:spMkLst>
        </pc:spChg>
      </pc:sldChg>
      <pc:sldChg chg="del">
        <pc:chgData name="Guillermo Hernández García" userId="aa0c076da45a9804" providerId="LiveId" clId="{5BDE74C1-833C-4863-8957-EAD8FCA96B94}" dt="2021-08-11T23:49:17.371" v="0" actId="47"/>
        <pc:sldMkLst>
          <pc:docMk/>
          <pc:sldMk cId="0" sldId="329"/>
        </pc:sldMkLst>
      </pc:sldChg>
      <pc:sldChg chg="modSp mod">
        <pc:chgData name="Guillermo Hernández García" userId="aa0c076da45a9804" providerId="LiveId" clId="{5BDE74C1-833C-4863-8957-EAD8FCA96B94}" dt="2021-08-11T23:52:04.687" v="10" actId="113"/>
        <pc:sldMkLst>
          <pc:docMk/>
          <pc:sldMk cId="0" sldId="330"/>
        </pc:sldMkLst>
        <pc:spChg chg="mod">
          <ac:chgData name="Guillermo Hernández García" userId="aa0c076da45a9804" providerId="LiveId" clId="{5BDE74C1-833C-4863-8957-EAD8FCA96B94}" dt="2021-08-11T23:52:04.687" v="10" actId="113"/>
          <ac:spMkLst>
            <pc:docMk/>
            <pc:sldMk cId="0" sldId="330"/>
            <ac:spMk id="2" creationId="{00000000-0000-0000-0000-000000000000}"/>
          </ac:spMkLst>
        </pc:spChg>
      </pc:sldChg>
      <pc:sldChg chg="mod modShow">
        <pc:chgData name="Guillermo Hernández García" userId="aa0c076da45a9804" providerId="LiveId" clId="{5BDE74C1-833C-4863-8957-EAD8FCA96B94}" dt="2021-08-12T21:20:41.407" v="33" actId="729"/>
        <pc:sldMkLst>
          <pc:docMk/>
          <pc:sldMk cId="0" sldId="332"/>
        </pc:sldMkLst>
      </pc:sldChg>
      <pc:sldChg chg="del">
        <pc:chgData name="Guillermo Hernández García" userId="aa0c076da45a9804" providerId="LiveId" clId="{5BDE74C1-833C-4863-8957-EAD8FCA96B94}" dt="2021-08-11T23:50:08.046" v="1" actId="47"/>
        <pc:sldMkLst>
          <pc:docMk/>
          <pc:sldMk cId="0" sldId="341"/>
        </pc:sldMkLst>
      </pc:sldChg>
      <pc:sldChg chg="del">
        <pc:chgData name="Guillermo Hernández García" userId="aa0c076da45a9804" providerId="LiveId" clId="{5BDE74C1-833C-4863-8957-EAD8FCA96B94}" dt="2021-08-11T23:50:08.046" v="1" actId="47"/>
        <pc:sldMkLst>
          <pc:docMk/>
          <pc:sldMk cId="0" sldId="342"/>
        </pc:sldMkLst>
      </pc:sldChg>
      <pc:sldChg chg="del">
        <pc:chgData name="Guillermo Hernández García" userId="aa0c076da45a9804" providerId="LiveId" clId="{5BDE74C1-833C-4863-8957-EAD8FCA96B94}" dt="2021-08-11T23:50:08.046" v="1" actId="47"/>
        <pc:sldMkLst>
          <pc:docMk/>
          <pc:sldMk cId="0" sldId="343"/>
        </pc:sldMkLst>
      </pc:sldChg>
      <pc:sldChg chg="mod modShow">
        <pc:chgData name="Guillermo Hernández García" userId="aa0c076da45a9804" providerId="LiveId" clId="{5BDE74C1-833C-4863-8957-EAD8FCA96B94}" dt="2021-08-12T21:22:06.420" v="39" actId="729"/>
        <pc:sldMkLst>
          <pc:docMk/>
          <pc:sldMk cId="0" sldId="347"/>
        </pc:sldMkLst>
      </pc:sldChg>
      <pc:sldChg chg="mod modShow">
        <pc:chgData name="Guillermo Hernández García" userId="aa0c076da45a9804" providerId="LiveId" clId="{5BDE74C1-833C-4863-8957-EAD8FCA96B94}" dt="2021-08-12T21:21:16.060" v="34" actId="729"/>
        <pc:sldMkLst>
          <pc:docMk/>
          <pc:sldMk cId="0" sldId="349"/>
        </pc:sldMkLst>
      </pc:sldChg>
      <pc:sldChg chg="mod modShow">
        <pc:chgData name="Guillermo Hernández García" userId="aa0c076da45a9804" providerId="LiveId" clId="{5BDE74C1-833C-4863-8957-EAD8FCA96B94}" dt="2021-08-12T21:21:21.135" v="35" actId="729"/>
        <pc:sldMkLst>
          <pc:docMk/>
          <pc:sldMk cId="0" sldId="350"/>
        </pc:sldMkLst>
      </pc:sldChg>
      <pc:sldChg chg="mod modShow">
        <pc:chgData name="Guillermo Hernández García" userId="aa0c076da45a9804" providerId="LiveId" clId="{5BDE74C1-833C-4863-8957-EAD8FCA96B94}" dt="2021-08-12T21:21:44.870" v="38" actId="729"/>
        <pc:sldMkLst>
          <pc:docMk/>
          <pc:sldMk cId="0" sldId="355"/>
        </pc:sldMkLst>
      </pc:sldChg>
      <pc:sldChg chg="modSp">
        <pc:chgData name="Guillermo Hernández García" userId="aa0c076da45a9804" providerId="LiveId" clId="{5BDE74C1-833C-4863-8957-EAD8FCA96B94}" dt="2021-08-12T21:53:52.608" v="42"/>
        <pc:sldMkLst>
          <pc:docMk/>
          <pc:sldMk cId="2398250223" sldId="361"/>
        </pc:sldMkLst>
        <pc:graphicFrameChg chg="mod">
          <ac:chgData name="Guillermo Hernández García" userId="aa0c076da45a9804" providerId="LiveId" clId="{5BDE74C1-833C-4863-8957-EAD8FCA96B94}" dt="2021-08-12T21:53:52.608" v="42"/>
          <ac:graphicFrameMkLst>
            <pc:docMk/>
            <pc:sldMk cId="2398250223" sldId="361"/>
            <ac:graphicFrameMk id="4" creationId="{00000000-0008-0000-0000-00000A000000}"/>
          </ac:graphicFrameMkLst>
        </pc:graphicFrameChg>
      </pc:sldChg>
      <pc:sldMasterChg chg="del delSldLayout">
        <pc:chgData name="Guillermo Hernández García" userId="aa0c076da45a9804" providerId="LiveId" clId="{5BDE74C1-833C-4863-8957-EAD8FCA96B94}" dt="2021-08-11T23:49:17.371" v="0" actId="47"/>
        <pc:sldMasterMkLst>
          <pc:docMk/>
          <pc:sldMasterMk cId="1216606314" sldId="2147483675"/>
        </pc:sldMasterMkLst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2228641090" sldId="2147483676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2008410507" sldId="2147483677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2529417974" sldId="2147483678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16814165" sldId="2147483679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609258542" sldId="2147483680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4105337679" sldId="2147483681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403886613" sldId="2147483682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3198533036" sldId="2147483683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2879836131" sldId="2147483684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2346344186" sldId="2147483685"/>
          </pc:sldLayoutMkLst>
        </pc:sldLayoutChg>
        <pc:sldLayoutChg chg="del">
          <pc:chgData name="Guillermo Hernández García" userId="aa0c076da45a9804" providerId="LiveId" clId="{5BDE74C1-833C-4863-8957-EAD8FCA96B94}" dt="2021-08-11T23:49:17.371" v="0" actId="47"/>
          <pc:sldLayoutMkLst>
            <pc:docMk/>
            <pc:sldMasterMk cId="1216606314" sldId="2147483675"/>
            <pc:sldLayoutMk cId="2441506579" sldId="214748368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MF-DVS 4705x4705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6692578972516528"/>
          <c:y val="0.140203935284201"/>
          <c:w val="0.60240625399450676"/>
          <c:h val="0.68679138464635281"/>
        </c:manualLayout>
      </c:layout>
      <c:scatterChart>
        <c:scatterStyle val="lineMarker"/>
        <c:varyColors val="0"/>
        <c:ser>
          <c:idx val="0"/>
          <c:order val="0"/>
          <c:tx>
            <c:strRef>
              <c:f>FIG.1!$D$115</c:f>
              <c:strCache>
                <c:ptCount val="1"/>
                <c:pt idx="0">
                  <c:v>LU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FIG.1!$C$121:$C$130</c:f>
              <c:numCache>
                <c:formatCode>0</c:formatCode>
                <c:ptCount val="10"/>
                <c:pt idx="0">
                  <c:v>144</c:v>
                </c:pt>
                <c:pt idx="1">
                  <c:v>196</c:v>
                </c:pt>
                <c:pt idx="2">
                  <c:v>256</c:v>
                </c:pt>
                <c:pt idx="3">
                  <c:v>441</c:v>
                </c:pt>
                <c:pt idx="4">
                  <c:v>576</c:v>
                </c:pt>
                <c:pt idx="5">
                  <c:v>784</c:v>
                </c:pt>
                <c:pt idx="6">
                  <c:v>1024</c:v>
                </c:pt>
                <c:pt idx="7">
                  <c:v>1764</c:v>
                </c:pt>
                <c:pt idx="8">
                  <c:v>2401</c:v>
                </c:pt>
                <c:pt idx="9">
                  <c:v>3136</c:v>
                </c:pt>
              </c:numCache>
            </c:numRef>
          </c:xVal>
          <c:yVal>
            <c:numRef>
              <c:f>FIG.1!$D$121:$D$130</c:f>
              <c:numCache>
                <c:formatCode>0.00</c:formatCode>
                <c:ptCount val="10"/>
                <c:pt idx="0">
                  <c:v>1097.51</c:v>
                </c:pt>
                <c:pt idx="1">
                  <c:v>578.25</c:v>
                </c:pt>
                <c:pt idx="2" formatCode="General">
                  <c:v>341.18</c:v>
                </c:pt>
                <c:pt idx="3">
                  <c:v>138.9</c:v>
                </c:pt>
                <c:pt idx="4">
                  <c:v>86.46</c:v>
                </c:pt>
                <c:pt idx="5">
                  <c:v>55.95</c:v>
                </c:pt>
                <c:pt idx="6">
                  <c:v>37.75</c:v>
                </c:pt>
                <c:pt idx="7">
                  <c:v>16.04</c:v>
                </c:pt>
                <c:pt idx="8">
                  <c:v>8.98</c:v>
                </c:pt>
                <c:pt idx="9">
                  <c:v>8.77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C9-4667-873A-5CBB9BA826BC}"/>
            </c:ext>
          </c:extLst>
        </c:ser>
        <c:ser>
          <c:idx val="1"/>
          <c:order val="1"/>
          <c:tx>
            <c:strRef>
              <c:f>FIG.1!$E$115</c:f>
              <c:strCache>
                <c:ptCount val="1"/>
                <c:pt idx="0">
                  <c:v>PCG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l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FIG.1!$C$118:$C$123</c:f>
              <c:numCache>
                <c:formatCode>0</c:formatCode>
                <c:ptCount val="6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144</c:v>
                </c:pt>
                <c:pt idx="4">
                  <c:v>196</c:v>
                </c:pt>
                <c:pt idx="5">
                  <c:v>256</c:v>
                </c:pt>
              </c:numCache>
            </c:numRef>
          </c:xVal>
          <c:yVal>
            <c:numRef>
              <c:f>FIG.1!$E$118:$E$123</c:f>
              <c:numCache>
                <c:formatCode>0.00</c:formatCode>
                <c:ptCount val="6"/>
                <c:pt idx="0">
                  <c:v>33653.300000000003</c:v>
                </c:pt>
                <c:pt idx="1">
                  <c:v>4513.21</c:v>
                </c:pt>
                <c:pt idx="2">
                  <c:v>709.37</c:v>
                </c:pt>
                <c:pt idx="3">
                  <c:v>362.5</c:v>
                </c:pt>
                <c:pt idx="4">
                  <c:v>319.71600000000001</c:v>
                </c:pt>
                <c:pt idx="5">
                  <c:v>325.11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C9-4667-873A-5CBB9BA82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6002168"/>
        <c:axId val="566010040"/>
      </c:scatterChart>
      <c:valAx>
        <c:axId val="56600216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6010040"/>
        <c:crosses val="autoZero"/>
        <c:crossBetween val="midCat"/>
      </c:valAx>
      <c:valAx>
        <c:axId val="56601004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T segs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66002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4A52F7CC-6189-4BE7-BE20-1567A9A39E01}" type="datetimeFigureOut">
              <a:rPr lang="es-MX"/>
              <a:pPr>
                <a:defRPr/>
              </a:pPr>
              <a:t>12/08/2021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/>
            </a:lvl1pPr>
          </a:lstStyle>
          <a:p>
            <a:pPr>
              <a:defRPr/>
            </a:pPr>
            <a:fld id="{C69D3B9D-2D04-4F39-BD59-561C5A203B5D}" type="slidenum">
              <a:rPr lang="es-MX" altLang="es-ES"/>
              <a:pPr>
                <a:defRPr/>
              </a:pPr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7611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s-MX" altLang="es-MX" u="sn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28273" cy="4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u="none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31326" y="1"/>
            <a:ext cx="2928273" cy="4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u="none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96938" y="746125"/>
            <a:ext cx="4965700" cy="3725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01489" y="4722694"/>
            <a:ext cx="4956622" cy="44724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445388"/>
            <a:ext cx="2928273" cy="4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u="none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31326" y="9445388"/>
            <a:ext cx="2928273" cy="4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B60225B-D114-45F1-956B-CEFEA54C7B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1489" y="4722694"/>
            <a:ext cx="4958186" cy="4474131"/>
          </a:xfrm>
          <a:noFill/>
          <a:ln/>
        </p:spPr>
        <p:txBody>
          <a:bodyPr wrap="none" anchor="ctr"/>
          <a:lstStyle/>
          <a:p>
            <a:endParaRPr lang="es-ES" alt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F4DEA-7353-4795-B3A2-18F81AB6A34F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02724-80CC-44AD-BA70-93BB3E962B3F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6C032-2D77-4707-AEE2-7A3034D22DB7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CF626-AEA8-4425-8EDE-B7087EE94970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A59BE-AB94-4298-8A79-D23A41688C52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C2DE-FECC-4B5D-8AB1-40E138AB0911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6613" y="1981200"/>
            <a:ext cx="3810000" cy="19796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6613" y="41132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59E65-0D01-47E7-BC67-E6DE4B774CF9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51A5-160E-4112-BA49-404935841656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609600"/>
            <a:ext cx="7770813" cy="54848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1B4B0-D1D5-417A-8C93-CAB332EB08B3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3533A-F340-4633-A8A9-6E82D9C04570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6613" y="1981200"/>
            <a:ext cx="3810000" cy="19796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6613" y="41132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8C412-D660-4C5E-9EFF-5F9624A3D3A8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D2EC7-3989-4228-8AB4-8AF7C7816436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058CC-8941-4438-A517-FC04A22806A1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34E4-635F-41DA-B213-3973BDB0C91A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2222-EDC7-45CB-9191-583FE47C51FB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39E6B-8901-4A87-8B12-5C8F2BB245C1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F09B7-E124-4E82-ABEE-97F9227E693F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5D6E2-93E0-4BAA-84EB-7AB75B86F6BE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9DB3-AC90-4E48-85A3-85D9FCF66E71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99213-E980-48C1-9557-B0A706EA2216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A5C6C-AC70-4F2D-A5C6-7BDF4783F5C8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ABB3F-0ECC-43E0-9F5F-9FC7428D0643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D4019-41AB-4FB2-AA91-24DC7304AD76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1CA-C16A-48E1-9C3F-3519049DD929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31877-D3B0-4129-8DBF-072A3939F9A5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5397-1565-4909-8A10-82BDFDC642FD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9EDD4-6854-49D6-9B39-92F6F4D92B10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A3798-C226-41C6-8BD5-2D8803BFF0B2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Click to edit the title text format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Click to edit the outline text format</a:t>
            </a:r>
          </a:p>
          <a:p>
            <a:pPr lvl="1"/>
            <a:r>
              <a:rPr lang="en-GB" altLang="es-MX"/>
              <a:t>Second Outline Level</a:t>
            </a:r>
          </a:p>
          <a:p>
            <a:pPr lvl="2"/>
            <a:r>
              <a:rPr lang="en-GB" altLang="es-MX"/>
              <a:t>Third Outline Level</a:t>
            </a:r>
          </a:p>
          <a:p>
            <a:pPr lvl="3"/>
            <a:r>
              <a:rPr lang="en-GB" altLang="es-MX"/>
              <a:t>Fourth Outline Level</a:t>
            </a:r>
          </a:p>
          <a:p>
            <a:pPr lvl="4"/>
            <a:r>
              <a:rPr lang="en-GB" altLang="es-MX"/>
              <a:t>Fifth Outline Level</a:t>
            </a:r>
          </a:p>
          <a:p>
            <a:pPr lvl="4"/>
            <a:r>
              <a:rPr lang="en-GB" altLang="es-MX"/>
              <a:t>Sixth Outline Level</a:t>
            </a:r>
          </a:p>
          <a:p>
            <a:pPr lvl="4"/>
            <a:r>
              <a:rPr lang="en-GB" altLang="es-MX"/>
              <a:t>Seventh Outline Level</a:t>
            </a:r>
          </a:p>
          <a:p>
            <a:pPr lvl="4"/>
            <a:r>
              <a:rPr lang="en-GB" altLang="es-MX"/>
              <a:t>Eighth Outline Level</a:t>
            </a:r>
          </a:p>
          <a:p>
            <a:pPr lvl="4"/>
            <a:r>
              <a:rPr lang="en-GB" altLang="es-MX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F8F1489-A0EA-4296-B8B7-81C00D75CCBC}" type="datetime1">
              <a:rPr lang="es-ES"/>
              <a:pPr>
                <a:defRPr/>
              </a:pPr>
              <a:t>12/08/2021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100000"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CE1FCF6-8D3F-447D-A756-00D8EB4C688A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er.usgs.gov/publication/tm6A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número de diapositiva"/>
          <p:cNvSpPr txBox="1">
            <a:spLocks noGrp="1"/>
          </p:cNvSpPr>
          <p:nvPr/>
        </p:nvSpPr>
        <p:spPr bwMode="auto">
          <a:xfrm>
            <a:off x="6553200" y="6248400"/>
            <a:ext cx="19034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s-MX" dirty="0">
              <a:solidFill>
                <a:srgbClr val="000000"/>
              </a:solidFill>
            </a:endParaRP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6059487"/>
          </a:xfrm>
        </p:spPr>
        <p:txBody>
          <a:bodyPr/>
          <a:lstStyle/>
          <a:p>
            <a:pPr>
              <a:defRPr/>
            </a:pPr>
            <a:r>
              <a:rPr lang="es-MX" sz="4000" b="1" dirty="0"/>
              <a:t>MÉTODO DE DESCOMPOSICIÓN DE DOMINIO APLICADO A FLUJO SUBTERRÁNEO</a:t>
            </a:r>
            <a:br>
              <a:rPr lang="es-ES" b="1" dirty="0"/>
            </a:br>
            <a:r>
              <a:rPr lang="es-ES" sz="2800" dirty="0"/>
              <a:t>Grupo de Geofísica Matemática y Computacional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s-MX" sz="2800" dirty="0"/>
              <a:t>Instituto de Geofísica,</a:t>
            </a:r>
            <a:br>
              <a:rPr lang="es-MX" sz="2800" dirty="0"/>
            </a:br>
            <a:r>
              <a:rPr lang="es-MX" sz="2800" dirty="0"/>
              <a:t>Universidad Nacional Autónoma de México, </a:t>
            </a:r>
            <a:br>
              <a:rPr lang="es-MX" sz="2800" dirty="0"/>
            </a:br>
            <a:r>
              <a:rPr lang="es-MX" sz="2800" b="1" dirty="0"/>
              <a:t>Guillermo de J. Hernández García</a:t>
            </a:r>
            <a:br>
              <a:rPr lang="es-MX" sz="2800" b="1" dirty="0"/>
            </a:br>
            <a:r>
              <a:rPr lang="es-MX" sz="2800" b="1" dirty="0"/>
              <a:t>en el grupo con:</a:t>
            </a:r>
            <a:br>
              <a:rPr lang="es-ES" sz="2800" dirty="0"/>
            </a:br>
            <a:r>
              <a:rPr lang="es-MX" sz="2800" b="1" dirty="0"/>
              <a:t>Graciela Herrera Z., Marian Lemus G.,  </a:t>
            </a:r>
            <a:br>
              <a:rPr lang="es-MX" sz="2800" b="1" dirty="0"/>
            </a:br>
            <a:r>
              <a:rPr lang="es-MX" sz="2800" b="1" dirty="0"/>
              <a:t>Iván Contreras T., Ismael Herrera R.</a:t>
            </a:r>
            <a:br>
              <a:rPr lang="es-ES" sz="2800" dirty="0"/>
            </a:br>
            <a:endParaRPr lang="es-ES" sz="2600" i="1" dirty="0">
              <a:solidFill>
                <a:srgbClr val="FFFFFF"/>
              </a:solidFill>
            </a:endParaRPr>
          </a:p>
        </p:txBody>
      </p:sp>
      <p:sp>
        <p:nvSpPr>
          <p:cNvPr id="8196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3759B3A-EEAE-4168-95AC-8C35E9C0B9ED}" type="slidenum">
              <a:rPr lang="en-US" altLang="es-ES" smtClean="0"/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1 Título"/>
          <p:cNvSpPr>
            <a:spLocks noGrp="1"/>
          </p:cNvSpPr>
          <p:nvPr>
            <p:ph type="title"/>
          </p:nvPr>
        </p:nvSpPr>
        <p:spPr>
          <a:xfrm>
            <a:off x="595314" y="333375"/>
            <a:ext cx="7861300" cy="1141413"/>
          </a:xfrm>
        </p:spPr>
        <p:txBody>
          <a:bodyPr/>
          <a:lstStyle/>
          <a:p>
            <a:r>
              <a:rPr lang="es-MX" sz="2800" b="1" dirty="0"/>
              <a:t>MODFLOW</a:t>
            </a:r>
            <a:br>
              <a:rPr lang="es-ES" altLang="es-MX" sz="2800" b="1" dirty="0">
                <a:solidFill>
                  <a:schemeClr val="tx1"/>
                </a:solidFill>
              </a:rPr>
            </a:br>
            <a:r>
              <a:rPr lang="es-ES" altLang="es-MX" sz="2800" b="1" dirty="0">
                <a:solidFill>
                  <a:schemeClr val="tx1"/>
                </a:solidFill>
              </a:rPr>
              <a:t>ECUACIONES EN DIFERENCIASFINITAS</a:t>
            </a:r>
            <a:endParaRPr lang="es-MX" altLang="es-MX" sz="2800" b="1" dirty="0">
              <a:solidFill>
                <a:schemeClr val="tx1"/>
              </a:solidFill>
            </a:endParaRP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MX" altLang="es-MX"/>
          </a:p>
        </p:txBody>
      </p:sp>
      <p:graphicFrame>
        <p:nvGraphicFramePr>
          <p:cNvPr id="2050" name="4 Objeto"/>
          <p:cNvGraphicFramePr>
            <a:graphicFrameLocks noChangeAspect="1"/>
          </p:cNvGraphicFramePr>
          <p:nvPr/>
        </p:nvGraphicFramePr>
        <p:xfrm>
          <a:off x="2411413" y="4221163"/>
          <a:ext cx="28797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01800" imgH="444500" progId="">
                  <p:embed/>
                </p:oleObj>
              </mc:Choice>
              <mc:Fallback>
                <p:oleObj r:id="rId2" imgW="1701800" imgH="444500" progId="">
                  <p:embed/>
                  <p:pic>
                    <p:nvPicPr>
                      <p:cNvPr id="205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21163"/>
                        <a:ext cx="287972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MX" altLang="es-MX"/>
          </a:p>
        </p:txBody>
      </p:sp>
      <p:graphicFrame>
        <p:nvGraphicFramePr>
          <p:cNvPr id="2051" name="6 Objeto"/>
          <p:cNvGraphicFramePr>
            <a:graphicFrameLocks noChangeAspect="1"/>
          </p:cNvGraphicFramePr>
          <p:nvPr/>
        </p:nvGraphicFramePr>
        <p:xfrm>
          <a:off x="2484438" y="5013325"/>
          <a:ext cx="33353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54200" imgH="469900" progId="">
                  <p:embed/>
                </p:oleObj>
              </mc:Choice>
              <mc:Fallback>
                <p:oleObj r:id="rId4" imgW="1854200" imgH="469900" progId="">
                  <p:embed/>
                  <p:pic>
                    <p:nvPicPr>
                      <p:cNvPr id="2051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13325"/>
                        <a:ext cx="3335337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MX" altLang="es-MX"/>
          </a:p>
        </p:txBody>
      </p:sp>
      <p:graphicFrame>
        <p:nvGraphicFramePr>
          <p:cNvPr id="2052" name="8 Objeto"/>
          <p:cNvGraphicFramePr>
            <a:graphicFrameLocks noChangeAspect="1"/>
          </p:cNvGraphicFramePr>
          <p:nvPr/>
        </p:nvGraphicFramePr>
        <p:xfrm>
          <a:off x="2538413" y="6021388"/>
          <a:ext cx="2970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74800" imgH="241300" progId="">
                  <p:embed/>
                </p:oleObj>
              </mc:Choice>
              <mc:Fallback>
                <p:oleObj r:id="rId6" imgW="1574800" imgH="241300" progId="">
                  <p:embed/>
                  <p:pic>
                    <p:nvPicPr>
                      <p:cNvPr id="2052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6021388"/>
                        <a:ext cx="29702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94004"/>
              </p:ext>
            </p:extLst>
          </p:nvPr>
        </p:nvGraphicFramePr>
        <p:xfrm>
          <a:off x="536575" y="1827213"/>
          <a:ext cx="8072438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41800" imgH="1282680" progId="Equation.DSMT4">
                  <p:embed/>
                </p:oleObj>
              </mc:Choice>
              <mc:Fallback>
                <p:oleObj name="Equation" r:id="rId8" imgW="5041800" imgH="1282680" progId="Equation.DSMT4">
                  <p:embed/>
                  <p:pic>
                    <p:nvPicPr>
                      <p:cNvPr id="2053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827213"/>
                        <a:ext cx="8072438" cy="2055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10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5D23B4F-68CE-4818-A1A6-39781373B31E}" type="slidenum">
              <a:rPr lang="en-US" altLang="es-ES" smtClean="0"/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alt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1 Título"/>
          <p:cNvSpPr>
            <a:spLocks noGrp="1"/>
          </p:cNvSpPr>
          <p:nvPr>
            <p:ph type="title"/>
          </p:nvPr>
        </p:nvSpPr>
        <p:spPr>
          <a:xfrm>
            <a:off x="684213" y="404813"/>
            <a:ext cx="7770812" cy="730250"/>
          </a:xfrm>
        </p:spPr>
        <p:txBody>
          <a:bodyPr/>
          <a:lstStyle/>
          <a:p>
            <a:r>
              <a:rPr lang="es-MX" sz="2800" b="1" dirty="0"/>
              <a:t>MODFLOW</a:t>
            </a:r>
            <a:br>
              <a:rPr lang="es-ES" altLang="es-MX" sz="2800" b="1" dirty="0">
                <a:solidFill>
                  <a:schemeClr val="tx1"/>
                </a:solidFill>
              </a:rPr>
            </a:br>
            <a:r>
              <a:rPr lang="es-ES" altLang="es-MX" sz="2800" b="1" dirty="0">
                <a:solidFill>
                  <a:schemeClr val="tx1"/>
                </a:solidFill>
              </a:rPr>
              <a:t>[</a:t>
            </a:r>
            <a:r>
              <a:rPr lang="es-ES" altLang="es-MX" sz="2800" b="1" i="1" dirty="0">
                <a:solidFill>
                  <a:schemeClr val="tx1"/>
                </a:solidFill>
              </a:rPr>
              <a:t>A</a:t>
            </a:r>
            <a:r>
              <a:rPr lang="es-ES" altLang="es-MX" sz="2800" b="1" dirty="0">
                <a:solidFill>
                  <a:schemeClr val="tx1"/>
                </a:solidFill>
              </a:rPr>
              <a:t>][</a:t>
            </a:r>
            <a:r>
              <a:rPr lang="es-ES" altLang="es-MX" sz="2800" b="1" i="1" dirty="0">
                <a:solidFill>
                  <a:schemeClr val="tx1"/>
                </a:solidFill>
              </a:rPr>
              <a:t>h</a:t>
            </a:r>
            <a:r>
              <a:rPr lang="es-ES" altLang="es-MX" sz="2800" b="1" dirty="0">
                <a:solidFill>
                  <a:schemeClr val="tx1"/>
                </a:solidFill>
              </a:rPr>
              <a:t>]=[</a:t>
            </a:r>
            <a:r>
              <a:rPr lang="es-ES" altLang="es-MX" sz="2800" b="1" i="1" dirty="0">
                <a:solidFill>
                  <a:schemeClr val="tx1"/>
                </a:solidFill>
              </a:rPr>
              <a:t>q</a:t>
            </a:r>
            <a:r>
              <a:rPr lang="es-ES" altLang="es-MX" sz="2800" b="1" dirty="0">
                <a:solidFill>
                  <a:schemeClr val="tx1"/>
                </a:solidFill>
              </a:rPr>
              <a:t>]</a:t>
            </a:r>
            <a:endParaRPr lang="es-MX" altLang="es-MX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3 Marcador de contenido"/>
          <p:cNvGraphicFramePr>
            <a:graphicFrameLocks noGrp="1" noChangeAspect="1"/>
          </p:cNvGraphicFramePr>
          <p:nvPr>
            <p:ph idx="1"/>
          </p:nvPr>
        </p:nvGraphicFramePr>
        <p:xfrm>
          <a:off x="763588" y="1268413"/>
          <a:ext cx="7726362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9702800" imgH="5969000" progId="Equation.3">
                  <p:embed/>
                </p:oleObj>
              </mc:Choice>
              <mc:Fallback>
                <p:oleObj name="Ecuación" r:id="rId2" imgW="9702800" imgH="5969000" progId="Equation.3">
                  <p:embed/>
                  <p:pic>
                    <p:nvPicPr>
                      <p:cNvPr id="3074" name="3 Marcador de contenido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268413"/>
                        <a:ext cx="7726362" cy="475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191030"/>
              </p:ext>
            </p:extLst>
          </p:nvPr>
        </p:nvGraphicFramePr>
        <p:xfrm>
          <a:off x="976313" y="5876925"/>
          <a:ext cx="72977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63960" imgH="431640" progId="Equation.DSMT4">
                  <p:embed/>
                </p:oleObj>
              </mc:Choice>
              <mc:Fallback>
                <p:oleObj name="Equation" r:id="rId4" imgW="4863960" imgH="43164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876925"/>
                        <a:ext cx="72977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8AAED1A-AAA6-42E7-A8A4-402B14F1D5A8}" type="slidenum">
              <a:rPr lang="en-US" altLang="es-ES" smtClean="0"/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alt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7770813" cy="3456384"/>
          </a:xfrm>
        </p:spPr>
        <p:txBody>
          <a:bodyPr/>
          <a:lstStyle/>
          <a:p>
            <a:pPr algn="just">
              <a:defRPr/>
            </a:pPr>
            <a:r>
              <a:rPr lang="es-ES" sz="2800" dirty="0">
                <a:solidFill>
                  <a:schemeClr val="accent4"/>
                </a:solidFill>
              </a:rPr>
              <a:t>Matrices locales fueron construidos localmente y en paralelo</a:t>
            </a:r>
          </a:p>
          <a:p>
            <a:pPr algn="just">
              <a:defRPr/>
            </a:pPr>
            <a:r>
              <a:rPr lang="es-ES" sz="2800" dirty="0">
                <a:solidFill>
                  <a:schemeClr val="accent4"/>
                </a:solidFill>
              </a:rPr>
              <a:t>En el límite interior, para nodos contiguos, se aplican algoritmos para los parámetros y valores de intercambio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0244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7D9A53E-E342-40FD-B9CA-0DF8583E611C}" type="slidenum">
              <a:rPr lang="en-US" altLang="es-ES" smtClean="0"/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altLang="es-ES"/>
          </a:p>
        </p:txBody>
      </p:sp>
      <p:sp>
        <p:nvSpPr>
          <p:cNvPr id="5" name="4 Rectángulo"/>
          <p:cNvSpPr/>
          <p:nvPr/>
        </p:nvSpPr>
        <p:spPr>
          <a:xfrm>
            <a:off x="2339752" y="628357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ALGORITMOS </a:t>
            </a:r>
            <a:r>
              <a:rPr lang="en-US" sz="3200" b="1" dirty="0">
                <a:solidFill>
                  <a:schemeClr val="accent4"/>
                </a:solidFill>
              </a:rPr>
              <a:t>DVS</a:t>
            </a:r>
            <a:endParaRPr lang="es-MX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39552" y="620688"/>
            <a:ext cx="7917061" cy="5484813"/>
          </a:xfrm>
        </p:spPr>
        <p:txBody>
          <a:bodyPr/>
          <a:lstStyle/>
          <a:p>
            <a:pPr>
              <a:buNone/>
            </a:pPr>
            <a:r>
              <a:rPr lang="es-MX" dirty="0"/>
              <a:t>METODO </a:t>
            </a:r>
            <a:r>
              <a:rPr lang="es-MX" b="1" dirty="0"/>
              <a:t>DVS</a:t>
            </a:r>
            <a:r>
              <a:rPr lang="es-MX" dirty="0"/>
              <a:t> APLICADO A MODFLOW</a:t>
            </a:r>
          </a:p>
          <a:p>
            <a:r>
              <a:rPr lang="es-ES" sz="2800" dirty="0"/>
              <a:t>Implementación de ruta óptima,</a:t>
            </a:r>
          </a:p>
          <a:p>
            <a:r>
              <a:rPr lang="es-ES" sz="2800" dirty="0"/>
              <a:t>El código implementado soluciona problemas de elasticidad,</a:t>
            </a:r>
          </a:p>
          <a:p>
            <a:r>
              <a:rPr lang="es-ES" sz="2800" dirty="0"/>
              <a:t>escrito en C++, programación orientada a objetos</a:t>
            </a:r>
          </a:p>
          <a:p>
            <a:r>
              <a:rPr lang="es-ES" sz="2800" dirty="0"/>
              <a:t>MPI, topología virtual cartesiana</a:t>
            </a:r>
          </a:p>
          <a:p>
            <a:endParaRPr lang="en-US" sz="2800" dirty="0"/>
          </a:p>
          <a:p>
            <a:pPr>
              <a:buNone/>
            </a:pP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defRPr/>
            </a:pPr>
            <a:fld id="{25E3533A-F340-4633-A8A9-6E82D9C04570}" type="slidenum">
              <a:rPr lang="en-US" altLang="es-ES" smtClean="0"/>
              <a:pPr algn="r">
                <a:defRPr/>
              </a:pPr>
              <a:t>13</a:t>
            </a:fld>
            <a:endParaRPr lang="en-US" alt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s-MX" b="1" dirty="0"/>
              <a:t>MODFLOW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PARALELIZACIÓN</a:t>
            </a:r>
          </a:p>
          <a:p>
            <a:r>
              <a:rPr lang="es-ES" dirty="0"/>
              <a:t>Utilizando MPI</a:t>
            </a:r>
          </a:p>
          <a:p>
            <a:pPr lvl="1"/>
            <a:r>
              <a:rPr lang="es-ES" dirty="0"/>
              <a:t>Inicializado en MAIN</a:t>
            </a:r>
          </a:p>
          <a:p>
            <a:pPr lvl="1"/>
            <a:r>
              <a:rPr lang="es-ES" dirty="0" err="1"/>
              <a:t>Paralelización</a:t>
            </a:r>
            <a:r>
              <a:rPr lang="es-ES" dirty="0"/>
              <a:t> en PCG</a:t>
            </a:r>
          </a:p>
          <a:p>
            <a:r>
              <a:rPr lang="es-ES" dirty="0"/>
              <a:t>modificado:</a:t>
            </a:r>
          </a:p>
          <a:p>
            <a:pPr lvl="1"/>
            <a:r>
              <a:rPr lang="es-ES" dirty="0"/>
              <a:t>Subrutinas “</a:t>
            </a:r>
            <a:r>
              <a:rPr lang="es-MX" dirty="0" err="1"/>
              <a:t>Read</a:t>
            </a:r>
            <a:r>
              <a:rPr lang="es-MX" dirty="0"/>
              <a:t> and Prepare”, </a:t>
            </a:r>
            <a:r>
              <a:rPr lang="es-ES" dirty="0"/>
              <a:t>RP</a:t>
            </a:r>
          </a:p>
          <a:p>
            <a:pPr lvl="1"/>
            <a:r>
              <a:rPr lang="es-ES" dirty="0"/>
              <a:t>Subrutinas “</a:t>
            </a:r>
            <a:r>
              <a:rPr lang="es-ES" dirty="0" err="1"/>
              <a:t>formulate</a:t>
            </a:r>
            <a:r>
              <a:rPr lang="es-ES" dirty="0"/>
              <a:t>”, FM</a:t>
            </a:r>
          </a:p>
          <a:p>
            <a:pPr lvl="1"/>
            <a:r>
              <a:rPr lang="es-ES" dirty="0"/>
              <a:t>Paquete “</a:t>
            </a:r>
            <a:r>
              <a:rPr lang="es-ES" dirty="0" err="1"/>
              <a:t>Solver</a:t>
            </a:r>
            <a:r>
              <a:rPr lang="es-ES" dirty="0"/>
              <a:t>”, PCG</a:t>
            </a:r>
          </a:p>
          <a:p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defRPr/>
            </a:pPr>
            <a:fld id="{25E3533A-F340-4633-A8A9-6E82D9C04570}" type="slidenum">
              <a:rPr lang="en-US" altLang="es-ES" smtClean="0"/>
              <a:pPr algn="r">
                <a:defRPr/>
              </a:pPr>
              <a:t>14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68085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defRPr/>
            </a:pPr>
            <a:fld id="{25E3533A-F340-4633-A8A9-6E82D9C04570}" type="slidenum">
              <a:rPr lang="en-US" altLang="es-ES" smtClean="0"/>
              <a:pPr algn="r">
                <a:defRPr/>
              </a:pPr>
              <a:t>15</a:t>
            </a:fld>
            <a:endParaRPr lang="en-US" altLang="es-ES"/>
          </a:p>
        </p:txBody>
      </p:sp>
      <p:sp>
        <p:nvSpPr>
          <p:cNvPr id="4" name="3 Rectángulo"/>
          <p:cNvSpPr/>
          <p:nvPr/>
        </p:nvSpPr>
        <p:spPr>
          <a:xfrm>
            <a:off x="1527465" y="476672"/>
            <a:ext cx="5025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kern="0" dirty="0">
                <a:solidFill>
                  <a:srgbClr val="000000"/>
                </a:solidFill>
                <a:latin typeface="Times New Roman"/>
              </a:rPr>
              <a:t>Topología virtual cartesiana </a:t>
            </a:r>
            <a:r>
              <a:rPr lang="es-MX" sz="3200" dirty="0">
                <a:solidFill>
                  <a:schemeClr val="tx1"/>
                </a:solidFill>
              </a:rPr>
              <a:t>MPI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76010"/>
            <a:ext cx="4176464" cy="410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531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defRPr/>
            </a:pPr>
            <a:fld id="{25E3533A-F340-4633-A8A9-6E82D9C04570}" type="slidenum">
              <a:rPr lang="en-US" altLang="es-ES" smtClean="0"/>
              <a:pPr algn="r">
                <a:defRPr/>
              </a:pPr>
              <a:t>16</a:t>
            </a:fld>
            <a:endParaRPr lang="en-US" alt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791580" y="317638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MODFLOW: DIAGRAMA DE FLUJO DEL PROGRAMA PARA SIMULAR FLUJO DE AGUA SUBTERRÁNEA EN PARALELO</a:t>
            </a:r>
            <a:endParaRPr lang="es-MX" sz="2000" b="1" dirty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195736" y="1117212"/>
            <a:ext cx="4230687" cy="5413375"/>
            <a:chOff x="1551" y="398"/>
            <a:chExt cx="2665" cy="3410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51" y="415"/>
              <a:ext cx="2657" cy="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pic>
          <p:nvPicPr>
            <p:cNvPr id="7173" name="Picture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13"/>
            <a:stretch/>
          </p:blipFill>
          <p:spPr bwMode="auto">
            <a:xfrm>
              <a:off x="1551" y="398"/>
              <a:ext cx="2665" cy="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uadroTexto 7"/>
          <p:cNvSpPr txBox="1"/>
          <p:nvPr/>
        </p:nvSpPr>
        <p:spPr>
          <a:xfrm>
            <a:off x="5508104" y="286861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166056" y="3136059"/>
            <a:ext cx="883575" cy="276999"/>
          </a:xfrm>
          <a:prstGeom prst="rect">
            <a:avLst/>
          </a:prstGeom>
          <a:solidFill>
            <a:schemeClr val="bg1"/>
          </a:solidFill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Au-</a:t>
            </a:r>
            <a:r>
              <a:rPr lang="es-ES" sz="1200" dirty="0" err="1">
                <a:solidFill>
                  <a:schemeClr val="tx1"/>
                </a:solidFill>
              </a:rPr>
              <a:t>b_DVS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187697" y="3638585"/>
            <a:ext cx="840295" cy="276999"/>
          </a:xfrm>
          <a:prstGeom prst="rect">
            <a:avLst/>
          </a:prstGeom>
          <a:solidFill>
            <a:schemeClr val="bg1"/>
          </a:solidFill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DVS_MPI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609600"/>
            <a:ext cx="8062664" cy="5484813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DVS: Modos </a:t>
            </a:r>
            <a:r>
              <a:rPr lang="es-ES"/>
              <a:t>de ejecución</a:t>
            </a:r>
            <a:endParaRPr lang="es-ES" dirty="0"/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s-ES" sz="2800" dirty="0"/>
              <a:t>Relación funcional entre dos programas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Como una ejecución independiente: un nuevo código de modelo para cada problema a resolver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Como una biblioteca para ser utilizado para un código externa: llama a un código existente para resolver la ecuación de matriz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s-ES" sz="2800" dirty="0"/>
              <a:t>Compilación de MODFLOW-subrutinas DVS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El programa principal en </a:t>
            </a:r>
            <a:r>
              <a:rPr lang="es-ES" dirty="0" err="1"/>
              <a:t>Modflow</a:t>
            </a:r>
            <a:r>
              <a:rPr lang="es-ES" dirty="0"/>
              <a:t> llamada a DVS como una biblioteca</a:t>
            </a:r>
          </a:p>
          <a:p>
            <a:pPr marL="400050" lvl="1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Procesamiento previo del dominio para tener subdominios independientes para ejecutar en paralelo.</a:t>
            </a:r>
          </a:p>
          <a:p>
            <a:pPr lvl="1"/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defRPr/>
            </a:pPr>
            <a:fld id="{25E3533A-F340-4633-A8A9-6E82D9C04570}" type="slidenum">
              <a:rPr lang="en-US" altLang="es-ES" smtClean="0"/>
              <a:pPr algn="r">
                <a:defRPr/>
              </a:pPr>
              <a:t>17</a:t>
            </a:fld>
            <a:endParaRPr lang="en-US" alt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dirty="0"/>
              <a:t>EXPERIMENTOS NUMÉRICOS</a:t>
            </a:r>
            <a:endParaRPr lang="es-MX" dirty="0"/>
          </a:p>
          <a:p>
            <a:pPr marL="0" indent="0" algn="ctr">
              <a:buNone/>
            </a:pPr>
            <a:r>
              <a:rPr lang="en-US" dirty="0" err="1"/>
              <a:t>Solución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estacionario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defRPr/>
            </a:pPr>
            <a:fld id="{25E3533A-F340-4633-A8A9-6E82D9C04570}" type="slidenum">
              <a:rPr lang="en-US" altLang="es-ES" smtClean="0"/>
              <a:pPr algn="r">
                <a:defRPr/>
              </a:pPr>
              <a:t>18</a:t>
            </a:fld>
            <a:endParaRPr lang="en-US" alt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4E030D-9CDE-4BE8-8BE4-9CE79D2DF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62"/>
          <a:stretch/>
        </p:blipFill>
        <p:spPr>
          <a:xfrm>
            <a:off x="1756866" y="1763591"/>
            <a:ext cx="5628679" cy="46809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9E5BEBE-D5B9-48F1-80EC-10C76D0E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br>
              <a:rPr lang="es-MX" dirty="0"/>
            </a:b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DB3A25C-4281-4059-8F1B-FF0FC1B532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3533A-F340-4633-A8A9-6E82D9C04570}" type="slidenum">
              <a:rPr lang="en-US" altLang="es-ES" smtClean="0"/>
              <a:pPr>
                <a:defRPr/>
              </a:pPr>
              <a:t>19</a:t>
            </a:fld>
            <a:endParaRPr lang="en-US" altLang="es-ES"/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98FF928D-AD9D-4785-A041-EC4CD00F2A5D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8117990"/>
              </p:ext>
            </p:extLst>
          </p:nvPr>
        </p:nvGraphicFramePr>
        <p:xfrm>
          <a:off x="2046877" y="2032200"/>
          <a:ext cx="4546080" cy="279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396800" progId="Equation.DSMT4">
                  <p:embed/>
                </p:oleObj>
              </mc:Choice>
              <mc:Fallback>
                <p:oleObj name="Equation" r:id="rId2" imgW="2273040" imgH="1396800" progId="Equation.DSMT4">
                  <p:embed/>
                  <p:pic>
                    <p:nvPicPr>
                      <p:cNvPr id="15" name="Marcador de contenido 14">
                        <a:extLst>
                          <a:ext uri="{FF2B5EF4-FFF2-40B4-BE49-F238E27FC236}">
                            <a16:creationId xmlns:a16="http://schemas.microsoft.com/office/drawing/2014/main" id="{98FF928D-AD9D-4785-A041-EC4CD00F2A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6877" y="2032200"/>
                        <a:ext cx="4546080" cy="279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1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texto"/>
          <p:cNvSpPr>
            <a:spLocks noGrp="1"/>
          </p:cNvSpPr>
          <p:nvPr>
            <p:ph type="body" idx="4294967295"/>
          </p:nvPr>
        </p:nvSpPr>
        <p:spPr>
          <a:xfrm>
            <a:off x="685800" y="1981200"/>
            <a:ext cx="7770813" cy="4543425"/>
          </a:xfrm>
        </p:spPr>
        <p:txBody>
          <a:bodyPr/>
          <a:lstStyle/>
          <a:p>
            <a:r>
              <a:rPr lang="es-ES" sz="2800" dirty="0"/>
              <a:t>Los algoritmos del Espacio de Vectores Derivados, DVS, son muy eficientes para la aplicación de software altamente paralelo a la solución de las ecuaciones diferenciales parciales (PDE), o sistemas de tales ecuaciones.</a:t>
            </a:r>
          </a:p>
          <a:p>
            <a:r>
              <a:rPr lang="es-ES" sz="2800" dirty="0"/>
              <a:t>Como ilustración de su </a:t>
            </a:r>
            <a:r>
              <a:rPr lang="es-ES" sz="2800"/>
              <a:t>aplicabilidad presentamos </a:t>
            </a:r>
            <a:r>
              <a:rPr lang="es-ES" sz="2800" dirty="0"/>
              <a:t>su aplicación a un software bien conocido y ampliamente usado: MODFLOW</a:t>
            </a:r>
          </a:p>
        </p:txBody>
      </p:sp>
      <p:sp>
        <p:nvSpPr>
          <p:cNvPr id="921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PROPÓSITO DE ESTA CHARLA</a:t>
            </a:r>
            <a:endParaRPr lang="es-ES" sz="3200" dirty="0">
              <a:effectLst/>
            </a:endParaRPr>
          </a:p>
        </p:txBody>
      </p:sp>
      <p:sp>
        <p:nvSpPr>
          <p:cNvPr id="9220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3413" cy="458788"/>
          </a:xfrm>
          <a:noFill/>
        </p:spPr>
        <p:txBody>
          <a:bodyPr/>
          <a:lstStyle/>
          <a:p>
            <a:pPr algn="r"/>
            <a:fld id="{CAF9305B-9D9D-4714-9D44-BCEDD44BF4BF}" type="slidenum">
              <a:rPr lang="en-US" altLang="es-ES" smtClean="0"/>
              <a:pPr algn="r"/>
              <a:t>2</a:t>
            </a:fld>
            <a:endParaRPr lang="en-US" alt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defRPr/>
            </a:pPr>
            <a:fld id="{25E3533A-F340-4633-A8A9-6E82D9C04570}" type="slidenum">
              <a:rPr lang="en-US" altLang="es-ES" smtClean="0"/>
              <a:pPr algn="r">
                <a:defRPr/>
              </a:pPr>
              <a:t>20</a:t>
            </a:fld>
            <a:endParaRPr lang="en-US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44995" y="846840"/>
            <a:ext cx="44760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/>
            <a:r>
              <a:rPr lang="en-US" altLang="es-MX" sz="20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TIEMPO</a:t>
            </a:r>
            <a:r>
              <a:rPr kumimoji="0" lang="en-US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VERSUS </a:t>
            </a:r>
            <a:r>
              <a:rPr lang="en-US" altLang="es-MX" sz="20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PROCESADORES</a:t>
            </a:r>
            <a:endParaRPr kumimoji="0" lang="es-MX" altLang="es-MX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BF48C9-7760-4D6F-8906-427CBDDA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06" y="1246950"/>
            <a:ext cx="8479779" cy="47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8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F9CB39D-9FB9-4DBC-BF5A-232AADB41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3533A-F340-4633-A8A9-6E82D9C04570}" type="slidenum">
              <a:rPr lang="en-US" altLang="es-ES" smtClean="0"/>
              <a:pPr>
                <a:defRPr/>
              </a:pPr>
              <a:t>21</a:t>
            </a:fld>
            <a:endParaRPr lang="en-US" alt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20D19D-965A-4102-A84E-AEDB1004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154" y="846840"/>
            <a:ext cx="5027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EFICIENCIA  VERSUS PROCESADORES</a:t>
            </a:r>
            <a:endParaRPr kumimoji="0" lang="es-MX" altLang="es-MX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FD51CB0-DB2D-4696-84B6-79A6C1CBCFF3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515348" y="1340768"/>
            <a:ext cx="8113304" cy="46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7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6844128-FF23-42D2-8093-5FE27409E4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5E3533A-F340-4633-A8A9-6E82D9C04570}" type="slidenum">
              <a:rPr lang="en-US" altLang="es-ES" smtClean="0"/>
              <a:pPr>
                <a:defRPr/>
              </a:pPr>
              <a:t>22</a:t>
            </a:fld>
            <a:endParaRPr lang="en-US" altLang="es-E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58391226"/>
              </p:ext>
            </p:extLst>
          </p:nvPr>
        </p:nvGraphicFramePr>
        <p:xfrm>
          <a:off x="402981" y="400050"/>
          <a:ext cx="4748709" cy="317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58DEA54-F7DA-4EF2-B5F8-342BDEBEE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09902"/>
              </p:ext>
            </p:extLst>
          </p:nvPr>
        </p:nvGraphicFramePr>
        <p:xfrm>
          <a:off x="2941638" y="3464169"/>
          <a:ext cx="6072187" cy="314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419772" imgH="2314747" progId="Excel.Sheet.12">
                  <p:embed/>
                </p:oleObj>
              </mc:Choice>
              <mc:Fallback>
                <p:oleObj name="Worksheet" r:id="rId3" imgW="4419772" imgH="2314747" progId="Excel.Sheet.12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858DEA54-F7DA-4EF2-B5F8-342BDEBEEE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1638" y="3464169"/>
                        <a:ext cx="6072187" cy="3147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21FB662B-2AA1-4890-9FD2-D150E26AE6EE}"/>
              </a:ext>
            </a:extLst>
          </p:cNvPr>
          <p:cNvSpPr txBox="1"/>
          <p:nvPr/>
        </p:nvSpPr>
        <p:spPr>
          <a:xfrm>
            <a:off x="5724129" y="3561423"/>
            <a:ext cx="3419871" cy="45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4705x4705  = 22,137,025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B8866D-B7CB-4BA4-A066-192F98AFCD30}"/>
              </a:ext>
            </a:extLst>
          </p:cNvPr>
          <p:cNvSpPr txBox="1"/>
          <p:nvPr/>
        </p:nvSpPr>
        <p:spPr>
          <a:xfrm>
            <a:off x="6045658" y="2970212"/>
            <a:ext cx="2516461" cy="45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MIZTLI PCG 1e-7 </a:t>
            </a:r>
          </a:p>
        </p:txBody>
      </p:sp>
    </p:spTree>
    <p:extLst>
      <p:ext uri="{BB962C8B-B14F-4D97-AF65-F5344CB8AC3E}">
        <p14:creationId xmlns:p14="http://schemas.microsoft.com/office/powerpoint/2010/main" val="239825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39552" y="188640"/>
            <a:ext cx="8064895" cy="576175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CONCLUSIONES</a:t>
            </a:r>
          </a:p>
          <a:p>
            <a:r>
              <a:rPr lang="es-ES" sz="2400" dirty="0"/>
              <a:t>El método DVS trabaja en matrices simétricas, no simétricas e indefinidas y la formulación de tales métodos se ha desarrollado</a:t>
            </a:r>
          </a:p>
          <a:p>
            <a:r>
              <a:rPr lang="es-ES" sz="2400" dirty="0"/>
              <a:t>Este enfoque produce matriz unificadas simple, con expresiones, en términos de una matriz generalizada de </a:t>
            </a:r>
            <a:r>
              <a:rPr lang="es-ES" sz="2400" dirty="0" err="1"/>
              <a:t>Schur</a:t>
            </a:r>
            <a:r>
              <a:rPr lang="es-ES" sz="2400" dirty="0"/>
              <a:t> complemento.</a:t>
            </a:r>
          </a:p>
          <a:p>
            <a:r>
              <a:rPr lang="es-ES" sz="2400" dirty="0"/>
              <a:t>Aplicando este método al flujo y transporte en medios porosos permite para obtener eficaz </a:t>
            </a:r>
            <a:r>
              <a:rPr lang="es-ES" sz="2400" dirty="0" err="1"/>
              <a:t>paralelización</a:t>
            </a:r>
            <a:r>
              <a:rPr lang="es-ES" sz="2400" dirty="0"/>
              <a:t> de las ecuaciones que gobiernan en embalses con </a:t>
            </a:r>
            <a:r>
              <a:rPr lang="es-ES" sz="2400" dirty="0" err="1"/>
              <a:t>advección</a:t>
            </a:r>
            <a:r>
              <a:rPr lang="es-ES" sz="2400" dirty="0"/>
              <a:t> dominante.</a:t>
            </a:r>
          </a:p>
          <a:p>
            <a:r>
              <a:rPr lang="es-ES" sz="2400" dirty="0"/>
              <a:t>Formulaciones de DVS permiten para desarrollar códigos que cumplen el paradigma de la DDM, es decir:</a:t>
            </a:r>
          </a:p>
          <a:p>
            <a:pPr marL="0" indent="0" algn="ctr">
              <a:buNone/>
            </a:pPr>
            <a:r>
              <a:rPr lang="es-ES" sz="2400" b="1" i="1" dirty="0"/>
              <a:t>“La solución de los problemas globales se obtiene </a:t>
            </a:r>
            <a:br>
              <a:rPr lang="es-ES" sz="2400" b="1" i="1" dirty="0"/>
            </a:br>
            <a:r>
              <a:rPr lang="es-ES" sz="2400" b="1" i="1" dirty="0"/>
              <a:t>sólo por la resolución de los problemas locales".</a:t>
            </a:r>
            <a:endParaRPr lang="es-MX" sz="2400" b="1" i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defRPr/>
            </a:pPr>
            <a:fld id="{25E3533A-F340-4633-A8A9-6E82D9C04570}" type="slidenum">
              <a:rPr lang="en-US" altLang="es-ES" smtClean="0"/>
              <a:pPr algn="r">
                <a:defRPr/>
              </a:pPr>
              <a:t>23</a:t>
            </a:fld>
            <a:endParaRPr lang="en-US" alt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4">
            <a:extLst>
              <a:ext uri="{FF2B5EF4-FFF2-40B4-BE49-F238E27FC236}">
                <a16:creationId xmlns:a16="http://schemas.microsoft.com/office/drawing/2014/main" id="{9FDCBD22-7AAE-4B9E-B713-0B2B1D73B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Referencias</a:t>
            </a:r>
            <a:endParaRPr lang="es-MX" altLang="es-MX"/>
          </a:p>
        </p:txBody>
      </p:sp>
      <p:sp>
        <p:nvSpPr>
          <p:cNvPr id="23555" name="Marcador de contenido 5">
            <a:extLst>
              <a:ext uri="{FF2B5EF4-FFF2-40B4-BE49-F238E27FC236}">
                <a16:creationId xmlns:a16="http://schemas.microsoft.com/office/drawing/2014/main" id="{21B2E1C9-2109-4662-9090-90747BB49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Ismael Herrera, Luis M. de la Cruz, Alberto Rosas-Medina, </a:t>
            </a:r>
            <a:r>
              <a:rPr lang="en-US" sz="2000" dirty="0"/>
              <a:t>Nonoverlapping  Discretization Methods for Partial </a:t>
            </a:r>
            <a:r>
              <a:rPr lang="en-US" sz="2000" dirty="0" err="1"/>
              <a:t>Diferential</a:t>
            </a:r>
            <a:r>
              <a:rPr lang="en-US" sz="2000" dirty="0"/>
              <a:t> Equations, Numerical Methods for Partial </a:t>
            </a:r>
            <a:r>
              <a:rPr lang="en-US" sz="2000" dirty="0" err="1"/>
              <a:t>Diferential</a:t>
            </a:r>
            <a:r>
              <a:rPr lang="en-US" sz="2000" dirty="0"/>
              <a:t> Equations, published by Wiley Periodicals, Inc, pp 1427-1454, 2014. </a:t>
            </a:r>
            <a:r>
              <a:rPr lang="es-MX" sz="2000" dirty="0"/>
              <a:t>26</a:t>
            </a:r>
          </a:p>
          <a:p>
            <a:r>
              <a:rPr lang="en-US" altLang="es-MX" sz="2000" dirty="0"/>
              <a:t>Harbaugh, A.W., 2005, </a:t>
            </a:r>
            <a:r>
              <a:rPr lang="en-US" altLang="es-MX" sz="2000" u="sng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MODFLOW-2005, the U.S. Geological Survey modular ground-water model -- the Ground-Water Flow Process</a:t>
            </a:r>
            <a:r>
              <a:rPr lang="en-US" altLang="es-MX" sz="2000" dirty="0"/>
              <a:t>: U.S. Geological Survey Techniques and Methods 6-A16.</a:t>
            </a:r>
          </a:p>
          <a:p>
            <a:r>
              <a:rPr lang="en-GB" altLang="es-MX" sz="2000" dirty="0"/>
              <a:t>Hill, Mary C., </a:t>
            </a:r>
            <a:r>
              <a:rPr lang="en-US" altLang="es-MX" sz="2000" dirty="0"/>
              <a:t>Preconditioned conjugate-gradient 2 (PCG2), a computer program for solving ground-water flow equations: U.S. Geological Survey Water-Resources Investigations Report 90-4048, 43 p.</a:t>
            </a:r>
            <a:endParaRPr lang="es-MX" altLang="es-MX" sz="2000" dirty="0"/>
          </a:p>
          <a:p>
            <a:endParaRPr lang="es-MX" altLang="es-MX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ctr">
              <a:buNone/>
            </a:pPr>
            <a:r>
              <a:rPr lang="es-MX" b="1" dirty="0"/>
              <a:t>MODFLOW </a:t>
            </a:r>
            <a:br>
              <a:rPr lang="es-MX" b="1" dirty="0"/>
            </a:br>
            <a:r>
              <a:rPr lang="es-MX" dirty="0"/>
              <a:t>INFORMACIÓN GENERAL</a:t>
            </a:r>
          </a:p>
          <a:p>
            <a:pPr algn="ctr">
              <a:buNone/>
            </a:pPr>
            <a:endParaRPr lang="es-MX" dirty="0"/>
          </a:p>
          <a:p>
            <a:r>
              <a:rPr lang="es-MX" sz="2800" dirty="0"/>
              <a:t>Modelo </a:t>
            </a:r>
            <a:r>
              <a:rPr lang="es-MX" sz="2800" b="1" dirty="0"/>
              <a:t>Modular</a:t>
            </a:r>
            <a:r>
              <a:rPr lang="es-MX" sz="2800" dirty="0"/>
              <a:t> de flujo de agua subterránea,</a:t>
            </a:r>
          </a:p>
          <a:p>
            <a:r>
              <a:rPr lang="es-MX" sz="2800" dirty="0"/>
              <a:t>Código abierto y licencia libre del USGS</a:t>
            </a:r>
          </a:p>
          <a:p>
            <a:r>
              <a:rPr lang="es-MX" sz="2800" dirty="0"/>
              <a:t>Desarrollado en lenguaje de programación FORTRAN 90, </a:t>
            </a:r>
          </a:p>
          <a:p>
            <a:r>
              <a:rPr lang="es-ES" sz="2800" dirty="0"/>
              <a:t>Internacionalmente aplicado por los hidrogeólogos</a:t>
            </a:r>
            <a:r>
              <a:rPr lang="es-ES" dirty="0"/>
              <a:t>.</a:t>
            </a:r>
          </a:p>
          <a:p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3533A-F340-4633-A8A9-6E82D9C04570}" type="slidenum">
              <a:rPr kumimoji="0" lang="en-US" alt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108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14638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MX" altLang="es-MX" dirty="0">
              <a:solidFill>
                <a:schemeClr val="tx1"/>
              </a:solidFill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43000" y="3886200"/>
          <a:ext cx="6553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7900" imgH="482600" progId="">
                  <p:embed/>
                </p:oleObj>
              </mc:Choice>
              <mc:Fallback>
                <p:oleObj r:id="rId2" imgW="3517900" imgH="48260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65532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838200" y="1905000"/>
            <a:ext cx="7391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altLang="es-MX" sz="2800" dirty="0">
                <a:solidFill>
                  <a:schemeClr val="tx1"/>
                </a:solidFill>
              </a:rPr>
              <a:t>El flujo tridimensional de agua subterránea de densidad constante a través de un medio poroso heterogéneo y </a:t>
            </a:r>
            <a:r>
              <a:rPr lang="es-ES" altLang="es-MX" sz="2800" dirty="0" err="1">
                <a:solidFill>
                  <a:schemeClr val="tx1"/>
                </a:solidFill>
              </a:rPr>
              <a:t>anisotrópico</a:t>
            </a:r>
            <a:r>
              <a:rPr lang="es-ES" altLang="es-MX" sz="2800" dirty="0">
                <a:solidFill>
                  <a:schemeClr val="tx1"/>
                </a:solidFill>
              </a:rPr>
              <a:t> es gobernado por la ecuación diferencial parcial siguiente:</a:t>
            </a:r>
          </a:p>
        </p:txBody>
      </p:sp>
      <p:sp>
        <p:nvSpPr>
          <p:cNvPr id="10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z="3200" dirty="0">
                <a:solidFill>
                  <a:schemeClr val="tx1"/>
                </a:solidFill>
              </a:rPr>
              <a:t>MODFLOW</a:t>
            </a:r>
          </a:p>
        </p:txBody>
      </p:sp>
      <p:sp>
        <p:nvSpPr>
          <p:cNvPr id="1030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98BA78B-CAC1-420D-85BF-01A874F02E5B}" type="slidenum">
              <a:rPr lang="en-US" altLang="es-ES" smtClean="0"/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899428"/>
            <a:ext cx="7772400" cy="463550"/>
          </a:xfrm>
        </p:spPr>
        <p:txBody>
          <a:bodyPr/>
          <a:lstStyle/>
          <a:p>
            <a:pPr eaLnBrk="1" hangingPunct="1"/>
            <a:r>
              <a:rPr lang="es-MX" sz="2800" b="1" dirty="0"/>
              <a:t>MODFLOW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DESCOMPOSICIÓN DEL DOMINIO 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EN CELDAS</a:t>
            </a:r>
          </a:p>
        </p:txBody>
      </p:sp>
      <p:sp>
        <p:nvSpPr>
          <p:cNvPr id="14339" name="Rectangle 1027"/>
          <p:cNvSpPr>
            <a:spLocks noChangeArrowheads="1"/>
          </p:cNvSpPr>
          <p:nvPr/>
        </p:nvSpPr>
        <p:spPr bwMode="auto">
          <a:xfrm>
            <a:off x="1957388" y="-5476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 dirty="0"/>
          </a:p>
        </p:txBody>
      </p:sp>
      <p:pic>
        <p:nvPicPr>
          <p:cNvPr id="14340" name="Picture 1028"/>
          <p:cNvPicPr>
            <a:picLocks noChangeAspect="1" noChangeArrowheads="1"/>
          </p:cNvPicPr>
          <p:nvPr/>
        </p:nvPicPr>
        <p:blipFill>
          <a:blip r:embed="rId2" cstate="print"/>
          <a:srcRect l="4189" t="3281" r="7854" b="58325"/>
          <a:stretch>
            <a:fillRect/>
          </a:stretch>
        </p:blipFill>
        <p:spPr bwMode="auto">
          <a:xfrm>
            <a:off x="179512" y="2082410"/>
            <a:ext cx="5011385" cy="329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1029"/>
          <p:cNvSpPr>
            <a:spLocks noChangeArrowheads="1"/>
          </p:cNvSpPr>
          <p:nvPr/>
        </p:nvSpPr>
        <p:spPr bwMode="auto">
          <a:xfrm>
            <a:off x="1957388" y="-5476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 dirty="0"/>
          </a:p>
        </p:txBody>
      </p:sp>
      <p:pic>
        <p:nvPicPr>
          <p:cNvPr id="14342" name="Picture 1030"/>
          <p:cNvPicPr>
            <a:picLocks noChangeAspect="1" noChangeArrowheads="1"/>
          </p:cNvPicPr>
          <p:nvPr/>
        </p:nvPicPr>
        <p:blipFill rotWithShape="1">
          <a:blip r:embed="rId2" cstate="print"/>
          <a:srcRect l="5061" t="40459" r="11169" b="31629"/>
          <a:stretch/>
        </p:blipFill>
        <p:spPr bwMode="auto">
          <a:xfrm>
            <a:off x="5268420" y="4268567"/>
            <a:ext cx="3422723" cy="171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179512" y="5589240"/>
            <a:ext cx="2948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b="1" dirty="0">
                <a:solidFill>
                  <a:schemeClr val="tx1"/>
                </a:solidFill>
                <a:latin typeface="Arial" panose="020B0604020202020204" pitchFamily="34" charset="0"/>
              </a:rPr>
              <a:t>Figura. Un acuífero hipotético </a:t>
            </a:r>
            <a:r>
              <a:rPr lang="es-ES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discretizado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. (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</a:rPr>
              <a:t>tomado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 de McDonald and Harbaugh,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</a:rPr>
              <a:t>1988.)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/>
          <a:srcRect l="28714" t="20938" r="24555"/>
          <a:stretch/>
        </p:blipFill>
        <p:spPr>
          <a:xfrm>
            <a:off x="5268420" y="2082410"/>
            <a:ext cx="3447233" cy="2020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143000"/>
            <a:ext cx="7772400" cy="560388"/>
          </a:xfrm>
        </p:spPr>
        <p:txBody>
          <a:bodyPr/>
          <a:lstStyle/>
          <a:p>
            <a:pPr eaLnBrk="1" hangingPunct="1"/>
            <a:r>
              <a:rPr lang="es-MX" sz="2800" b="1" dirty="0"/>
              <a:t>MODFLOW</a:t>
            </a:r>
            <a:br>
              <a:rPr lang="es-ES" altLang="es-MX" sz="2800" b="1" dirty="0">
                <a:solidFill>
                  <a:schemeClr val="tx1"/>
                </a:solidFill>
              </a:rPr>
            </a:br>
            <a:r>
              <a:rPr lang="es-ES" altLang="es-MX" sz="2800" b="1" dirty="0">
                <a:solidFill>
                  <a:schemeClr val="tx1"/>
                </a:solidFill>
              </a:rPr>
              <a:t>ECUACIONES EN DIFFERENCIAS FINITAS</a:t>
            </a:r>
            <a:endParaRPr lang="es-ES" sz="28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251520" y="2133600"/>
            <a:ext cx="889248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De acuerdo con la ecuación de continuidad, que expresa el equilibrio de flujo en una celda, la suma de todos los flujos desde y hacia cada celda debe ser igual a la tasa de cambio del almacenamiento en esa misma celda </a:t>
            </a:r>
            <a:r>
              <a:rPr lang="en-US" dirty="0">
                <a:solidFill>
                  <a:schemeClr val="tx1"/>
                </a:solidFill>
              </a:rPr>
              <a:t>(Todd. 1980), </a:t>
            </a:r>
          </a:p>
          <a:p>
            <a:endParaRPr lang="es-ES_tradnl" sz="1600" dirty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r>
              <a:rPr lang="es-ES_tradnl" sz="16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										(1.1)</a:t>
            </a:r>
          </a:p>
          <a:p>
            <a:r>
              <a:rPr lang="es-ES_tradnl" sz="16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</a:t>
            </a:r>
          </a:p>
          <a:p>
            <a:endParaRPr lang="es-ES_tradnl" sz="2000" i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r>
              <a:rPr lang="es-ES_tradnl" sz="2000" i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Q</a:t>
            </a:r>
            <a:r>
              <a:rPr lang="es-ES_tradnl" sz="2000" i="1" baseline="-25000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i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	=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flujo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hacia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o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desde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celda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[L</a:t>
            </a:r>
            <a:r>
              <a:rPr lang="es-ES_tradnl" sz="2000" baseline="30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-3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T</a:t>
            </a:r>
            <a:r>
              <a:rPr lang="es-ES_tradnl" sz="2000" baseline="30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-1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]</a:t>
            </a:r>
          </a:p>
          <a:p>
            <a:r>
              <a:rPr lang="es-ES_tradnl" sz="2000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s-ES_tradnl" sz="2000" i="1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S</a:t>
            </a:r>
            <a:r>
              <a:rPr lang="es-ES_tradnl" sz="2000" i="1" baseline="-25000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s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	=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el volume de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agua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que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puede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ser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inyectado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unidad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de 	volume del 				material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acuífero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unidad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cambio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carga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[L</a:t>
            </a:r>
            <a:r>
              <a:rPr lang="es-ES_tradnl" sz="2000" baseline="30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-1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]</a:t>
            </a:r>
          </a:p>
          <a:p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  <a:sym typeface="Symbol" pitchFamily="18" charset="2"/>
              </a:rPr>
              <a:t></a:t>
            </a:r>
            <a:r>
              <a:rPr lang="es-ES_tradnl" sz="2000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V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	=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el volume de la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celda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[L</a:t>
            </a:r>
            <a:r>
              <a:rPr lang="es-ES_tradnl" sz="2000" baseline="30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3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]</a:t>
            </a:r>
          </a:p>
          <a:p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  <a:sym typeface="Symbol" pitchFamily="18" charset="2"/>
              </a:rPr>
              <a:t></a:t>
            </a:r>
            <a:r>
              <a:rPr lang="es-ES_tradnl" sz="2000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h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	=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cambio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de la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carga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un interval de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tiempo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longitud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Δt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[L]</a:t>
            </a:r>
          </a:p>
          <a:p>
            <a:endParaRPr lang="es-ES" sz="16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01955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">
                  <p:embed/>
                </p:oleObj>
              </mc:Choice>
              <mc:Fallback>
                <p:oleObj name="Equation" r:id="rId2" imgW="435285" imgH="677109" progId="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01955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MX"/>
          </a:p>
        </p:txBody>
      </p:sp>
      <p:graphicFrame>
        <p:nvGraphicFramePr>
          <p:cNvPr id="205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166474"/>
              </p:ext>
            </p:extLst>
          </p:nvPr>
        </p:nvGraphicFramePr>
        <p:xfrm>
          <a:off x="2695575" y="3701475"/>
          <a:ext cx="1905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431640" progId="">
                  <p:embed/>
                </p:oleObj>
              </mc:Choice>
              <mc:Fallback>
                <p:oleObj name="Equation" r:id="rId4" imgW="1104840" imgH="431640" progId="">
                  <p:embed/>
                  <p:pic>
                    <p:nvPicPr>
                      <p:cNvPr id="205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701475"/>
                        <a:ext cx="19050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357188"/>
            <a:ext cx="7772400" cy="961966"/>
          </a:xfrm>
        </p:spPr>
        <p:txBody>
          <a:bodyPr/>
          <a:lstStyle/>
          <a:p>
            <a:r>
              <a:rPr lang="es-MX" sz="3200" b="1" dirty="0"/>
              <a:t>MODFLOW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CELDAS ADYACENTES A LA CELDA  I,J,K</a:t>
            </a:r>
            <a:endParaRPr lang="es-ES" sz="3200" b="1" dirty="0">
              <a:solidFill>
                <a:schemeClr val="tx1"/>
              </a:solidFill>
            </a:endParaRP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112090" cy="358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7982" y="2512380"/>
            <a:ext cx="4383088" cy="269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73115" y="5518878"/>
            <a:ext cx="38389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</a:rPr>
              <a:t>Figura. Índices de las seis celda adyacentes que rodean</a:t>
            </a:r>
          </a:p>
          <a:p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</a:rPr>
              <a:t>la celda </a:t>
            </a:r>
            <a:r>
              <a:rPr lang="es-ES" sz="1100" i="1" dirty="0">
                <a:solidFill>
                  <a:schemeClr val="tx1"/>
                </a:solidFill>
                <a:latin typeface="Arial" panose="020B0604020202020204" pitchFamily="34" charset="0"/>
              </a:rPr>
              <a:t>i, j, k </a:t>
            </a:r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</a:rPr>
              <a:t>(oculta). (Modificado de McDonald y </a:t>
            </a:r>
            <a:r>
              <a:rPr lang="es-E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Harbaugh</a:t>
            </a:r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</a:rPr>
              <a:t>, 1988.)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981072" y="5509463"/>
            <a:ext cx="38499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</a:rPr>
              <a:t>Figura. Flujo en la celda </a:t>
            </a:r>
            <a:r>
              <a:rPr lang="es-ES" sz="1100" i="1" dirty="0">
                <a:solidFill>
                  <a:schemeClr val="tx1"/>
                </a:solidFill>
                <a:latin typeface="Arial" panose="020B0604020202020204" pitchFamily="34" charset="0"/>
              </a:rPr>
              <a:t>i, j, k </a:t>
            </a:r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</a:rPr>
              <a:t>de la celda </a:t>
            </a:r>
            <a:r>
              <a:rPr lang="es-ES" sz="1100" i="1" dirty="0">
                <a:solidFill>
                  <a:schemeClr val="tx1"/>
                </a:solidFill>
                <a:latin typeface="Arial" panose="020B0604020202020204" pitchFamily="34" charset="0"/>
              </a:rPr>
              <a:t>i, j-1, k</a:t>
            </a:r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</a:rPr>
              <a:t>. (modificado de McDonald y </a:t>
            </a:r>
            <a:r>
              <a:rPr lang="es-E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Harbaugh</a:t>
            </a:r>
            <a:r>
              <a:rPr lang="es-ES" sz="1100" dirty="0">
                <a:solidFill>
                  <a:schemeClr val="tx1"/>
                </a:solidFill>
                <a:latin typeface="Arial" panose="020B0604020202020204" pitchFamily="34" charset="0"/>
              </a:rPr>
              <a:t>, 1988).</a:t>
            </a:r>
            <a:endParaRPr lang="es-E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325437"/>
            <a:ext cx="7772400" cy="685800"/>
          </a:xfrm>
        </p:spPr>
        <p:txBody>
          <a:bodyPr/>
          <a:lstStyle/>
          <a:p>
            <a:pPr eaLnBrk="1" hangingPunct="1"/>
            <a:r>
              <a:rPr lang="es-MX" sz="3200" b="1" dirty="0"/>
              <a:t>MODFLOW</a:t>
            </a:r>
            <a:br>
              <a:rPr lang="es-ES" sz="3200" b="1" dirty="0">
                <a:solidFill>
                  <a:schemeClr val="tx1"/>
                </a:solidFill>
              </a:rPr>
            </a:br>
            <a:r>
              <a:rPr lang="es-ES" sz="3200" b="1" dirty="0">
                <a:solidFill>
                  <a:schemeClr val="tx1"/>
                </a:solidFill>
              </a:rPr>
              <a:t>LEY DE DARCY Y CONDUCTANCIA</a:t>
            </a:r>
            <a:endParaRPr lang="es-ES" sz="32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077" name="Rectangle 1027"/>
          <p:cNvSpPr>
            <a:spLocks noChangeArrowheads="1"/>
          </p:cNvSpPr>
          <p:nvPr/>
        </p:nvSpPr>
        <p:spPr bwMode="auto">
          <a:xfrm>
            <a:off x="285750" y="1143000"/>
            <a:ext cx="8458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flujo a la celda </a:t>
            </a:r>
            <a:r>
              <a:rPr lang="es-ES" i="1" dirty="0">
                <a:solidFill>
                  <a:schemeClr val="tx1"/>
                </a:solidFill>
              </a:rPr>
              <a:t>i, j, k </a:t>
            </a:r>
            <a:r>
              <a:rPr lang="es-ES" dirty="0">
                <a:solidFill>
                  <a:schemeClr val="tx1"/>
                </a:solidFill>
              </a:rPr>
              <a:t>en la dirección del renglón, desde la celda   </a:t>
            </a:r>
            <a:r>
              <a:rPr lang="es-ES" i="1" dirty="0">
                <a:solidFill>
                  <a:schemeClr val="tx1"/>
                </a:solidFill>
              </a:rPr>
              <a:t>i, j-1, k </a:t>
            </a:r>
            <a:r>
              <a:rPr lang="es-ES" dirty="0">
                <a:solidFill>
                  <a:schemeClr val="tx1"/>
                </a:solidFill>
              </a:rPr>
              <a:t>(figura) se da, por ley de </a:t>
            </a:r>
            <a:r>
              <a:rPr lang="es-ES" dirty="0" err="1">
                <a:solidFill>
                  <a:schemeClr val="tx1"/>
                </a:solidFill>
              </a:rPr>
              <a:t>Darcy</a:t>
            </a:r>
            <a:r>
              <a:rPr lang="es-ES" dirty="0">
                <a:solidFill>
                  <a:schemeClr val="tx1"/>
                </a:solidFill>
              </a:rPr>
              <a:t>, </a:t>
            </a:r>
            <a:endParaRPr lang="es-ES_tradnl" sz="1600" i="1" dirty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algn="just" eaLnBrk="0" hangingPunct="0"/>
            <a:endParaRPr lang="es-ES_tradnl" sz="1600" i="1" dirty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algn="just" eaLnBrk="0" hangingPunct="0"/>
            <a:r>
              <a:rPr lang="es-ES_tradnl" sz="1600" i="1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		</a:t>
            </a:r>
            <a:r>
              <a:rPr lang="es-ES_tradnl" sz="16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												(1.2)</a:t>
            </a:r>
          </a:p>
          <a:p>
            <a:pPr algn="just" eaLnBrk="0" hangingPunct="0"/>
            <a:endParaRPr lang="es-ES_tradnl" sz="1600" i="1" dirty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algn="just"/>
            <a:r>
              <a:rPr lang="es-ES_tradnl" dirty="0">
                <a:solidFill>
                  <a:schemeClr val="tx1"/>
                </a:solidFill>
              </a:rPr>
              <a:t>donde:</a:t>
            </a:r>
            <a:r>
              <a:rPr lang="es-ES_tradnl" sz="16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s-ES_tradnl" i="1" dirty="0">
                <a:solidFill>
                  <a:schemeClr val="tx1"/>
                </a:solidFill>
                <a:cs typeface="Times New Roman" panose="02020603050405020304" pitchFamily="18" charset="0"/>
              </a:rPr>
              <a:t>KR</a:t>
            </a:r>
            <a:r>
              <a:rPr lang="es-ES_tradnl" i="1" baseline="-25000" dirty="0">
                <a:solidFill>
                  <a:schemeClr val="tx1"/>
                </a:solidFill>
                <a:cs typeface="Times New Roman" panose="02020603050405020304" pitchFamily="18" charset="0"/>
              </a:rPr>
              <a:t>i,j-1/2,k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conductividad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hidráulica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dirección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renglón</a:t>
            </a:r>
            <a:r>
              <a:rPr lang="en-US" dirty="0">
                <a:solidFill>
                  <a:schemeClr val="tx1"/>
                </a:solidFill>
              </a:rPr>
              <a:t> entre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i,j,k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i="1" dirty="0">
                <a:solidFill>
                  <a:schemeClr val="tx1"/>
                </a:solidFill>
              </a:rPr>
              <a:t>i,j-1,k </a:t>
            </a:r>
            <a:r>
              <a:rPr lang="es-ES_tradnl" dirty="0">
                <a:solidFill>
                  <a:schemeClr val="tx1"/>
                </a:solidFill>
              </a:rPr>
              <a:t>[L T-1]. </a:t>
            </a:r>
          </a:p>
        </p:txBody>
      </p:sp>
      <p:graphicFrame>
        <p:nvGraphicFramePr>
          <p:cNvPr id="307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11469"/>
              </p:ext>
            </p:extLst>
          </p:nvPr>
        </p:nvGraphicFramePr>
        <p:xfrm>
          <a:off x="395536" y="1816894"/>
          <a:ext cx="58070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482400" progId="Equation.DSMT4">
                  <p:embed/>
                </p:oleObj>
              </mc:Choice>
              <mc:Fallback>
                <p:oleObj name="Equation" r:id="rId2" imgW="3238200" imgH="482400" progId="Equation.DSMT4">
                  <p:embed/>
                  <p:pic>
                    <p:nvPicPr>
                      <p:cNvPr id="307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16894"/>
                        <a:ext cx="580707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226808"/>
              </p:ext>
            </p:extLst>
          </p:nvPr>
        </p:nvGraphicFramePr>
        <p:xfrm>
          <a:off x="1855788" y="3429000"/>
          <a:ext cx="5643562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70120" imgH="2476440" progId="Equation.DSMT4">
                  <p:embed/>
                </p:oleObj>
              </mc:Choice>
              <mc:Fallback>
                <p:oleObj name="Equation" r:id="rId4" imgW="4470120" imgH="2476440" progId="Equation.DSMT4">
                  <p:embed/>
                  <p:pic>
                    <p:nvPicPr>
                      <p:cNvPr id="30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429000"/>
                        <a:ext cx="5643562" cy="310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466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42802"/>
            <a:ext cx="7772400" cy="685800"/>
          </a:xfrm>
        </p:spPr>
        <p:txBody>
          <a:bodyPr/>
          <a:lstStyle/>
          <a:p>
            <a:pPr eaLnBrk="1" hangingPunct="1"/>
            <a:r>
              <a:rPr lang="es-MX" sz="3200" b="1" dirty="0"/>
              <a:t>MODFLOW</a:t>
            </a:r>
            <a:br>
              <a:rPr lang="es-ES" sz="3200" b="1" dirty="0">
                <a:solidFill>
                  <a:schemeClr val="tx1"/>
                </a:solidFill>
              </a:rPr>
            </a:br>
            <a:r>
              <a:rPr lang="es-ES" sz="3200" b="1" dirty="0">
                <a:solidFill>
                  <a:schemeClr val="tx1"/>
                </a:solidFill>
              </a:rPr>
              <a:t>LEY DE DARCY Y CONDUCTANCIA</a:t>
            </a:r>
          </a:p>
        </p:txBody>
      </p:sp>
      <p:sp>
        <p:nvSpPr>
          <p:cNvPr id="4101" name="Rectangle 1029"/>
          <p:cNvSpPr>
            <a:spLocks noChangeArrowheads="1"/>
          </p:cNvSpPr>
          <p:nvPr/>
        </p:nvSpPr>
        <p:spPr bwMode="auto">
          <a:xfrm>
            <a:off x="357188" y="1928813"/>
            <a:ext cx="8001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La notación se puede simplificar mediante la combinación de las dimensiones de la rejilla y conductividad hidráulica en una única constante, la “conductancia hidráulica” o, más simplemente, la "conductancia". Por ejemplo</a:t>
            </a:r>
            <a:endParaRPr lang="en-US" sz="2000" dirty="0">
              <a:solidFill>
                <a:schemeClr val="tx1"/>
              </a:solidFill>
            </a:endParaRPr>
          </a:p>
          <a:p>
            <a:pPr algn="just" eaLnBrk="0" hangingPunct="0"/>
            <a:r>
              <a:rPr lang="es-ES_tradnl" sz="1600" dirty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												(1.8)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Al sustituir la conductancia de ecuación 1.8 en ecuación 1.2 </a:t>
            </a:r>
            <a:endParaRPr lang="es-ES_tradnl" sz="2000" dirty="0">
              <a:solidFill>
                <a:schemeClr val="tx1"/>
              </a:solidFill>
              <a:latin typeface="Verdana" pitchFamily="34" charset="0"/>
              <a:cs typeface="Times New Roman" pitchFamily="18" charset="0"/>
            </a:endParaRPr>
          </a:p>
          <a:p>
            <a:pPr eaLnBrk="0" hangingPunct="0"/>
            <a:endParaRPr lang="es-ES_tradnl" sz="1600" dirty="0">
              <a:solidFill>
                <a:schemeClr val="tx1"/>
              </a:solidFill>
              <a:latin typeface="Verdana" pitchFamily="34" charset="0"/>
            </a:endParaRPr>
          </a:p>
        </p:txBody>
      </p:sp>
      <p:graphicFrame>
        <p:nvGraphicFramePr>
          <p:cNvPr id="4098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930768"/>
              </p:ext>
            </p:extLst>
          </p:nvPr>
        </p:nvGraphicFramePr>
        <p:xfrm>
          <a:off x="1979712" y="3100239"/>
          <a:ext cx="3240360" cy="755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82800" imgH="482600" progId="Equation.3">
                  <p:embed/>
                </p:oleObj>
              </mc:Choice>
              <mc:Fallback>
                <p:oleObj r:id="rId2" imgW="2082800" imgH="482600" progId="Equation.3">
                  <p:embed/>
                  <p:pic>
                    <p:nvPicPr>
                      <p:cNvPr id="409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100239"/>
                        <a:ext cx="3240360" cy="755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40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7711"/>
              </p:ext>
            </p:extLst>
          </p:nvPr>
        </p:nvGraphicFramePr>
        <p:xfrm>
          <a:off x="581787" y="4005064"/>
          <a:ext cx="6019800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89240" imgH="1752480" progId="Equation.DSMT4">
                  <p:embed/>
                </p:oleObj>
              </mc:Choice>
              <mc:Fallback>
                <p:oleObj name="Equation" r:id="rId4" imgW="4089240" imgH="1752480" progId="Equation.DSMT4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87" y="4005064"/>
                        <a:ext cx="6019800" cy="260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19296</TotalTime>
  <Words>1058</Words>
  <Application>Microsoft Office PowerPoint</Application>
  <PresentationFormat>Presentación en pantalla (4:3)</PresentationFormat>
  <Paragraphs>106</Paragraphs>
  <Slides>24</Slides>
  <Notes>1</Notes>
  <HiddenSlides>8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Times New Roman</vt:lpstr>
      <vt:lpstr>Verdana</vt:lpstr>
      <vt:lpstr>Diseño predeterminado</vt:lpstr>
      <vt:lpstr>Equation</vt:lpstr>
      <vt:lpstr>Microsoft Editor de ecuaciones 3.0</vt:lpstr>
      <vt:lpstr>Ecuación</vt:lpstr>
      <vt:lpstr>Worksheet</vt:lpstr>
      <vt:lpstr>MÉTODO DE DESCOMPOSICIÓN DE DOMINIO APLICADO A FLUJO SUBTERRÁNEO Grupo de Geofísica Matemática y Computacional,  Instituto de Geofísica, Universidad Nacional Autónoma de México,  Guillermo de J. Hernández García en el grupo con: Graciela Herrera Z., Marian Lemus G.,   Iván Contreras T., Ismael Herrera R. </vt:lpstr>
      <vt:lpstr>PROPÓSITO DE ESTA CHARLA</vt:lpstr>
      <vt:lpstr>Presentación de PowerPoint</vt:lpstr>
      <vt:lpstr>MODFLOW</vt:lpstr>
      <vt:lpstr>MODFLOW DESCOMPOSICIÓN DEL DOMINIO  EN CELDAS</vt:lpstr>
      <vt:lpstr>MODFLOW ECUACIONES EN DIFFERENCIAS FINITAS</vt:lpstr>
      <vt:lpstr>MODFLOW CELDAS ADYACENTES A LA CELDA  I,J,K</vt:lpstr>
      <vt:lpstr>MODFLOW LEY DE DARCY Y CONDUCTANCIA</vt:lpstr>
      <vt:lpstr>MODFLOW LEY DE DARCY Y CONDUCTANCIA</vt:lpstr>
      <vt:lpstr>MODFLOW ECUACIONES EN DIFERENCIASFINITAS</vt:lpstr>
      <vt:lpstr>MODFLOW [A][h]=[q]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 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COMPUTACIONAL:</dc:title>
  <dc:creator>DR. Ismael  Herrera  R.</dc:creator>
  <cp:lastModifiedBy>Guillermo Hernández García</cp:lastModifiedBy>
  <cp:revision>1379</cp:revision>
  <cp:lastPrinted>2016-07-26T19:47:44Z</cp:lastPrinted>
  <dcterms:created xsi:type="dcterms:W3CDTF">2001-10-26T01:17:17Z</dcterms:created>
  <dcterms:modified xsi:type="dcterms:W3CDTF">2021-08-12T21:54:21Z</dcterms:modified>
</cp:coreProperties>
</file>