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4" roundtripDataSignature="AMtx7mi0VHxekTJv6MxLa2I2m6rndqxn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3" name="Google Shape;313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2" name="Google Shape;362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0" name="Google Shape;41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iting Card Introduction.jpg" id="17" name="Google Shape;17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0"/>
          <p:cNvSpPr txBox="1"/>
          <p:nvPr>
            <p:ph type="ctrTitle"/>
          </p:nvPr>
        </p:nvSpPr>
        <p:spPr>
          <a:xfrm>
            <a:off x="228600" y="457200"/>
            <a:ext cx="5410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Franklin Medium"/>
              <a:buNone/>
              <a:defRPr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0"/>
          <p:cNvSpPr txBox="1"/>
          <p:nvPr>
            <p:ph idx="1" type="subTitle"/>
          </p:nvPr>
        </p:nvSpPr>
        <p:spPr>
          <a:xfrm>
            <a:off x="685800" y="5867400"/>
            <a:ext cx="3733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j.jpg" id="35" name="Google Shape;35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33139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3"/>
          <p:cNvSpPr txBox="1"/>
          <p:nvPr>
            <p:ph type="title"/>
          </p:nvPr>
        </p:nvSpPr>
        <p:spPr>
          <a:xfrm>
            <a:off x="1600200" y="3733800"/>
            <a:ext cx="6324600" cy="709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Medium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1" type="body"/>
          </p:nvPr>
        </p:nvSpPr>
        <p:spPr>
          <a:xfrm>
            <a:off x="1600200" y="2919413"/>
            <a:ext cx="6324600" cy="7815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4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4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4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 Medium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4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 Medium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4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batwithcd.jpg" id="10" name="Google Shape;10;p3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85004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  <a:defRPr b="0" i="0" sz="3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hyperlink" Target="http://gmap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sites.google.com/view/crimemapby-type/home" TargetMode="External"/><Relationship Id="rId4" Type="http://schemas.openxmlformats.org/officeDocument/2006/relationships/hyperlink" Target="https://sites.google.com/view/project1-chicagocrime/crime-map" TargetMode="External"/><Relationship Id="rId5" Type="http://schemas.openxmlformats.org/officeDocument/2006/relationships/hyperlink" Target="https://sites.google.com/view/project1-chicagocrime/crime-map" TargetMode="External"/><Relationship Id="rId6" Type="http://schemas.openxmlformats.org/officeDocument/2006/relationships/hyperlink" Target="https://sites.google.com/view/crimemapby-type/home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nbcchicago.com/blogs/ward-room/Get-to-Know-Your-Ward-24th-Ward.html" TargetMode="External"/><Relationship Id="rId4" Type="http://schemas.openxmlformats.org/officeDocument/2006/relationships/hyperlink" Target="https://www.nbcchicago.com/blogs/ward-room/Get-to-Know-Your-Ward-28th-Ward-290971061.html" TargetMode="External"/><Relationship Id="rId5" Type="http://schemas.openxmlformats.org/officeDocument/2006/relationships/hyperlink" Target="https://www.nbcchicago.com/blogs/ward-room/Get-to-Know-Your-Ward-28th-Ward-290971061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ites.google.com/view/updatedchicagocrime2017-2018/home" TargetMode="External"/><Relationship Id="rId4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0" y="0"/>
            <a:ext cx="6016200" cy="1263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Libre Franklin Medium"/>
              <a:buNone/>
            </a:pPr>
            <a:r>
              <a:rPr b="1" lang="en-US" sz="3000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  <a:t>Data Analysis of Crime </a:t>
            </a:r>
            <a:endParaRPr b="1" sz="3000">
              <a:solidFill>
                <a:srgbClr val="00B0F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Libre Franklin Medium"/>
              <a:buNone/>
            </a:pPr>
            <a:r>
              <a:rPr b="1" lang="en-US" sz="3000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  <a:t>for </a:t>
            </a:r>
            <a:br>
              <a:rPr b="1" lang="en-US" sz="3000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1" lang="en-US" sz="3000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  <a:t>the City of Chicago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None/>
            </a:pPr>
            <a:r>
              <a:rPr b="1" lang="en-US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  <a:t>Presented by: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2000"/>
              <a:buNone/>
            </a:pPr>
            <a:r>
              <a:rPr b="1" lang="en-US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  <a:t>The Data Analytics Group Inc.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cxnSp>
        <p:nvCxnSpPr>
          <p:cNvPr id="93" name="Google Shape;93;p1"/>
          <p:cNvCxnSpPr/>
          <p:nvPr/>
        </p:nvCxnSpPr>
        <p:spPr>
          <a:xfrm>
            <a:off x="4433575" y="4282925"/>
            <a:ext cx="1077600" cy="10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title"/>
          </p:nvPr>
        </p:nvSpPr>
        <p:spPr>
          <a:xfrm>
            <a:off x="0" y="197300"/>
            <a:ext cx="7973100" cy="1217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Nature of Crimes:  Specific location of occurrences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77" name="Google Shape;17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4700"/>
            <a:ext cx="9144000" cy="56228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/>
          <p:nvPr>
            <p:ph type="title"/>
          </p:nvPr>
        </p:nvSpPr>
        <p:spPr>
          <a:xfrm>
            <a:off x="0" y="213250"/>
            <a:ext cx="7946700" cy="1204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Breakdown of wards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3" name="Google Shape;183;p12"/>
          <p:cNvSpPr txBox="1"/>
          <p:nvPr>
            <p:ph idx="1" type="body"/>
          </p:nvPr>
        </p:nvSpPr>
        <p:spPr>
          <a:xfrm>
            <a:off x="0" y="1571400"/>
            <a:ext cx="9144000" cy="528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Explain what wards are</a:t>
            </a:r>
            <a:endParaRPr/>
          </a:p>
        </p:txBody>
      </p:sp>
      <p:pic>
        <p:nvPicPr>
          <p:cNvPr id="184" name="Google Shape;18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286000"/>
            <a:ext cx="6802896" cy="4501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>
            <p:ph type="title"/>
          </p:nvPr>
        </p:nvSpPr>
        <p:spPr>
          <a:xfrm>
            <a:off x="0" y="26500"/>
            <a:ext cx="8070300" cy="938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lang="en-US"/>
              <a:t>Nature of Crime in Chicago:  By Ward</a:t>
            </a:r>
            <a:endParaRPr/>
          </a:p>
        </p:txBody>
      </p:sp>
      <p:pic>
        <p:nvPicPr>
          <p:cNvPr id="190" name="Google Shape;1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6300"/>
            <a:ext cx="9144000" cy="596167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" y="954125"/>
            <a:ext cx="9144000" cy="607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6" name="Google Shape;196;p14"/>
          <p:cNvSpPr/>
          <p:nvPr/>
        </p:nvSpPr>
        <p:spPr>
          <a:xfrm>
            <a:off x="0" y="202025"/>
            <a:ext cx="7958100" cy="752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file:///C:/Users/Nathan%20Deering/Documents/DAB/GitLab_Repository/UNCCCLT201905DATA4/01-Lesson-Plans/07-Project-1/gmap.html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14"/>
          <p:cNvCxnSpPr/>
          <p:nvPr/>
        </p:nvCxnSpPr>
        <p:spPr>
          <a:xfrm flipH="1">
            <a:off x="4971495" y="3686451"/>
            <a:ext cx="1171853" cy="303823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" name="Google Shape;198;p14"/>
          <p:cNvCxnSpPr/>
          <p:nvPr/>
        </p:nvCxnSpPr>
        <p:spPr>
          <a:xfrm flipH="1" rot="10800000">
            <a:off x="3037643" y="4369294"/>
            <a:ext cx="1003176" cy="221941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9" name="Google Shape;199;p14"/>
          <p:cNvCxnSpPr/>
          <p:nvPr/>
        </p:nvCxnSpPr>
        <p:spPr>
          <a:xfrm>
            <a:off x="2814221" y="4121083"/>
            <a:ext cx="1075678" cy="21592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0" name="Google Shape;200;p14"/>
          <p:cNvSpPr txBox="1"/>
          <p:nvPr/>
        </p:nvSpPr>
        <p:spPr>
          <a:xfrm>
            <a:off x="6143348" y="3528609"/>
            <a:ext cx="4527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endParaRPr/>
          </a:p>
        </p:txBody>
      </p:sp>
      <p:sp>
        <p:nvSpPr>
          <p:cNvPr id="201" name="Google Shape;201;p14"/>
          <p:cNvSpPr txBox="1"/>
          <p:nvPr/>
        </p:nvSpPr>
        <p:spPr>
          <a:xfrm>
            <a:off x="2396970" y="3967194"/>
            <a:ext cx="4527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/>
          </a:p>
        </p:txBody>
      </p:sp>
      <p:sp>
        <p:nvSpPr>
          <p:cNvPr id="202" name="Google Shape;202;p14"/>
          <p:cNvSpPr txBox="1"/>
          <p:nvPr/>
        </p:nvSpPr>
        <p:spPr>
          <a:xfrm>
            <a:off x="2650284" y="4437346"/>
            <a:ext cx="4527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lang="en-US"/>
              <a:t>Nature of Crime: Ward 24 Type of Crime</a:t>
            </a:r>
            <a:endParaRPr/>
          </a:p>
        </p:txBody>
      </p:sp>
      <p:sp>
        <p:nvSpPr>
          <p:cNvPr descr="http://localhost:8888/files/Documents/DAB/GitLab_Repository/UNCCCLT201905DATA4/01-Lesson-Plans/07-Project-1/ward24crime.png" id="208" name="Google Shape;208;p15"/>
          <p:cNvSpPr/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" y="1143000"/>
            <a:ext cx="7239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5"/>
          <p:cNvSpPr txBox="1"/>
          <p:nvPr/>
        </p:nvSpPr>
        <p:spPr>
          <a:xfrm>
            <a:off x="5067300" y="2686447"/>
            <a:ext cx="2870613" cy="216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 attributes: Violent, poor, struggling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Demographic (2015)</a:t>
            </a:r>
            <a:endParaRPr/>
          </a:p>
          <a:p>
            <a:pPr indent="-285750" lvl="0" marL="285750" marR="0" rtl="0" algn="l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Population: 54,909</a:t>
            </a:r>
            <a:endParaRPr/>
          </a:p>
          <a:p>
            <a:pPr indent="-285750" lvl="0" marL="285750" marR="0" rtl="0" algn="l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White: 3.98 percent</a:t>
            </a:r>
            <a:endParaRPr/>
          </a:p>
          <a:p>
            <a:pPr indent="-285750" lvl="0" marL="285750" marR="0" rtl="0" algn="l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Black: 85.72 percent</a:t>
            </a:r>
            <a:endParaRPr/>
          </a:p>
          <a:p>
            <a:pPr indent="-285750" lvl="0" marL="285750" marR="0" rtl="0" algn="l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Hispanic: 9.55 percent</a:t>
            </a:r>
            <a:endParaRPr/>
          </a:p>
          <a:p>
            <a:pPr indent="-285750" lvl="0" marL="285750" marR="0" rtl="0" algn="l">
              <a:lnSpc>
                <a:spcPct val="21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Asian: 0.23 percent</a:t>
            </a:r>
            <a:endParaRPr/>
          </a:p>
          <a:p>
            <a:pPr indent="-1841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5"/>
          <p:cNvSpPr txBox="1"/>
          <p:nvPr/>
        </p:nvSpPr>
        <p:spPr>
          <a:xfrm>
            <a:off x="4027840" y="1242219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Ward 24</a:t>
            </a:r>
            <a:r>
              <a:rPr b="0" i="0" lang="en-US" sz="2000" u="sng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North Lawndale, Douglas Park and Little Village.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This ward was also on the top 3 list for homicides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>
            <p:ph type="title"/>
          </p:nvPr>
        </p:nvSpPr>
        <p:spPr>
          <a:xfrm>
            <a:off x="0" y="184875"/>
            <a:ext cx="7991700" cy="958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Nature of Crime: Ward 24 Type of Narcotics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17" name="Google Shape;2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43000"/>
            <a:ext cx="9144000" cy="588337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type="title"/>
          </p:nvPr>
        </p:nvSpPr>
        <p:spPr>
          <a:xfrm>
            <a:off x="0" y="179600"/>
            <a:ext cx="8058900" cy="963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Nature of Crime: Ward 28 Type of Crime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23" name="Google Shape;2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53112"/>
            <a:ext cx="9144000" cy="588337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4" name="Google Shape;224;p17"/>
          <p:cNvSpPr txBox="1"/>
          <p:nvPr/>
        </p:nvSpPr>
        <p:spPr>
          <a:xfrm>
            <a:off x="5999238" y="2487889"/>
            <a:ext cx="3017369" cy="2903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Ward attributes: Violent, struggling economically, downtrodden, gentrifying (early stages)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Demographic(2015)</a:t>
            </a:r>
            <a:endParaRPr/>
          </a:p>
          <a:p>
            <a:pPr indent="-285750" lvl="0" marL="285750" marR="0" rtl="0" algn="l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Total Population: 55,199</a:t>
            </a:r>
            <a:endParaRPr/>
          </a:p>
          <a:p>
            <a:pPr indent="-285750" lvl="0" marL="285750" marR="0" rtl="0" algn="l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White: 11.65 percent</a:t>
            </a:r>
            <a:endParaRPr/>
          </a:p>
          <a:p>
            <a:pPr indent="-285750" lvl="0" marL="285750" marR="0" rtl="0" algn="l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Black: 75.65 percent</a:t>
            </a:r>
            <a:endParaRPr/>
          </a:p>
          <a:p>
            <a:pPr indent="-285750" lvl="0" marL="285750" marR="0" rtl="0" algn="l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Hispanic: 6.74 percent</a:t>
            </a:r>
            <a:endParaRPr/>
          </a:p>
          <a:p>
            <a:pPr indent="-285750" lvl="0" marL="285750" marR="0" rtl="0" algn="l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Asian: 5.11</a:t>
            </a:r>
            <a:endParaRPr/>
          </a:p>
        </p:txBody>
      </p:sp>
      <p:sp>
        <p:nvSpPr>
          <p:cNvPr id="225" name="Google Shape;225;p17"/>
          <p:cNvSpPr txBox="1"/>
          <p:nvPr/>
        </p:nvSpPr>
        <p:spPr>
          <a:xfrm>
            <a:off x="2567872" y="1143198"/>
            <a:ext cx="5365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Ward 28</a:t>
            </a:r>
            <a:r>
              <a:rPr b="0" i="0" lang="en-US" sz="1800" u="sng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West Garfield Park, East Garfield Park, Austin, Douglas Park, the Illinois Medical District and University Village/Little Italy.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This ward was also on the top 3 list for homicides.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/>
          <p:nvPr>
            <p:ph type="title"/>
          </p:nvPr>
        </p:nvSpPr>
        <p:spPr>
          <a:xfrm>
            <a:off x="0" y="220675"/>
            <a:ext cx="7958100" cy="948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Nature of Crime: Ward 28 Type of Narcotics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31" name="Google Shape;2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69575"/>
            <a:ext cx="9144000" cy="584557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/>
          <p:nvPr>
            <p:ph type="title"/>
          </p:nvPr>
        </p:nvSpPr>
        <p:spPr>
          <a:xfrm>
            <a:off x="0" y="184850"/>
            <a:ext cx="7590600" cy="944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Nature of Crime: Location – Ward 42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37" name="Google Shape;237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9550"/>
            <a:ext cx="9144000" cy="588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8" name="Google Shape;238;p19"/>
          <p:cNvSpPr txBox="1"/>
          <p:nvPr/>
        </p:nvSpPr>
        <p:spPr>
          <a:xfrm>
            <a:off x="5723467" y="2548622"/>
            <a:ext cx="3420533" cy="2565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Ward attributes: Violent, struggling economically, downtrodden, gentrifying (early stages)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i="0" lang="en-US" sz="18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Demographic(2015)</a:t>
            </a:r>
            <a:endParaRPr/>
          </a:p>
          <a:p>
            <a:pPr indent="-285750" lvl="0" marL="285750" marR="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Total Population: 55,199</a:t>
            </a:r>
            <a:endParaRPr/>
          </a:p>
          <a:p>
            <a:pPr indent="-285750" lvl="0" marL="285750" marR="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White: 11.65 percent</a:t>
            </a:r>
            <a:endParaRPr/>
          </a:p>
          <a:p>
            <a:pPr indent="-285750" lvl="0" marL="285750" marR="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Black: 75.65 percent</a:t>
            </a:r>
            <a:endParaRPr/>
          </a:p>
          <a:p>
            <a:pPr indent="-285750" lvl="0" marL="285750" marR="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Hispanic: 6.74 percent</a:t>
            </a:r>
            <a:endParaRPr/>
          </a:p>
          <a:p>
            <a:pPr indent="-285750" lvl="0" marL="285750" marR="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Asian: 5.11</a:t>
            </a:r>
            <a:endParaRPr/>
          </a:p>
        </p:txBody>
      </p:sp>
      <p:sp>
        <p:nvSpPr>
          <p:cNvPr id="239" name="Google Shape;239;p19"/>
          <p:cNvSpPr txBox="1"/>
          <p:nvPr/>
        </p:nvSpPr>
        <p:spPr>
          <a:xfrm>
            <a:off x="4706785" y="1309512"/>
            <a:ext cx="4267881" cy="29803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0"/>
              <a:buFont typeface="Arial"/>
              <a:buNone/>
            </a:pPr>
            <a:r>
              <a:rPr b="1" i="0" lang="en-US" sz="186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 42</a:t>
            </a:r>
            <a:r>
              <a:rPr b="0" i="0" lang="en-US" sz="186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8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Loop, Streeterville, the Near North Side and Greektown</a:t>
            </a:r>
            <a:br>
              <a:rPr b="0" i="0" lang="en-US" sz="18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ward is home to the famous “Bean” statue as well as the River District</a:t>
            </a:r>
            <a:br>
              <a:rPr b="0" i="0" lang="en-US" sz="2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8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>
            <p:ph type="title"/>
          </p:nvPr>
        </p:nvSpPr>
        <p:spPr>
          <a:xfrm>
            <a:off x="0" y="213250"/>
            <a:ext cx="7969200" cy="853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Ward 42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45" name="Google Shape;245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6800"/>
            <a:ext cx="9144000" cy="595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207264" y="1918208"/>
            <a:ext cx="8887968" cy="53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Related image"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567" y="1619756"/>
            <a:ext cx="8229600" cy="50736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0" y="164592"/>
            <a:ext cx="6441440" cy="1213104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Background</a:t>
            </a:r>
            <a:br>
              <a:rPr b="0" i="0" lang="en-US" sz="3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</a:br>
            <a:endParaRPr b="0" i="0" sz="32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"/>
          <p:cNvSpPr/>
          <p:nvPr/>
        </p:nvSpPr>
        <p:spPr>
          <a:xfrm>
            <a:off x="0" y="4951231"/>
            <a:ext cx="9144000" cy="1906770"/>
          </a:xfrm>
          <a:prstGeom prst="rect">
            <a:avLst/>
          </a:prstGeom>
          <a:gradFill>
            <a:gsLst>
              <a:gs pos="0">
                <a:srgbClr val="7C7C7C"/>
              </a:gs>
              <a:gs pos="50000">
                <a:srgbClr val="B4B4B4"/>
              </a:gs>
              <a:gs pos="100000">
                <a:srgbClr val="D8D8D8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/>
              <a:t>Comparative Analysis of Data</a:t>
            </a:r>
            <a:endParaRPr/>
          </a:p>
        </p:txBody>
      </p:sp>
      <p:sp>
        <p:nvSpPr>
          <p:cNvPr id="252" name="Google Shape;252;p4"/>
          <p:cNvSpPr/>
          <p:nvPr/>
        </p:nvSpPr>
        <p:spPr>
          <a:xfrm>
            <a:off x="2466312" y="2223394"/>
            <a:ext cx="2626044" cy="1960563"/>
          </a:xfrm>
          <a:custGeom>
            <a:rect b="b" l="l" r="r" t="t"/>
            <a:pathLst>
              <a:path extrusionOk="0" h="6176" w="9858">
                <a:moveTo>
                  <a:pt x="0" y="0"/>
                </a:moveTo>
                <a:lnTo>
                  <a:pt x="7394" y="0"/>
                </a:lnTo>
                <a:lnTo>
                  <a:pt x="7394" y="2059"/>
                </a:lnTo>
                <a:cubicBezTo>
                  <a:pt x="7394" y="3088"/>
                  <a:pt x="9858" y="515"/>
                  <a:pt x="9858" y="3088"/>
                </a:cubicBezTo>
                <a:cubicBezTo>
                  <a:pt x="9858" y="5661"/>
                  <a:pt x="7394" y="3088"/>
                  <a:pt x="7394" y="4117"/>
                </a:cubicBezTo>
                <a:lnTo>
                  <a:pt x="7394" y="6176"/>
                </a:lnTo>
                <a:lnTo>
                  <a:pt x="4929" y="6176"/>
                </a:lnTo>
                <a:cubicBezTo>
                  <a:pt x="3697" y="6176"/>
                  <a:pt x="6778" y="4117"/>
                  <a:pt x="3697" y="4117"/>
                </a:cubicBezTo>
                <a:cubicBezTo>
                  <a:pt x="616" y="4117"/>
                  <a:pt x="3697" y="6176"/>
                  <a:pt x="2464" y="6176"/>
                </a:cubicBezTo>
                <a:lnTo>
                  <a:pt x="0" y="617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EAB949"/>
              </a:gs>
              <a:gs pos="100000">
                <a:srgbClr val="FFEA8F"/>
              </a:gs>
            </a:gsLst>
            <a:lin ang="16200000" scaled="0"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3781332" y="4201419"/>
            <a:ext cx="2626044" cy="1960563"/>
          </a:xfrm>
          <a:custGeom>
            <a:rect b="b" l="l" r="r" t="t"/>
            <a:pathLst>
              <a:path extrusionOk="0" h="6176" w="9859">
                <a:moveTo>
                  <a:pt x="9859" y="6176"/>
                </a:moveTo>
                <a:lnTo>
                  <a:pt x="2465" y="6176"/>
                </a:lnTo>
                <a:lnTo>
                  <a:pt x="2465" y="4117"/>
                </a:lnTo>
                <a:cubicBezTo>
                  <a:pt x="2465" y="3088"/>
                  <a:pt x="0" y="5661"/>
                  <a:pt x="0" y="3088"/>
                </a:cubicBezTo>
                <a:cubicBezTo>
                  <a:pt x="0" y="514"/>
                  <a:pt x="2465" y="3088"/>
                  <a:pt x="2465" y="2058"/>
                </a:cubicBezTo>
                <a:lnTo>
                  <a:pt x="2465" y="0"/>
                </a:lnTo>
                <a:lnTo>
                  <a:pt x="4930" y="0"/>
                </a:lnTo>
                <a:cubicBezTo>
                  <a:pt x="6162" y="0"/>
                  <a:pt x="3081" y="2058"/>
                  <a:pt x="6162" y="2058"/>
                </a:cubicBezTo>
                <a:cubicBezTo>
                  <a:pt x="9243" y="2058"/>
                  <a:pt x="6162" y="0"/>
                  <a:pt x="7395" y="0"/>
                </a:cubicBezTo>
                <a:lnTo>
                  <a:pt x="9859" y="0"/>
                </a:lnTo>
                <a:lnTo>
                  <a:pt x="9859" y="6176"/>
                </a:lnTo>
                <a:close/>
              </a:path>
            </a:pathLst>
          </a:custGeom>
          <a:gradFill>
            <a:gsLst>
              <a:gs pos="0">
                <a:srgbClr val="978A8A"/>
              </a:gs>
              <a:gs pos="100000">
                <a:srgbClr val="D5CBCB"/>
              </a:gs>
            </a:gsLst>
            <a:lin ang="16200000" scaled="0"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4442173" y="2223394"/>
            <a:ext cx="1965203" cy="2619375"/>
          </a:xfrm>
          <a:custGeom>
            <a:rect b="b" l="l" r="r" t="t"/>
            <a:pathLst>
              <a:path extrusionOk="0" h="8252" w="7378">
                <a:moveTo>
                  <a:pt x="7378" y="0"/>
                </a:moveTo>
                <a:lnTo>
                  <a:pt x="7378" y="6189"/>
                </a:lnTo>
                <a:lnTo>
                  <a:pt x="4919" y="6189"/>
                </a:lnTo>
                <a:cubicBezTo>
                  <a:pt x="3689" y="6189"/>
                  <a:pt x="6763" y="8252"/>
                  <a:pt x="3689" y="8252"/>
                </a:cubicBezTo>
                <a:cubicBezTo>
                  <a:pt x="615" y="8252"/>
                  <a:pt x="3689" y="6189"/>
                  <a:pt x="2459" y="6189"/>
                </a:cubicBezTo>
                <a:lnTo>
                  <a:pt x="0" y="6189"/>
                </a:lnTo>
                <a:lnTo>
                  <a:pt x="0" y="4126"/>
                </a:lnTo>
                <a:cubicBezTo>
                  <a:pt x="0" y="3094"/>
                  <a:pt x="2459" y="5673"/>
                  <a:pt x="2459" y="3094"/>
                </a:cubicBezTo>
                <a:cubicBezTo>
                  <a:pt x="2459" y="516"/>
                  <a:pt x="0" y="3094"/>
                  <a:pt x="0" y="2063"/>
                </a:cubicBezTo>
                <a:lnTo>
                  <a:pt x="0" y="0"/>
                </a:lnTo>
                <a:lnTo>
                  <a:pt x="7378" y="0"/>
                </a:lnTo>
                <a:close/>
              </a:path>
            </a:pathLst>
          </a:custGeom>
          <a:gradFill>
            <a:gsLst>
              <a:gs pos="0">
                <a:srgbClr val="74ADA0"/>
              </a:gs>
              <a:gs pos="100000">
                <a:srgbClr val="B8E9DE"/>
              </a:gs>
            </a:gsLst>
            <a:lin ang="16200000" scaled="0"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2466312" y="3542607"/>
            <a:ext cx="1965203" cy="2619375"/>
          </a:xfrm>
          <a:custGeom>
            <a:rect b="b" l="l" r="r" t="t"/>
            <a:pathLst>
              <a:path extrusionOk="0" h="8252" w="7378">
                <a:moveTo>
                  <a:pt x="0" y="8252"/>
                </a:moveTo>
                <a:lnTo>
                  <a:pt x="0" y="2063"/>
                </a:lnTo>
                <a:lnTo>
                  <a:pt x="2459" y="2063"/>
                </a:lnTo>
                <a:cubicBezTo>
                  <a:pt x="3689" y="2063"/>
                  <a:pt x="615" y="0"/>
                  <a:pt x="3689" y="0"/>
                </a:cubicBezTo>
                <a:cubicBezTo>
                  <a:pt x="6763" y="0"/>
                  <a:pt x="3689" y="2063"/>
                  <a:pt x="4919" y="2063"/>
                </a:cubicBezTo>
                <a:lnTo>
                  <a:pt x="7378" y="2063"/>
                </a:lnTo>
                <a:lnTo>
                  <a:pt x="7378" y="4126"/>
                </a:lnTo>
                <a:cubicBezTo>
                  <a:pt x="7378" y="5157"/>
                  <a:pt x="4919" y="2578"/>
                  <a:pt x="4919" y="5157"/>
                </a:cubicBezTo>
                <a:cubicBezTo>
                  <a:pt x="4919" y="7736"/>
                  <a:pt x="7378" y="5157"/>
                  <a:pt x="7378" y="6189"/>
                </a:cubicBezTo>
                <a:lnTo>
                  <a:pt x="7378" y="8252"/>
                </a:lnTo>
                <a:lnTo>
                  <a:pt x="0" y="8252"/>
                </a:lnTo>
                <a:close/>
              </a:path>
            </a:pathLst>
          </a:custGeom>
          <a:gradFill>
            <a:gsLst>
              <a:gs pos="0">
                <a:srgbClr val="F37A30"/>
              </a:gs>
              <a:gs pos="100000">
                <a:srgbClr val="FFB083"/>
              </a:gs>
            </a:gsLst>
            <a:lin ang="16200000" scaled="0"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"/>
          <p:cNvSpPr txBox="1"/>
          <p:nvPr/>
        </p:nvSpPr>
        <p:spPr>
          <a:xfrm>
            <a:off x="2560419" y="2869670"/>
            <a:ext cx="16322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Piece</a:t>
            </a:r>
            <a:endParaRPr/>
          </a:p>
        </p:txBody>
      </p:sp>
      <p:sp>
        <p:nvSpPr>
          <p:cNvPr id="257" name="Google Shape;257;p4"/>
          <p:cNvSpPr txBox="1"/>
          <p:nvPr/>
        </p:nvSpPr>
        <p:spPr>
          <a:xfrm>
            <a:off x="5023268" y="2869670"/>
            <a:ext cx="12593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endParaRPr/>
          </a:p>
        </p:txBody>
      </p:sp>
      <p:sp>
        <p:nvSpPr>
          <p:cNvPr id="258" name="Google Shape;258;p4"/>
          <p:cNvSpPr txBox="1"/>
          <p:nvPr/>
        </p:nvSpPr>
        <p:spPr>
          <a:xfrm>
            <a:off x="4719473" y="5348886"/>
            <a:ext cx="16322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endParaRPr/>
          </a:p>
        </p:txBody>
      </p:sp>
      <p:sp>
        <p:nvSpPr>
          <p:cNvPr id="259" name="Google Shape;259;p4"/>
          <p:cNvSpPr txBox="1"/>
          <p:nvPr/>
        </p:nvSpPr>
        <p:spPr>
          <a:xfrm>
            <a:off x="2494160" y="5303115"/>
            <a:ext cx="12593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Together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"/>
          <p:cNvSpPr txBox="1"/>
          <p:nvPr>
            <p:ph type="title"/>
          </p:nvPr>
        </p:nvSpPr>
        <p:spPr>
          <a:xfrm>
            <a:off x="0" y="207300"/>
            <a:ext cx="7958100" cy="1143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Trend Analysis by Weather (2017-2018) cont.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65" name="Google Shape;26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98575"/>
            <a:ext cx="4572000" cy="357075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6" name="Google Shape;266;p2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2198575"/>
            <a:ext cx="4495800" cy="3570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/>
          <p:nvPr>
            <p:ph type="title"/>
          </p:nvPr>
        </p:nvSpPr>
        <p:spPr>
          <a:xfrm>
            <a:off x="0" y="190800"/>
            <a:ext cx="7980300" cy="1226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Trend Analysis by Weather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72" name="Google Shape;272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81200"/>
            <a:ext cx="4572000" cy="3475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3" name="Google Shape;27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1981100"/>
            <a:ext cx="4343400" cy="3475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 txBox="1"/>
          <p:nvPr>
            <p:ph type="title"/>
          </p:nvPr>
        </p:nvSpPr>
        <p:spPr>
          <a:xfrm>
            <a:off x="0" y="213250"/>
            <a:ext cx="7958100" cy="1204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Average Temperature per Crime (2018)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79" name="Google Shape;279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39750"/>
            <a:ext cx="9144000" cy="378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/>
          <p:nvPr>
            <p:ph type="title"/>
          </p:nvPr>
        </p:nvSpPr>
        <p:spPr>
          <a:xfrm>
            <a:off x="0" y="207300"/>
            <a:ext cx="8014200" cy="1143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Annual Change in Crime by % (2017-2018)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85" name="Google Shape;28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08152"/>
            <a:ext cx="9144000" cy="4550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 txBox="1"/>
          <p:nvPr>
            <p:ph type="title"/>
          </p:nvPr>
        </p:nvSpPr>
        <p:spPr>
          <a:xfrm>
            <a:off x="0" y="207300"/>
            <a:ext cx="7946700" cy="1143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Annual Change in Crime by % (2017-2018) cont.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91" name="Google Shape;291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4000"/>
            <a:ext cx="9144000" cy="462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/>
          <p:nvPr>
            <p:ph type="title"/>
          </p:nvPr>
        </p:nvSpPr>
        <p:spPr>
          <a:xfrm>
            <a:off x="0" y="196075"/>
            <a:ext cx="7946700" cy="1143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Annual Change in Crime by % (2017-2018) cont.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A close up of a map&#10;&#10;Description automatically generated" id="297" name="Google Shape;29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050" y="1869575"/>
            <a:ext cx="7093650" cy="340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/>
          <p:nvPr>
            <p:ph type="title"/>
          </p:nvPr>
        </p:nvSpPr>
        <p:spPr>
          <a:xfrm>
            <a:off x="0" y="151175"/>
            <a:ext cx="8058900" cy="1143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Trend Analysis by Demographic - Gender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A screenshot of a cell phone&#10;&#10;Description automatically generated" id="303" name="Google Shape;30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6950"/>
            <a:ext cx="9143999" cy="479132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"/>
          <p:cNvSpPr txBox="1"/>
          <p:nvPr>
            <p:ph type="title"/>
          </p:nvPr>
        </p:nvSpPr>
        <p:spPr>
          <a:xfrm>
            <a:off x="0" y="196075"/>
            <a:ext cx="7969200" cy="1143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Crime by Age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A picture containing map&#10;&#10;Description automatically generated" id="309" name="Google Shape;30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69075"/>
            <a:ext cx="8720099" cy="4549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/>
          <p:nvPr>
            <p:ph type="title"/>
          </p:nvPr>
        </p:nvSpPr>
        <p:spPr>
          <a:xfrm>
            <a:off x="457200" y="274638"/>
            <a:ext cx="8229600" cy="875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600"/>
              <a:t>Data Derived Facts</a:t>
            </a:r>
            <a:endParaRPr/>
          </a:p>
        </p:txBody>
      </p:sp>
      <p:grpSp>
        <p:nvGrpSpPr>
          <p:cNvPr id="316" name="Google Shape;316;p30"/>
          <p:cNvGrpSpPr/>
          <p:nvPr/>
        </p:nvGrpSpPr>
        <p:grpSpPr>
          <a:xfrm>
            <a:off x="427046" y="2176353"/>
            <a:ext cx="762000" cy="646331"/>
            <a:chOff x="1295400" y="2209800"/>
            <a:chExt cx="762000" cy="646331"/>
          </a:xfrm>
        </p:grpSpPr>
        <p:sp>
          <p:nvSpPr>
            <p:cNvPr id="317" name="Google Shape;317;p30"/>
            <p:cNvSpPr/>
            <p:nvPr/>
          </p:nvSpPr>
          <p:spPr>
            <a:xfrm>
              <a:off x="1295400" y="2209800"/>
              <a:ext cx="762000" cy="609600"/>
            </a:xfrm>
            <a:prstGeom prst="roundRect">
              <a:avLst>
                <a:gd fmla="val 16667" name="adj"/>
              </a:avLst>
            </a:prstGeom>
            <a:solidFill>
              <a:srgbClr val="548BB7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0"/>
            <p:cNvSpPr txBox="1"/>
            <p:nvPr/>
          </p:nvSpPr>
          <p:spPr>
            <a:xfrm>
              <a:off x="1447800" y="2209800"/>
              <a:ext cx="44114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1</a:t>
              </a:r>
              <a:endParaRPr/>
            </a:p>
          </p:txBody>
        </p:sp>
      </p:grpSp>
      <p:grpSp>
        <p:nvGrpSpPr>
          <p:cNvPr id="319" name="Google Shape;319;p30"/>
          <p:cNvGrpSpPr/>
          <p:nvPr/>
        </p:nvGrpSpPr>
        <p:grpSpPr>
          <a:xfrm>
            <a:off x="419019" y="2895600"/>
            <a:ext cx="762000" cy="646331"/>
            <a:chOff x="1295400" y="2895600"/>
            <a:chExt cx="762000" cy="646331"/>
          </a:xfrm>
        </p:grpSpPr>
        <p:sp>
          <p:nvSpPr>
            <p:cNvPr id="320" name="Google Shape;320;p30"/>
            <p:cNvSpPr/>
            <p:nvPr/>
          </p:nvSpPr>
          <p:spPr>
            <a:xfrm>
              <a:off x="1295400" y="2895600"/>
              <a:ext cx="762000" cy="609600"/>
            </a:xfrm>
            <a:prstGeom prst="roundRect">
              <a:avLst>
                <a:gd fmla="val 16667" name="adj"/>
              </a:avLst>
            </a:prstGeom>
            <a:solidFill>
              <a:srgbClr val="548BB7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0"/>
            <p:cNvSpPr txBox="1"/>
            <p:nvPr/>
          </p:nvSpPr>
          <p:spPr>
            <a:xfrm>
              <a:off x="1447800" y="2895600"/>
              <a:ext cx="44114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2</a:t>
              </a:r>
              <a:endParaRPr/>
            </a:p>
          </p:txBody>
        </p:sp>
      </p:grpSp>
      <p:grpSp>
        <p:nvGrpSpPr>
          <p:cNvPr id="322" name="Google Shape;322;p30"/>
          <p:cNvGrpSpPr/>
          <p:nvPr/>
        </p:nvGrpSpPr>
        <p:grpSpPr>
          <a:xfrm>
            <a:off x="410992" y="3614847"/>
            <a:ext cx="762000" cy="646331"/>
            <a:chOff x="1295400" y="3581400"/>
            <a:chExt cx="762000" cy="646331"/>
          </a:xfrm>
        </p:grpSpPr>
        <p:sp>
          <p:nvSpPr>
            <p:cNvPr id="323" name="Google Shape;323;p30"/>
            <p:cNvSpPr/>
            <p:nvPr/>
          </p:nvSpPr>
          <p:spPr>
            <a:xfrm>
              <a:off x="1295400" y="3581400"/>
              <a:ext cx="762000" cy="609600"/>
            </a:xfrm>
            <a:prstGeom prst="roundRect">
              <a:avLst>
                <a:gd fmla="val 16667" name="adj"/>
              </a:avLst>
            </a:prstGeom>
            <a:solidFill>
              <a:srgbClr val="548BB7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0"/>
            <p:cNvSpPr txBox="1"/>
            <p:nvPr/>
          </p:nvSpPr>
          <p:spPr>
            <a:xfrm>
              <a:off x="1447800" y="3581400"/>
              <a:ext cx="44114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3</a:t>
              </a:r>
              <a:endParaRPr/>
            </a:p>
          </p:txBody>
        </p:sp>
      </p:grpSp>
      <p:grpSp>
        <p:nvGrpSpPr>
          <p:cNvPr id="325" name="Google Shape;325;p30"/>
          <p:cNvGrpSpPr/>
          <p:nvPr/>
        </p:nvGrpSpPr>
        <p:grpSpPr>
          <a:xfrm>
            <a:off x="410992" y="4306669"/>
            <a:ext cx="762000" cy="646331"/>
            <a:chOff x="1295400" y="4267200"/>
            <a:chExt cx="762000" cy="646331"/>
          </a:xfrm>
        </p:grpSpPr>
        <p:sp>
          <p:nvSpPr>
            <p:cNvPr id="326" name="Google Shape;326;p30"/>
            <p:cNvSpPr/>
            <p:nvPr/>
          </p:nvSpPr>
          <p:spPr>
            <a:xfrm>
              <a:off x="1295400" y="4267200"/>
              <a:ext cx="762000" cy="609600"/>
            </a:xfrm>
            <a:prstGeom prst="roundRect">
              <a:avLst>
                <a:gd fmla="val 16667" name="adj"/>
              </a:avLst>
            </a:prstGeom>
            <a:solidFill>
              <a:srgbClr val="548BB7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0"/>
            <p:cNvSpPr txBox="1"/>
            <p:nvPr/>
          </p:nvSpPr>
          <p:spPr>
            <a:xfrm>
              <a:off x="1447800" y="4267200"/>
              <a:ext cx="44114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4</a:t>
              </a:r>
              <a:endParaRPr/>
            </a:p>
          </p:txBody>
        </p:sp>
      </p:grpSp>
      <p:grpSp>
        <p:nvGrpSpPr>
          <p:cNvPr id="328" name="Google Shape;328;p30"/>
          <p:cNvGrpSpPr/>
          <p:nvPr/>
        </p:nvGrpSpPr>
        <p:grpSpPr>
          <a:xfrm>
            <a:off x="402965" y="4999387"/>
            <a:ext cx="762000" cy="646331"/>
            <a:chOff x="1295400" y="4953000"/>
            <a:chExt cx="762000" cy="646331"/>
          </a:xfrm>
        </p:grpSpPr>
        <p:sp>
          <p:nvSpPr>
            <p:cNvPr id="329" name="Google Shape;329;p30"/>
            <p:cNvSpPr/>
            <p:nvPr/>
          </p:nvSpPr>
          <p:spPr>
            <a:xfrm>
              <a:off x="1295400" y="4953000"/>
              <a:ext cx="762000" cy="609600"/>
            </a:xfrm>
            <a:prstGeom prst="roundRect">
              <a:avLst>
                <a:gd fmla="val 16667" name="adj"/>
              </a:avLst>
            </a:prstGeom>
            <a:solidFill>
              <a:srgbClr val="548BB7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0"/>
            <p:cNvSpPr txBox="1"/>
            <p:nvPr/>
          </p:nvSpPr>
          <p:spPr>
            <a:xfrm>
              <a:off x="1447800" y="4953000"/>
              <a:ext cx="44114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5</a:t>
              </a:r>
              <a:endParaRPr/>
            </a:p>
          </p:txBody>
        </p:sp>
      </p:grpSp>
      <p:grpSp>
        <p:nvGrpSpPr>
          <p:cNvPr id="331" name="Google Shape;331;p30"/>
          <p:cNvGrpSpPr/>
          <p:nvPr/>
        </p:nvGrpSpPr>
        <p:grpSpPr>
          <a:xfrm>
            <a:off x="1288288" y="2209800"/>
            <a:ext cx="7575296" cy="609600"/>
            <a:chOff x="2209800" y="2209800"/>
            <a:chExt cx="5486400" cy="609600"/>
          </a:xfrm>
        </p:grpSpPr>
        <p:sp>
          <p:nvSpPr>
            <p:cNvPr id="332" name="Google Shape;332;p30"/>
            <p:cNvSpPr/>
            <p:nvPr/>
          </p:nvSpPr>
          <p:spPr>
            <a:xfrm>
              <a:off x="2209800" y="2209800"/>
              <a:ext cx="5486400" cy="6096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4A4A4A"/>
                </a:gs>
                <a:gs pos="100000">
                  <a:srgbClr val="595959"/>
                </a:gs>
              </a:gsLst>
              <a:lin ang="2700000" scaled="0"/>
            </a:gradFill>
            <a:ln cap="flat" cmpd="sng" w="127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0"/>
            <p:cNvSpPr txBox="1"/>
            <p:nvPr/>
          </p:nvSpPr>
          <p:spPr>
            <a:xfrm>
              <a:off x="2282729" y="2285880"/>
              <a:ext cx="529256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Crimes increased in Chicago from 2017-2018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4" name="Google Shape;334;p30"/>
          <p:cNvGrpSpPr/>
          <p:nvPr/>
        </p:nvGrpSpPr>
        <p:grpSpPr>
          <a:xfrm>
            <a:off x="1288288" y="2932331"/>
            <a:ext cx="7575296" cy="609600"/>
            <a:chOff x="2209800" y="2895600"/>
            <a:chExt cx="5486400" cy="609600"/>
          </a:xfrm>
        </p:grpSpPr>
        <p:sp>
          <p:nvSpPr>
            <p:cNvPr id="335" name="Google Shape;335;p30"/>
            <p:cNvSpPr/>
            <p:nvPr/>
          </p:nvSpPr>
          <p:spPr>
            <a:xfrm>
              <a:off x="2209800" y="2895600"/>
              <a:ext cx="5486400" cy="6096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4A4A4A"/>
                </a:gs>
                <a:gs pos="100000">
                  <a:srgbClr val="595959"/>
                </a:gs>
              </a:gsLst>
              <a:lin ang="2700000" scaled="0"/>
            </a:gradFill>
            <a:ln cap="flat" cmpd="sng" w="127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0"/>
            <p:cNvSpPr txBox="1"/>
            <p:nvPr/>
          </p:nvSpPr>
          <p:spPr>
            <a:xfrm>
              <a:off x="2282729" y="2971680"/>
              <a:ext cx="54134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Crimes occurred in specific locales, Heaviest crime: Ward 24, 28, &amp; 42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7" name="Google Shape;337;p30"/>
          <p:cNvGrpSpPr/>
          <p:nvPr/>
        </p:nvGrpSpPr>
        <p:grpSpPr>
          <a:xfrm>
            <a:off x="1288288" y="3606683"/>
            <a:ext cx="7575296" cy="609600"/>
            <a:chOff x="2209800" y="3581400"/>
            <a:chExt cx="5486400" cy="609600"/>
          </a:xfrm>
        </p:grpSpPr>
        <p:sp>
          <p:nvSpPr>
            <p:cNvPr id="338" name="Google Shape;338;p30"/>
            <p:cNvSpPr/>
            <p:nvPr/>
          </p:nvSpPr>
          <p:spPr>
            <a:xfrm>
              <a:off x="2209800" y="3581400"/>
              <a:ext cx="5486400" cy="6096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4A4A4A"/>
                </a:gs>
                <a:gs pos="100000">
                  <a:srgbClr val="595959"/>
                </a:gs>
              </a:gsLst>
              <a:lin ang="2700000" scaled="0"/>
            </a:gradFill>
            <a:ln cap="flat" cmpd="sng" w="127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0"/>
            <p:cNvSpPr txBox="1"/>
            <p:nvPr/>
          </p:nvSpPr>
          <p:spPr>
            <a:xfrm>
              <a:off x="2282729" y="3657600"/>
              <a:ext cx="538992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Weather influenced crime, more likely to occur in summer months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" name="Google Shape;340;p30"/>
          <p:cNvGrpSpPr/>
          <p:nvPr/>
        </p:nvGrpSpPr>
        <p:grpSpPr>
          <a:xfrm>
            <a:off x="1288288" y="4306669"/>
            <a:ext cx="7575296" cy="609600"/>
            <a:chOff x="2209800" y="4267200"/>
            <a:chExt cx="5486400" cy="609600"/>
          </a:xfrm>
        </p:grpSpPr>
        <p:sp>
          <p:nvSpPr>
            <p:cNvPr id="341" name="Google Shape;341;p30"/>
            <p:cNvSpPr/>
            <p:nvPr/>
          </p:nvSpPr>
          <p:spPr>
            <a:xfrm>
              <a:off x="2209800" y="4267200"/>
              <a:ext cx="5486400" cy="6096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4A4A4A"/>
                </a:gs>
                <a:gs pos="100000">
                  <a:srgbClr val="595959"/>
                </a:gs>
              </a:gsLst>
              <a:lin ang="2700000" scaled="0"/>
            </a:gradFill>
            <a:ln cap="flat" cmpd="sng" w="127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0"/>
            <p:cNvSpPr txBox="1"/>
            <p:nvPr/>
          </p:nvSpPr>
          <p:spPr>
            <a:xfrm>
              <a:off x="2282729" y="4343400"/>
              <a:ext cx="50690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Theft and Narcotics were the top leading crimes committed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30"/>
          <p:cNvGrpSpPr/>
          <p:nvPr/>
        </p:nvGrpSpPr>
        <p:grpSpPr>
          <a:xfrm>
            <a:off x="1288288" y="4999387"/>
            <a:ext cx="7575296" cy="609600"/>
            <a:chOff x="2209800" y="4953000"/>
            <a:chExt cx="5486400" cy="609600"/>
          </a:xfrm>
        </p:grpSpPr>
        <p:sp>
          <p:nvSpPr>
            <p:cNvPr id="344" name="Google Shape;344;p30"/>
            <p:cNvSpPr/>
            <p:nvPr/>
          </p:nvSpPr>
          <p:spPr>
            <a:xfrm>
              <a:off x="2209800" y="4953000"/>
              <a:ext cx="5486400" cy="6096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4A4A4A"/>
                </a:gs>
                <a:gs pos="100000">
                  <a:srgbClr val="595959"/>
                </a:gs>
              </a:gsLst>
              <a:lin ang="2700000" scaled="0"/>
            </a:gradFill>
            <a:ln cap="flat" cmpd="sng" w="127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>
              <a:off x="2282729" y="5029200"/>
              <a:ext cx="419427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Men were more likely to commit a crime than women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6" name="Google Shape;346;p30"/>
          <p:cNvSpPr txBox="1"/>
          <p:nvPr/>
        </p:nvSpPr>
        <p:spPr>
          <a:xfrm>
            <a:off x="342005" y="1299262"/>
            <a:ext cx="45757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Analysis Reveals:</a:t>
            </a:r>
            <a:endParaRPr/>
          </a:p>
        </p:txBody>
      </p:sp>
      <p:grpSp>
        <p:nvGrpSpPr>
          <p:cNvPr id="347" name="Google Shape;347;p30"/>
          <p:cNvGrpSpPr/>
          <p:nvPr/>
        </p:nvGrpSpPr>
        <p:grpSpPr>
          <a:xfrm>
            <a:off x="402965" y="5693646"/>
            <a:ext cx="762000" cy="646331"/>
            <a:chOff x="1295400" y="4953000"/>
            <a:chExt cx="762000" cy="646331"/>
          </a:xfrm>
        </p:grpSpPr>
        <p:sp>
          <p:nvSpPr>
            <p:cNvPr id="348" name="Google Shape;348;p30"/>
            <p:cNvSpPr/>
            <p:nvPr/>
          </p:nvSpPr>
          <p:spPr>
            <a:xfrm>
              <a:off x="1295400" y="4953000"/>
              <a:ext cx="762000" cy="609600"/>
            </a:xfrm>
            <a:prstGeom prst="roundRect">
              <a:avLst>
                <a:gd fmla="val 16667" name="adj"/>
              </a:avLst>
            </a:prstGeom>
            <a:solidFill>
              <a:srgbClr val="548BB7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0"/>
            <p:cNvSpPr txBox="1"/>
            <p:nvPr/>
          </p:nvSpPr>
          <p:spPr>
            <a:xfrm>
              <a:off x="1447800" y="4953000"/>
              <a:ext cx="49244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6</a:t>
              </a:r>
              <a:endParaRPr/>
            </a:p>
          </p:txBody>
        </p:sp>
      </p:grpSp>
      <p:grpSp>
        <p:nvGrpSpPr>
          <p:cNvPr id="350" name="Google Shape;350;p30"/>
          <p:cNvGrpSpPr/>
          <p:nvPr/>
        </p:nvGrpSpPr>
        <p:grpSpPr>
          <a:xfrm>
            <a:off x="1288288" y="5685187"/>
            <a:ext cx="7575296" cy="609600"/>
            <a:chOff x="2209800" y="4953000"/>
            <a:chExt cx="5486400" cy="609600"/>
          </a:xfrm>
        </p:grpSpPr>
        <p:sp>
          <p:nvSpPr>
            <p:cNvPr id="351" name="Google Shape;351;p30"/>
            <p:cNvSpPr/>
            <p:nvPr/>
          </p:nvSpPr>
          <p:spPr>
            <a:xfrm>
              <a:off x="2209800" y="4953000"/>
              <a:ext cx="5486400" cy="6096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4A4A4A"/>
                </a:gs>
                <a:gs pos="100000">
                  <a:srgbClr val="595959"/>
                </a:gs>
              </a:gsLst>
              <a:lin ang="2700000" scaled="0"/>
            </a:gradFill>
            <a:ln cap="flat" cmpd="sng" w="127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0"/>
            <p:cNvSpPr txBox="1"/>
            <p:nvPr/>
          </p:nvSpPr>
          <p:spPr>
            <a:xfrm>
              <a:off x="2315761" y="5029200"/>
              <a:ext cx="416124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Crime started from childhood on into adulthood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Data Analytics Team Chart</a:t>
            </a:r>
            <a:endParaRPr/>
          </a:p>
        </p:txBody>
      </p:sp>
      <p:grpSp>
        <p:nvGrpSpPr>
          <p:cNvPr id="107" name="Google Shape;107;p3"/>
          <p:cNvGrpSpPr/>
          <p:nvPr/>
        </p:nvGrpSpPr>
        <p:grpSpPr>
          <a:xfrm>
            <a:off x="2694759" y="1799660"/>
            <a:ext cx="4013356" cy="4519266"/>
            <a:chOff x="2485344" y="1588571"/>
            <a:chExt cx="4498879" cy="5065993"/>
          </a:xfrm>
        </p:grpSpPr>
        <p:sp>
          <p:nvSpPr>
            <p:cNvPr id="108" name="Google Shape;108;p3"/>
            <p:cNvSpPr/>
            <p:nvPr/>
          </p:nvSpPr>
          <p:spPr>
            <a:xfrm>
              <a:off x="3854480" y="1588571"/>
              <a:ext cx="1193492" cy="1193492"/>
            </a:xfrm>
            <a:custGeom>
              <a:rect b="b" l="l" r="r" t="t"/>
              <a:pathLst>
                <a:path extrusionOk="0" h="1193492" w="1193492">
                  <a:moveTo>
                    <a:pt x="0" y="596746"/>
                  </a:moveTo>
                  <a:cubicBezTo>
                    <a:pt x="0" y="267172"/>
                    <a:pt x="267172" y="0"/>
                    <a:pt x="596746" y="0"/>
                  </a:cubicBezTo>
                  <a:cubicBezTo>
                    <a:pt x="926320" y="0"/>
                    <a:pt x="1193492" y="267172"/>
                    <a:pt x="1193492" y="596746"/>
                  </a:cubicBezTo>
                  <a:cubicBezTo>
                    <a:pt x="1193492" y="926320"/>
                    <a:pt x="926320" y="1193492"/>
                    <a:pt x="596746" y="1193492"/>
                  </a:cubicBezTo>
                  <a:cubicBezTo>
                    <a:pt x="267172" y="1193492"/>
                    <a:pt x="0" y="926320"/>
                    <a:pt x="0" y="596746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07800" lIns="207800" spcFirstLastPara="1" rIns="207800" wrap="square" tIns="207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 rot="1350000">
              <a:off x="5055358" y="2300770"/>
              <a:ext cx="152878" cy="332895"/>
            </a:xfrm>
            <a:custGeom>
              <a:rect b="b" l="l" r="r" t="t"/>
              <a:pathLst>
                <a:path extrusionOk="0" h="332895" w="152878">
                  <a:moveTo>
                    <a:pt x="0" y="66579"/>
                  </a:moveTo>
                  <a:lnTo>
                    <a:pt x="76439" y="66579"/>
                  </a:lnTo>
                  <a:lnTo>
                    <a:pt x="76439" y="0"/>
                  </a:lnTo>
                  <a:lnTo>
                    <a:pt x="152878" y="166448"/>
                  </a:lnTo>
                  <a:lnTo>
                    <a:pt x="76439" y="332895"/>
                  </a:lnTo>
                  <a:lnTo>
                    <a:pt x="76439" y="266316"/>
                  </a:lnTo>
                  <a:lnTo>
                    <a:pt x="0" y="266316"/>
                  </a:lnTo>
                  <a:lnTo>
                    <a:pt x="0" y="66579"/>
                  </a:lnTo>
                  <a:close/>
                </a:path>
              </a:pathLst>
            </a:custGeom>
            <a:solidFill>
              <a:srgbClr val="B85B22"/>
            </a:solidFill>
            <a:ln>
              <a:noFill/>
            </a:ln>
          </p:spPr>
          <p:txBody>
            <a:bodyPr anchorCtr="0" anchor="ctr" bIns="66575" lIns="0" spcFirstLastPara="1" rIns="45850" wrap="square" tIns="66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223616" y="2155685"/>
              <a:ext cx="1193492" cy="1193492"/>
            </a:xfrm>
            <a:custGeom>
              <a:rect b="b" l="l" r="r" t="t"/>
              <a:pathLst>
                <a:path extrusionOk="0" h="1193492" w="1193492">
                  <a:moveTo>
                    <a:pt x="0" y="596746"/>
                  </a:moveTo>
                  <a:cubicBezTo>
                    <a:pt x="0" y="267172"/>
                    <a:pt x="267172" y="0"/>
                    <a:pt x="596746" y="0"/>
                  </a:cubicBezTo>
                  <a:cubicBezTo>
                    <a:pt x="926320" y="0"/>
                    <a:pt x="1193492" y="267172"/>
                    <a:pt x="1193492" y="596746"/>
                  </a:cubicBezTo>
                  <a:cubicBezTo>
                    <a:pt x="1193492" y="926320"/>
                    <a:pt x="926320" y="1193492"/>
                    <a:pt x="596746" y="1193492"/>
                  </a:cubicBezTo>
                  <a:cubicBezTo>
                    <a:pt x="267172" y="1193492"/>
                    <a:pt x="0" y="926320"/>
                    <a:pt x="0" y="59674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07800" lIns="207800" spcFirstLastPara="1" rIns="207800" wrap="square" tIns="207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 rot="4050000">
              <a:off x="6025825" y="3266554"/>
              <a:ext cx="152878" cy="332895"/>
            </a:xfrm>
            <a:custGeom>
              <a:rect b="b" l="l" r="r" t="t"/>
              <a:pathLst>
                <a:path extrusionOk="0" h="332895" w="152878">
                  <a:moveTo>
                    <a:pt x="0" y="66579"/>
                  </a:moveTo>
                  <a:lnTo>
                    <a:pt x="76439" y="66579"/>
                  </a:lnTo>
                  <a:lnTo>
                    <a:pt x="76439" y="0"/>
                  </a:lnTo>
                  <a:lnTo>
                    <a:pt x="152878" y="166448"/>
                  </a:lnTo>
                  <a:lnTo>
                    <a:pt x="76439" y="332895"/>
                  </a:lnTo>
                  <a:lnTo>
                    <a:pt x="76439" y="266316"/>
                  </a:lnTo>
                  <a:lnTo>
                    <a:pt x="0" y="266316"/>
                  </a:lnTo>
                  <a:lnTo>
                    <a:pt x="0" y="66579"/>
                  </a:lnTo>
                  <a:close/>
                </a:path>
              </a:pathLst>
            </a:custGeom>
            <a:solidFill>
              <a:srgbClr val="B85B22"/>
            </a:solidFill>
            <a:ln>
              <a:noFill/>
            </a:ln>
          </p:spPr>
          <p:txBody>
            <a:bodyPr anchorCtr="0" anchor="ctr" bIns="66575" lIns="0" spcFirstLastPara="1" rIns="45850" wrap="square" tIns="66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790731" y="3524821"/>
              <a:ext cx="1193492" cy="1193492"/>
            </a:xfrm>
            <a:custGeom>
              <a:rect b="b" l="l" r="r" t="t"/>
              <a:pathLst>
                <a:path extrusionOk="0" h="1193492" w="1193492">
                  <a:moveTo>
                    <a:pt x="0" y="596746"/>
                  </a:moveTo>
                  <a:cubicBezTo>
                    <a:pt x="0" y="267172"/>
                    <a:pt x="267172" y="0"/>
                    <a:pt x="596746" y="0"/>
                  </a:cubicBezTo>
                  <a:cubicBezTo>
                    <a:pt x="926320" y="0"/>
                    <a:pt x="1193492" y="267172"/>
                    <a:pt x="1193492" y="596746"/>
                  </a:cubicBezTo>
                  <a:cubicBezTo>
                    <a:pt x="1193492" y="926320"/>
                    <a:pt x="926320" y="1193492"/>
                    <a:pt x="596746" y="1193492"/>
                  </a:cubicBezTo>
                  <a:cubicBezTo>
                    <a:pt x="267172" y="1193492"/>
                    <a:pt x="0" y="926320"/>
                    <a:pt x="0" y="596746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07800" lIns="207800" spcFirstLastPara="1" rIns="207800" wrap="square" tIns="207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 rot="-4050000">
              <a:off x="6029137" y="4635689"/>
              <a:ext cx="152878" cy="332896"/>
            </a:xfrm>
            <a:custGeom>
              <a:rect b="b" l="l" r="r" t="t"/>
              <a:pathLst>
                <a:path extrusionOk="0" h="332895" w="152878">
                  <a:moveTo>
                    <a:pt x="152878" y="266316"/>
                  </a:moveTo>
                  <a:lnTo>
                    <a:pt x="76439" y="266316"/>
                  </a:lnTo>
                  <a:lnTo>
                    <a:pt x="76439" y="332895"/>
                  </a:lnTo>
                  <a:lnTo>
                    <a:pt x="0" y="166447"/>
                  </a:lnTo>
                  <a:lnTo>
                    <a:pt x="76439" y="0"/>
                  </a:lnTo>
                  <a:lnTo>
                    <a:pt x="76439" y="66579"/>
                  </a:lnTo>
                  <a:lnTo>
                    <a:pt x="152878" y="66579"/>
                  </a:lnTo>
                  <a:lnTo>
                    <a:pt x="152878" y="266316"/>
                  </a:lnTo>
                  <a:close/>
                </a:path>
              </a:pathLst>
            </a:custGeom>
            <a:solidFill>
              <a:srgbClr val="B85B22"/>
            </a:solidFill>
            <a:ln>
              <a:noFill/>
            </a:ln>
          </p:spPr>
          <p:txBody>
            <a:bodyPr anchorCtr="0" anchor="ctr" bIns="66575" lIns="45850" spcFirstLastPara="1" rIns="0" wrap="square" tIns="66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223616" y="4893957"/>
              <a:ext cx="1193492" cy="1193492"/>
            </a:xfrm>
            <a:custGeom>
              <a:rect b="b" l="l" r="r" t="t"/>
              <a:pathLst>
                <a:path extrusionOk="0" h="1193492" w="1193492">
                  <a:moveTo>
                    <a:pt x="0" y="596746"/>
                  </a:moveTo>
                  <a:cubicBezTo>
                    <a:pt x="0" y="267172"/>
                    <a:pt x="267172" y="0"/>
                    <a:pt x="596746" y="0"/>
                  </a:cubicBezTo>
                  <a:cubicBezTo>
                    <a:pt x="926320" y="0"/>
                    <a:pt x="1193492" y="267172"/>
                    <a:pt x="1193492" y="596746"/>
                  </a:cubicBezTo>
                  <a:cubicBezTo>
                    <a:pt x="1193492" y="926320"/>
                    <a:pt x="926320" y="1193492"/>
                    <a:pt x="596746" y="1193492"/>
                  </a:cubicBezTo>
                  <a:cubicBezTo>
                    <a:pt x="267172" y="1193492"/>
                    <a:pt x="0" y="926320"/>
                    <a:pt x="0" y="59674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07800" lIns="207800" spcFirstLastPara="1" rIns="207800" wrap="square" tIns="207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 rot="-1350000">
              <a:off x="5063353" y="5606156"/>
              <a:ext cx="152879" cy="332896"/>
            </a:xfrm>
            <a:custGeom>
              <a:rect b="b" l="l" r="r" t="t"/>
              <a:pathLst>
                <a:path extrusionOk="0" h="332895" w="152878">
                  <a:moveTo>
                    <a:pt x="152878" y="266316"/>
                  </a:moveTo>
                  <a:lnTo>
                    <a:pt x="76439" y="266316"/>
                  </a:lnTo>
                  <a:lnTo>
                    <a:pt x="76439" y="332895"/>
                  </a:lnTo>
                  <a:lnTo>
                    <a:pt x="0" y="166447"/>
                  </a:lnTo>
                  <a:lnTo>
                    <a:pt x="76439" y="0"/>
                  </a:lnTo>
                  <a:lnTo>
                    <a:pt x="76439" y="66579"/>
                  </a:lnTo>
                  <a:lnTo>
                    <a:pt x="152878" y="66579"/>
                  </a:lnTo>
                  <a:lnTo>
                    <a:pt x="152878" y="266316"/>
                  </a:lnTo>
                  <a:close/>
                </a:path>
              </a:pathLst>
            </a:custGeom>
            <a:solidFill>
              <a:srgbClr val="B85B22"/>
            </a:solidFill>
            <a:ln>
              <a:noFill/>
            </a:ln>
          </p:spPr>
          <p:txBody>
            <a:bodyPr anchorCtr="0" anchor="ctr" bIns="66575" lIns="45850" spcFirstLastPara="1" rIns="0" wrap="square" tIns="66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854480" y="5461072"/>
              <a:ext cx="1193492" cy="1193492"/>
            </a:xfrm>
            <a:custGeom>
              <a:rect b="b" l="l" r="r" t="t"/>
              <a:pathLst>
                <a:path extrusionOk="0" h="1193492" w="1193492">
                  <a:moveTo>
                    <a:pt x="0" y="596746"/>
                  </a:moveTo>
                  <a:cubicBezTo>
                    <a:pt x="0" y="267172"/>
                    <a:pt x="267172" y="0"/>
                    <a:pt x="596746" y="0"/>
                  </a:cubicBezTo>
                  <a:cubicBezTo>
                    <a:pt x="926320" y="0"/>
                    <a:pt x="1193492" y="267172"/>
                    <a:pt x="1193492" y="596746"/>
                  </a:cubicBezTo>
                  <a:cubicBezTo>
                    <a:pt x="1193492" y="926320"/>
                    <a:pt x="926320" y="1193492"/>
                    <a:pt x="596746" y="1193492"/>
                  </a:cubicBezTo>
                  <a:cubicBezTo>
                    <a:pt x="267172" y="1193492"/>
                    <a:pt x="0" y="926320"/>
                    <a:pt x="0" y="596746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07800" lIns="207800" spcFirstLastPara="1" rIns="207800" wrap="square" tIns="207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 rot="1350000">
              <a:off x="3694217" y="5609468"/>
              <a:ext cx="152879" cy="332895"/>
            </a:xfrm>
            <a:custGeom>
              <a:rect b="b" l="l" r="r" t="t"/>
              <a:pathLst>
                <a:path extrusionOk="0" h="332895" w="152878">
                  <a:moveTo>
                    <a:pt x="152878" y="266316"/>
                  </a:moveTo>
                  <a:lnTo>
                    <a:pt x="76439" y="266316"/>
                  </a:lnTo>
                  <a:lnTo>
                    <a:pt x="76439" y="332895"/>
                  </a:lnTo>
                  <a:lnTo>
                    <a:pt x="0" y="166447"/>
                  </a:lnTo>
                  <a:lnTo>
                    <a:pt x="76439" y="0"/>
                  </a:lnTo>
                  <a:lnTo>
                    <a:pt x="76439" y="66579"/>
                  </a:lnTo>
                  <a:lnTo>
                    <a:pt x="152878" y="66579"/>
                  </a:lnTo>
                  <a:lnTo>
                    <a:pt x="152878" y="266316"/>
                  </a:lnTo>
                  <a:close/>
                </a:path>
              </a:pathLst>
            </a:custGeom>
            <a:solidFill>
              <a:srgbClr val="B85B22"/>
            </a:solidFill>
            <a:ln>
              <a:noFill/>
            </a:ln>
          </p:spPr>
          <p:txBody>
            <a:bodyPr anchorCtr="0" anchor="ctr" bIns="66575" lIns="45850" spcFirstLastPara="1" rIns="0" wrap="square" tIns="66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485344" y="4893957"/>
              <a:ext cx="1193492" cy="1193492"/>
            </a:xfrm>
            <a:custGeom>
              <a:rect b="b" l="l" r="r" t="t"/>
              <a:pathLst>
                <a:path extrusionOk="0" h="1193492" w="1193492">
                  <a:moveTo>
                    <a:pt x="0" y="596746"/>
                  </a:moveTo>
                  <a:cubicBezTo>
                    <a:pt x="0" y="267172"/>
                    <a:pt x="267172" y="0"/>
                    <a:pt x="596746" y="0"/>
                  </a:cubicBezTo>
                  <a:cubicBezTo>
                    <a:pt x="926320" y="0"/>
                    <a:pt x="1193492" y="267172"/>
                    <a:pt x="1193492" y="596746"/>
                  </a:cubicBezTo>
                  <a:cubicBezTo>
                    <a:pt x="1193492" y="926320"/>
                    <a:pt x="926320" y="1193492"/>
                    <a:pt x="596746" y="1193492"/>
                  </a:cubicBezTo>
                  <a:cubicBezTo>
                    <a:pt x="267172" y="1193492"/>
                    <a:pt x="0" y="926320"/>
                    <a:pt x="0" y="59674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39550" lIns="239550" spcFirstLastPara="1" rIns="239550" wrap="square" tIns="23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rot="4050000">
              <a:off x="2723750" y="4643684"/>
              <a:ext cx="152878" cy="332896"/>
            </a:xfrm>
            <a:custGeom>
              <a:rect b="b" l="l" r="r" t="t"/>
              <a:pathLst>
                <a:path extrusionOk="0" h="332895" w="152878">
                  <a:moveTo>
                    <a:pt x="152878" y="266316"/>
                  </a:moveTo>
                  <a:lnTo>
                    <a:pt x="76439" y="266316"/>
                  </a:lnTo>
                  <a:lnTo>
                    <a:pt x="76439" y="332895"/>
                  </a:lnTo>
                  <a:lnTo>
                    <a:pt x="0" y="166447"/>
                  </a:lnTo>
                  <a:lnTo>
                    <a:pt x="76439" y="0"/>
                  </a:lnTo>
                  <a:lnTo>
                    <a:pt x="76439" y="66579"/>
                  </a:lnTo>
                  <a:lnTo>
                    <a:pt x="152878" y="66579"/>
                  </a:lnTo>
                  <a:lnTo>
                    <a:pt x="152878" y="266316"/>
                  </a:lnTo>
                  <a:close/>
                </a:path>
              </a:pathLst>
            </a:custGeom>
            <a:solidFill>
              <a:srgbClr val="B85B22"/>
            </a:solidFill>
            <a:ln>
              <a:noFill/>
            </a:ln>
          </p:spPr>
          <p:txBody>
            <a:bodyPr anchorCtr="0" anchor="ctr" bIns="66575" lIns="45850" spcFirstLastPara="1" rIns="0" wrap="square" tIns="66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 rot="-4050000">
              <a:off x="2720438" y="3274548"/>
              <a:ext cx="152878" cy="332895"/>
            </a:xfrm>
            <a:custGeom>
              <a:rect b="b" l="l" r="r" t="t"/>
              <a:pathLst>
                <a:path extrusionOk="0" h="332895" w="152878">
                  <a:moveTo>
                    <a:pt x="0" y="66579"/>
                  </a:moveTo>
                  <a:lnTo>
                    <a:pt x="76439" y="66579"/>
                  </a:lnTo>
                  <a:lnTo>
                    <a:pt x="76439" y="0"/>
                  </a:lnTo>
                  <a:lnTo>
                    <a:pt x="152878" y="166448"/>
                  </a:lnTo>
                  <a:lnTo>
                    <a:pt x="76439" y="332895"/>
                  </a:lnTo>
                  <a:lnTo>
                    <a:pt x="76439" y="266316"/>
                  </a:lnTo>
                  <a:lnTo>
                    <a:pt x="0" y="266316"/>
                  </a:lnTo>
                  <a:lnTo>
                    <a:pt x="0" y="66579"/>
                  </a:lnTo>
                  <a:close/>
                </a:path>
              </a:pathLst>
            </a:custGeom>
            <a:solidFill>
              <a:srgbClr val="B85B22"/>
            </a:solidFill>
            <a:ln>
              <a:noFill/>
            </a:ln>
          </p:spPr>
          <p:txBody>
            <a:bodyPr anchorCtr="0" anchor="ctr" bIns="66575" lIns="0" spcFirstLastPara="1" rIns="45850" wrap="square" tIns="66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485344" y="2155685"/>
              <a:ext cx="1193492" cy="1193492"/>
            </a:xfrm>
            <a:custGeom>
              <a:rect b="b" l="l" r="r" t="t"/>
              <a:pathLst>
                <a:path extrusionOk="0" h="1193492" w="1193492">
                  <a:moveTo>
                    <a:pt x="0" y="596746"/>
                  </a:moveTo>
                  <a:cubicBezTo>
                    <a:pt x="0" y="267172"/>
                    <a:pt x="267172" y="0"/>
                    <a:pt x="596746" y="0"/>
                  </a:cubicBezTo>
                  <a:cubicBezTo>
                    <a:pt x="926320" y="0"/>
                    <a:pt x="1193492" y="267172"/>
                    <a:pt x="1193492" y="596746"/>
                  </a:cubicBezTo>
                  <a:cubicBezTo>
                    <a:pt x="1193492" y="926320"/>
                    <a:pt x="926320" y="1193492"/>
                    <a:pt x="596746" y="1193492"/>
                  </a:cubicBezTo>
                  <a:cubicBezTo>
                    <a:pt x="267172" y="1193492"/>
                    <a:pt x="0" y="926320"/>
                    <a:pt x="0" y="59674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39550" lIns="239550" spcFirstLastPara="1" rIns="239550" wrap="square" tIns="23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 rot="-1350000">
              <a:off x="3686222" y="2304081"/>
              <a:ext cx="152878" cy="332895"/>
            </a:xfrm>
            <a:custGeom>
              <a:rect b="b" l="l" r="r" t="t"/>
              <a:pathLst>
                <a:path extrusionOk="0" h="332895" w="152878">
                  <a:moveTo>
                    <a:pt x="0" y="66579"/>
                  </a:moveTo>
                  <a:lnTo>
                    <a:pt x="76439" y="66579"/>
                  </a:lnTo>
                  <a:lnTo>
                    <a:pt x="76439" y="0"/>
                  </a:lnTo>
                  <a:lnTo>
                    <a:pt x="152878" y="166448"/>
                  </a:lnTo>
                  <a:lnTo>
                    <a:pt x="76439" y="332895"/>
                  </a:lnTo>
                  <a:lnTo>
                    <a:pt x="76439" y="266316"/>
                  </a:lnTo>
                  <a:lnTo>
                    <a:pt x="0" y="266316"/>
                  </a:lnTo>
                  <a:lnTo>
                    <a:pt x="0" y="66579"/>
                  </a:lnTo>
                  <a:close/>
                </a:path>
              </a:pathLst>
            </a:custGeom>
            <a:solidFill>
              <a:srgbClr val="B85B22"/>
            </a:solidFill>
            <a:ln>
              <a:noFill/>
            </a:ln>
          </p:spPr>
          <p:txBody>
            <a:bodyPr anchorCtr="0" anchor="ctr" bIns="66575" lIns="0" spcFirstLastPara="1" rIns="45850" wrap="square" tIns="66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3"/>
          <p:cNvSpPr txBox="1"/>
          <p:nvPr/>
        </p:nvSpPr>
        <p:spPr>
          <a:xfrm>
            <a:off x="4709225" y="1510034"/>
            <a:ext cx="6703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Lina</a:t>
            </a:r>
            <a:endParaRPr/>
          </a:p>
        </p:txBody>
      </p:sp>
      <p:sp>
        <p:nvSpPr>
          <p:cNvPr id="124" name="Google Shape;124;p3"/>
          <p:cNvSpPr txBox="1"/>
          <p:nvPr/>
        </p:nvSpPr>
        <p:spPr>
          <a:xfrm>
            <a:off x="6207324" y="2398554"/>
            <a:ext cx="76815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Scott</a:t>
            </a:r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6713236" y="3659183"/>
            <a:ext cx="6703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Lina</a:t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6214458" y="4945211"/>
            <a:ext cx="12394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Jonathan</a:t>
            </a:r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3984376" y="6248346"/>
            <a:ext cx="9252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Amrita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1739174" y="4905211"/>
            <a:ext cx="93968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James</a:t>
            </a:r>
            <a:endParaRPr/>
          </a:p>
        </p:txBody>
      </p:sp>
      <p:sp>
        <p:nvSpPr>
          <p:cNvPr id="129" name="Google Shape;129;p3"/>
          <p:cNvSpPr txBox="1"/>
          <p:nvPr/>
        </p:nvSpPr>
        <p:spPr>
          <a:xfrm>
            <a:off x="1301177" y="3300666"/>
            <a:ext cx="101181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Nathan</a:t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1975255" y="1955992"/>
            <a:ext cx="11256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Basanta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3914659" y="3467565"/>
            <a:ext cx="1064689" cy="1064689"/>
          </a:xfrm>
          <a:custGeom>
            <a:rect b="b" l="l" r="r" t="t"/>
            <a:pathLst>
              <a:path extrusionOk="0" h="1193492" w="1193492">
                <a:moveTo>
                  <a:pt x="0" y="596746"/>
                </a:moveTo>
                <a:cubicBezTo>
                  <a:pt x="0" y="267172"/>
                  <a:pt x="267172" y="0"/>
                  <a:pt x="596746" y="0"/>
                </a:cubicBezTo>
                <a:cubicBezTo>
                  <a:pt x="926320" y="0"/>
                  <a:pt x="1193492" y="267172"/>
                  <a:pt x="1193492" y="596746"/>
                </a:cubicBezTo>
                <a:cubicBezTo>
                  <a:pt x="1193492" y="926320"/>
                  <a:pt x="926320" y="1193492"/>
                  <a:pt x="596746" y="1193492"/>
                </a:cubicBezTo>
                <a:cubicBezTo>
                  <a:pt x="267172" y="1193492"/>
                  <a:pt x="0" y="926320"/>
                  <a:pt x="0" y="596746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39550" lIns="239550" spcFirstLastPara="1" rIns="239550" wrap="square" tIns="2395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3868598" y="4465805"/>
            <a:ext cx="12019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Ray</a:t>
            </a: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2162415" y="3416333"/>
            <a:ext cx="1064689" cy="1064689"/>
          </a:xfrm>
          <a:custGeom>
            <a:rect b="b" l="l" r="r" t="t"/>
            <a:pathLst>
              <a:path extrusionOk="0" h="1193492" w="1193492">
                <a:moveTo>
                  <a:pt x="0" y="596746"/>
                </a:moveTo>
                <a:cubicBezTo>
                  <a:pt x="0" y="267172"/>
                  <a:pt x="267172" y="0"/>
                  <a:pt x="596746" y="0"/>
                </a:cubicBezTo>
                <a:cubicBezTo>
                  <a:pt x="926320" y="0"/>
                  <a:pt x="1193492" y="267172"/>
                  <a:pt x="1193492" y="596746"/>
                </a:cubicBezTo>
                <a:cubicBezTo>
                  <a:pt x="1193492" y="926320"/>
                  <a:pt x="926320" y="1193492"/>
                  <a:pt x="596746" y="1193492"/>
                </a:cubicBezTo>
                <a:cubicBezTo>
                  <a:pt x="267172" y="1193492"/>
                  <a:pt x="0" y="926320"/>
                  <a:pt x="0" y="596746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39550" lIns="239550" spcFirstLastPara="1" rIns="239550" wrap="square" tIns="2395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2"/>
          <p:cNvSpPr txBox="1"/>
          <p:nvPr>
            <p:ph type="title"/>
          </p:nvPr>
        </p:nvSpPr>
        <p:spPr>
          <a:xfrm>
            <a:off x="0" y="83850"/>
            <a:ext cx="8025300" cy="994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Recommendation</a:t>
            </a:r>
            <a:endParaRPr/>
          </a:p>
        </p:txBody>
      </p:sp>
      <p:sp>
        <p:nvSpPr>
          <p:cNvPr id="358" name="Google Shape;358;p52"/>
          <p:cNvSpPr txBox="1"/>
          <p:nvPr>
            <p:ph idx="1" type="body"/>
          </p:nvPr>
        </p:nvSpPr>
        <p:spPr>
          <a:xfrm>
            <a:off x="0" y="1269500"/>
            <a:ext cx="9144000" cy="636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295">
                <a:latin typeface="Libre Franklin Medium"/>
                <a:ea typeface="Libre Franklin Medium"/>
                <a:cs typeface="Libre Franklin Medium"/>
                <a:sym typeface="Libre Franklin Medium"/>
              </a:rPr>
              <a:t>“Consistently, studies have found that schools play an important role in setting kids on positive developmental trajectories beyond simply their education, particularly through the safe and enriching environments they offer.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295">
                <a:latin typeface="Libre Franklin Medium"/>
                <a:ea typeface="Libre Franklin Medium"/>
                <a:cs typeface="Libre Franklin Medium"/>
                <a:sym typeface="Libre Franklin Medium"/>
              </a:rPr>
              <a:t>In addition to improved educational attainment, school connectedness has also been associated with lower rates of substance abuse, violence, suicide attempts, and pregnancy.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295">
                <a:latin typeface="Libre Franklin Medium"/>
                <a:ea typeface="Libre Franklin Medium"/>
                <a:cs typeface="Libre Franklin Medium"/>
                <a:sym typeface="Libre Franklin Medium"/>
              </a:rPr>
              <a:t>Further, racial and ethnic minorities, as well as students with disabilities, bear a disproportionate burden of suspension and expulsion. 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295">
                <a:latin typeface="Libre Franklin Medium"/>
                <a:ea typeface="Libre Franklin Medium"/>
                <a:cs typeface="Libre Franklin Medium"/>
                <a:sym typeface="Libre Franklin Medium"/>
              </a:rPr>
              <a:t>A 2014 report from the U.S. Department of Education found that such disparities begin as early as preschool. Further, a 2014 study in the American Educational Research Journal concluded that, even after taking into account a student’s infraction type, gender, socioeconomic status and school demographics as well as the school principal’s attitude towards discipline…” </a:t>
            </a:r>
            <a:r>
              <a:rPr i="1" lang="en-US" sz="1295">
                <a:latin typeface="Libre Franklin Medium"/>
                <a:ea typeface="Libre Franklin Medium"/>
                <a:cs typeface="Libre Franklin Medium"/>
                <a:sym typeface="Libre Franklin Medium"/>
              </a:rPr>
              <a:t>Crime Prevention Projects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95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1" marL="4572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1295" u="sng">
                <a:latin typeface="Libre Franklin Medium"/>
                <a:ea typeface="Libre Franklin Medium"/>
                <a:cs typeface="Libre Franklin Medium"/>
                <a:sym typeface="Libre Franklin Medium"/>
              </a:rPr>
              <a:t>Recommendations: (SNAP)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1295" u="sng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sz="1295">
                <a:latin typeface="Libre Franklin Medium"/>
                <a:ea typeface="Libre Franklin Medium"/>
                <a:cs typeface="Libre Franklin Medium"/>
                <a:sym typeface="Libre Franklin Medium"/>
              </a:rPr>
              <a:t>Revisit our zero tolerance policies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sz="1295">
                <a:latin typeface="Libre Franklin Medium"/>
                <a:ea typeface="Libre Franklin Medium"/>
                <a:cs typeface="Libre Franklin Medium"/>
                <a:sym typeface="Libre Franklin Medium"/>
              </a:rPr>
              <a:t>Keep suspensions to the minimal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sz="1295">
                <a:latin typeface="Libre Franklin Medium"/>
                <a:ea typeface="Libre Franklin Medium"/>
                <a:cs typeface="Libre Franklin Medium"/>
                <a:sym typeface="Libre Franklin Medium"/>
              </a:rPr>
              <a:t>Initiate after school programs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sz="1295">
                <a:latin typeface="Libre Franklin Medium"/>
                <a:ea typeface="Libre Franklin Medium"/>
                <a:cs typeface="Libre Franklin Medium"/>
                <a:sym typeface="Libre Franklin Medium"/>
              </a:rPr>
              <a:t>Improve personal &amp; social skills (kids engaging each other)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sz="1295">
                <a:latin typeface="Libre Franklin Medium"/>
                <a:ea typeface="Libre Franklin Medium"/>
                <a:cs typeface="Libre Franklin Medium"/>
                <a:sym typeface="Libre Franklin Medium"/>
              </a:rPr>
              <a:t>Potential juvenile curfew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sz="1295">
                <a:latin typeface="Libre Franklin Medium"/>
                <a:ea typeface="Libre Franklin Medium"/>
                <a:cs typeface="Libre Franklin Medium"/>
                <a:sym typeface="Libre Franklin Medium"/>
              </a:rPr>
              <a:t>Initiate programs that decrease  aggression and other problematic behaviors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sz="1295">
                <a:latin typeface="Libre Franklin Medium"/>
                <a:ea typeface="Libre Franklin Medium"/>
                <a:cs typeface="Libre Franklin Medium"/>
                <a:sym typeface="Libre Franklin Medium"/>
              </a:rPr>
              <a:t>Initiate programs that improved self-confidence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sz="1295">
                <a:latin typeface="Libre Franklin Medium"/>
                <a:ea typeface="Libre Franklin Medium"/>
                <a:cs typeface="Libre Franklin Medium"/>
                <a:sym typeface="Libre Franklin Medium"/>
              </a:rPr>
              <a:t>Initiate residential conflict programs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sz="1295">
                <a:latin typeface="Libre Franklin Medium"/>
                <a:ea typeface="Libre Franklin Medium"/>
                <a:cs typeface="Libre Franklin Medium"/>
                <a:sym typeface="Libre Franklin Medium"/>
              </a:rPr>
              <a:t>Increase mental help programs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sz="1295">
                <a:latin typeface="Libre Franklin Medium"/>
                <a:ea typeface="Libre Franklin Medium"/>
                <a:cs typeface="Libre Franklin Medium"/>
                <a:sym typeface="Libre Franklin Medium"/>
              </a:rPr>
              <a:t>Develop parenting  and siblings’ counseling groups.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31"/>
          <p:cNvGrpSpPr/>
          <p:nvPr/>
        </p:nvGrpSpPr>
        <p:grpSpPr>
          <a:xfrm>
            <a:off x="5146672" y="2510028"/>
            <a:ext cx="3293720" cy="4312695"/>
            <a:chOff x="5154800" y="3171335"/>
            <a:chExt cx="3293720" cy="3657600"/>
          </a:xfrm>
        </p:grpSpPr>
        <p:sp>
          <p:nvSpPr>
            <p:cNvPr id="365" name="Google Shape;365;p31"/>
            <p:cNvSpPr/>
            <p:nvPr/>
          </p:nvSpPr>
          <p:spPr>
            <a:xfrm>
              <a:off x="5154800" y="3171335"/>
              <a:ext cx="3276600" cy="3657600"/>
            </a:xfrm>
            <a:prstGeom prst="rect">
              <a:avLst/>
            </a:prstGeom>
            <a:gradFill>
              <a:gsLst>
                <a:gs pos="0">
                  <a:srgbClr val="C8CCB3"/>
                </a:gs>
                <a:gs pos="75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1"/>
            <p:cNvSpPr txBox="1"/>
            <p:nvPr/>
          </p:nvSpPr>
          <p:spPr>
            <a:xfrm>
              <a:off x="5171920" y="3273475"/>
              <a:ext cx="3276600" cy="3477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000" u="none" cap="none" strike="noStrik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• Angry outbursts - Physically aggressive behavior</a:t>
              </a:r>
              <a:br>
                <a:rPr b="0" i="1" lang="en-US" sz="2000" u="none" cap="none" strike="noStrik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</a:br>
              <a:r>
                <a:rPr b="0" i="1" lang="en-US" sz="2000" u="none" cap="none" strike="noStrik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• Verbally aggressive or defiant behavior</a:t>
              </a:r>
              <a:br>
                <a:rPr b="0" i="1" lang="en-US" sz="2000" u="none" cap="none" strike="noStrik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</a:br>
              <a:r>
                <a:rPr b="0" i="1" lang="en-US" sz="2000" u="none" cap="none" strike="noStrik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• Lacks self-control and problem-solving skills</a:t>
              </a:r>
              <a:br>
                <a:rPr b="0" i="1" lang="en-US" sz="2000" u="none" cap="none" strike="noStrik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</a:br>
              <a:r>
                <a:rPr b="0" i="1" lang="en-US" sz="2000" u="none" cap="none" strike="noStrik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• Has difficulty making and maintaining healthy relationships</a:t>
              </a:r>
              <a:br>
                <a:rPr b="0" i="1" lang="en-US" sz="2000" u="none" cap="none" strike="noStrik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</a:br>
              <a:r>
                <a:rPr b="0" i="1" lang="en-US" sz="2000" u="none" cap="none" strike="noStrik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• Stealing</a:t>
              </a:r>
              <a:br>
                <a:rPr b="0" i="1" lang="en-US" sz="2000" u="none" cap="none" strike="noStrik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</a:br>
              <a:r>
                <a:rPr b="0" i="1" lang="en-US" sz="2000" u="none" cap="none" strike="noStrik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• Bullies others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" name="Google Shape;367;p31"/>
          <p:cNvGrpSpPr/>
          <p:nvPr/>
        </p:nvGrpSpPr>
        <p:grpSpPr>
          <a:xfrm>
            <a:off x="703608" y="2300960"/>
            <a:ext cx="3276600" cy="4234268"/>
            <a:chOff x="613474" y="2831820"/>
            <a:chExt cx="3276600" cy="4078032"/>
          </a:xfrm>
        </p:grpSpPr>
        <p:sp>
          <p:nvSpPr>
            <p:cNvPr id="368" name="Google Shape;368;p31"/>
            <p:cNvSpPr/>
            <p:nvPr/>
          </p:nvSpPr>
          <p:spPr>
            <a:xfrm>
              <a:off x="613474" y="2831820"/>
              <a:ext cx="3276600" cy="3657600"/>
            </a:xfrm>
            <a:prstGeom prst="rect">
              <a:avLst/>
            </a:prstGeom>
            <a:gradFill>
              <a:gsLst>
                <a:gs pos="0">
                  <a:srgbClr val="EAB28F"/>
                </a:gs>
                <a:gs pos="75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1"/>
            <p:cNvSpPr txBox="1"/>
            <p:nvPr/>
          </p:nvSpPr>
          <p:spPr>
            <a:xfrm>
              <a:off x="613474" y="3124200"/>
              <a:ext cx="3200400" cy="37856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• </a:t>
              </a:r>
              <a:r>
                <a:rPr b="0" i="1" lang="en-US" sz="2000" u="none" cap="none" strike="noStrik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Less school violence and bullying - More friends </a:t>
              </a:r>
              <a:br>
                <a:rPr b="0" i="1" lang="en-US" sz="2000" u="none" cap="none" strike="noStrik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</a:br>
              <a:r>
                <a:rPr b="0" i="1" lang="en-US" sz="2000" u="none" cap="none" strike="noStrik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• Fewer interactions with school principals</a:t>
              </a:r>
              <a:br>
                <a:rPr b="0" i="1" lang="en-US" sz="2000" u="none" cap="none" strike="noStrik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</a:br>
              <a:r>
                <a:rPr b="0" i="1" lang="en-US" sz="2000" u="none" cap="none" strike="noStrik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• Improves parent-child relationships and emotional states</a:t>
              </a:r>
              <a:br>
                <a:rPr b="0" i="1" lang="en-US" sz="2000" u="none" cap="none" strike="noStrik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</a:br>
              <a:r>
                <a:rPr b="0" i="1" lang="en-US" sz="2000" u="none" cap="none" strike="noStrik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• Reduced stress and anxiety</a:t>
              </a:r>
              <a:br>
                <a:rPr b="0" i="1" lang="en-US" sz="2000" u="none" cap="none" strike="noStrik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</a:br>
              <a:r>
                <a:rPr b="0" i="1" lang="en-US" sz="2000" u="none" cap="none" strike="noStrik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• Reduced rates of depression</a:t>
              </a:r>
              <a:br>
                <a:rPr b="0" i="1" lang="en-US" sz="2000" u="none" cap="none" strike="noStrik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</a:br>
              <a:r>
                <a:rPr b="0" i="1" lang="en-US" sz="2000" u="none" cap="none" strike="noStrik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• Increased overall happiness</a:t>
              </a:r>
              <a:br>
                <a:rPr b="0" i="1" lang="en-US" sz="2000" u="none" cap="none" strike="noStrik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</a:br>
              <a:r>
                <a:rPr b="0" i="1" lang="en-US" sz="2000" u="none" cap="none" strike="noStrik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• Improved self-confidence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0" name="Google Shape;370;p31"/>
          <p:cNvGrpSpPr/>
          <p:nvPr/>
        </p:nvGrpSpPr>
        <p:grpSpPr>
          <a:xfrm>
            <a:off x="4777823" y="1498113"/>
            <a:ext cx="4119472" cy="990600"/>
            <a:chOff x="4783466" y="2184908"/>
            <a:chExt cx="4119472" cy="990600"/>
          </a:xfrm>
        </p:grpSpPr>
        <p:sp>
          <p:nvSpPr>
            <p:cNvPr id="371" name="Google Shape;371;p31"/>
            <p:cNvSpPr/>
            <p:nvPr/>
          </p:nvSpPr>
          <p:spPr>
            <a:xfrm>
              <a:off x="4783466" y="2184908"/>
              <a:ext cx="4119472" cy="9906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A9B17A"/>
                </a:gs>
                <a:gs pos="100000">
                  <a:srgbClr val="E4EBBA"/>
                </a:gs>
              </a:gsLst>
              <a:lin ang="16200000" scaled="0"/>
            </a:gradFill>
            <a:ln cap="flat" cmpd="sng" w="9525">
              <a:solidFill>
                <a:srgbClr val="A1A87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1"/>
            <p:cNvSpPr txBox="1"/>
            <p:nvPr/>
          </p:nvSpPr>
          <p:spPr>
            <a:xfrm>
              <a:off x="5731819" y="2479834"/>
              <a:ext cx="31123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 (Drawbacks)</a:t>
              </a:r>
              <a:endParaRPr/>
            </a:p>
          </p:txBody>
        </p:sp>
      </p:grpSp>
      <p:grpSp>
        <p:nvGrpSpPr>
          <p:cNvPr id="373" name="Google Shape;373;p31"/>
          <p:cNvGrpSpPr/>
          <p:nvPr/>
        </p:nvGrpSpPr>
        <p:grpSpPr>
          <a:xfrm>
            <a:off x="203959" y="1503567"/>
            <a:ext cx="4043273" cy="990600"/>
            <a:chOff x="152400" y="1943100"/>
            <a:chExt cx="4043273" cy="990600"/>
          </a:xfrm>
        </p:grpSpPr>
        <p:sp>
          <p:nvSpPr>
            <p:cNvPr id="374" name="Google Shape;374;p31"/>
            <p:cNvSpPr/>
            <p:nvPr/>
          </p:nvSpPr>
          <p:spPr>
            <a:xfrm flipH="1">
              <a:off x="152400" y="1943100"/>
              <a:ext cx="4043273" cy="9906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F37A30"/>
                </a:gs>
                <a:gs pos="100000">
                  <a:srgbClr val="FFB083"/>
                </a:gs>
              </a:gsLst>
              <a:lin ang="16200000" scaled="0"/>
            </a:gradFill>
            <a:ln cap="flat" cmpd="sng" w="9525">
              <a:solidFill>
                <a:srgbClr val="DA7C4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1"/>
            <p:cNvSpPr txBox="1"/>
            <p:nvPr/>
          </p:nvSpPr>
          <p:spPr>
            <a:xfrm>
              <a:off x="911609" y="2209800"/>
              <a:ext cx="26819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Pros (Benefits)</a:t>
              </a:r>
              <a:endParaRPr/>
            </a:p>
          </p:txBody>
        </p:sp>
      </p:grpSp>
      <p:grpSp>
        <p:nvGrpSpPr>
          <p:cNvPr id="376" name="Google Shape;376;p31"/>
          <p:cNvGrpSpPr/>
          <p:nvPr/>
        </p:nvGrpSpPr>
        <p:grpSpPr>
          <a:xfrm>
            <a:off x="3667186" y="1109472"/>
            <a:ext cx="1820254" cy="1828800"/>
            <a:chOff x="3585274" y="1524000"/>
            <a:chExt cx="1820254" cy="1828800"/>
          </a:xfrm>
        </p:grpSpPr>
        <p:sp>
          <p:nvSpPr>
            <p:cNvPr id="377" name="Google Shape;377;p31"/>
            <p:cNvSpPr/>
            <p:nvPr/>
          </p:nvSpPr>
          <p:spPr>
            <a:xfrm>
              <a:off x="3585274" y="1524000"/>
              <a:ext cx="1820254" cy="1828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1"/>
            <p:cNvSpPr txBox="1"/>
            <p:nvPr/>
          </p:nvSpPr>
          <p:spPr>
            <a:xfrm>
              <a:off x="3689678" y="1992442"/>
              <a:ext cx="15837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Possible Outcomes</a:t>
              </a:r>
              <a:endParaRPr/>
            </a:p>
          </p:txBody>
        </p:sp>
      </p:grpSp>
      <p:sp>
        <p:nvSpPr>
          <p:cNvPr id="379" name="Google Shape;379;p31"/>
          <p:cNvSpPr txBox="1"/>
          <p:nvPr>
            <p:ph type="title"/>
          </p:nvPr>
        </p:nvSpPr>
        <p:spPr>
          <a:xfrm>
            <a:off x="457200" y="173318"/>
            <a:ext cx="8229600" cy="124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Recommendations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85" name="Google Shape;385;p32"/>
          <p:cNvSpPr/>
          <p:nvPr/>
        </p:nvSpPr>
        <p:spPr>
          <a:xfrm>
            <a:off x="0" y="5257800"/>
            <a:ext cx="9144000" cy="16002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6" name="Google Shape;386;p32"/>
          <p:cNvGrpSpPr/>
          <p:nvPr/>
        </p:nvGrpSpPr>
        <p:grpSpPr>
          <a:xfrm>
            <a:off x="3352800" y="1981200"/>
            <a:ext cx="2166486" cy="3886200"/>
            <a:chOff x="3352800" y="1981200"/>
            <a:chExt cx="2166486" cy="3886200"/>
          </a:xfrm>
        </p:grpSpPr>
        <p:sp>
          <p:nvSpPr>
            <p:cNvPr id="387" name="Google Shape;387;p32"/>
            <p:cNvSpPr/>
            <p:nvPr/>
          </p:nvSpPr>
          <p:spPr>
            <a:xfrm>
              <a:off x="4267200" y="1981200"/>
              <a:ext cx="304800" cy="3886200"/>
            </a:xfrm>
            <a:prstGeom prst="can">
              <a:avLst>
                <a:gd fmla="val 25000" name="adj"/>
              </a:avLst>
            </a:prstGeom>
            <a:gradFill>
              <a:gsLst>
                <a:gs pos="0">
                  <a:srgbClr val="595959"/>
                </a:gs>
                <a:gs pos="50000">
                  <a:schemeClr val="lt1"/>
                </a:gs>
                <a:gs pos="100000">
                  <a:srgbClr val="595959"/>
                </a:gs>
              </a:gsLst>
              <a:lin ang="0" scaled="0"/>
            </a:gradFill>
            <a:ln cap="flat" cmpd="sng" w="254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0" dist="0" endA="300" endPos="35000" fadeDir="5400000" kx="0" rotWithShape="0" algn="bl" stA="52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8" name="Google Shape;388;p32"/>
            <p:cNvGrpSpPr/>
            <p:nvPr/>
          </p:nvGrpSpPr>
          <p:grpSpPr>
            <a:xfrm>
              <a:off x="3352800" y="2133600"/>
              <a:ext cx="2166486" cy="2057401"/>
              <a:chOff x="5943600" y="3028554"/>
              <a:chExt cx="2743200" cy="2605078"/>
            </a:xfrm>
          </p:grpSpPr>
          <p:sp>
            <p:nvSpPr>
              <p:cNvPr id="389" name="Google Shape;389;p32"/>
              <p:cNvSpPr/>
              <p:nvPr/>
            </p:nvSpPr>
            <p:spPr>
              <a:xfrm>
                <a:off x="5943600" y="3414493"/>
                <a:ext cx="2743200" cy="2219139"/>
              </a:xfrm>
              <a:custGeom>
                <a:rect b="b" l="l" r="r" t="t"/>
                <a:pathLst>
                  <a:path extrusionOk="0" h="3276600" w="2590800">
                    <a:moveTo>
                      <a:pt x="0" y="0"/>
                    </a:moveTo>
                    <a:cubicBezTo>
                      <a:pt x="793338" y="288966"/>
                      <a:pt x="1353127" y="419595"/>
                      <a:pt x="2590800" y="0"/>
                    </a:cubicBezTo>
                    <a:cubicBezTo>
                      <a:pt x="2389909" y="1139702"/>
                      <a:pt x="2260271" y="1432296"/>
                      <a:pt x="2590800" y="3276600"/>
                    </a:cubicBezTo>
                    <a:cubicBezTo>
                      <a:pt x="1482766" y="2859974"/>
                      <a:pt x="959592" y="2913413"/>
                      <a:pt x="0" y="3276600"/>
                    </a:cubicBezTo>
                    <a:cubicBezTo>
                      <a:pt x="257299" y="2187369"/>
                      <a:pt x="418605" y="1283195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6019800" y="3028554"/>
                <a:ext cx="2590800" cy="2224076"/>
              </a:xfrm>
              <a:prstGeom prst="rect">
                <a:avLst/>
              </a:prstGeom>
              <a:solidFill>
                <a:srgbClr val="FFFFCC"/>
              </a:solidFill>
              <a:ln cap="flat" cmpd="sng" w="9525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32"/>
              <p:cNvSpPr txBox="1"/>
              <p:nvPr/>
            </p:nvSpPr>
            <p:spPr>
              <a:xfrm>
                <a:off x="6081724" y="3414493"/>
                <a:ext cx="2508591" cy="15198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Got any questions?</a:t>
                </a:r>
                <a:endParaRPr/>
              </a:p>
            </p:txBody>
          </p:sp>
        </p:grpSp>
      </p:grpSp>
      <p:sp>
        <p:nvSpPr>
          <p:cNvPr id="392" name="Google Shape;392;p32"/>
          <p:cNvSpPr txBox="1"/>
          <p:nvPr/>
        </p:nvSpPr>
        <p:spPr>
          <a:xfrm rot="-673728">
            <a:off x="1295400" y="2743200"/>
            <a:ext cx="4042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?</a:t>
            </a:r>
            <a:endParaRPr/>
          </a:p>
        </p:txBody>
      </p:sp>
      <p:sp>
        <p:nvSpPr>
          <p:cNvPr id="393" name="Google Shape;393;p32"/>
          <p:cNvSpPr txBox="1"/>
          <p:nvPr/>
        </p:nvSpPr>
        <p:spPr>
          <a:xfrm rot="763728">
            <a:off x="2714073" y="4149154"/>
            <a:ext cx="4042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?</a:t>
            </a:r>
            <a:endParaRPr/>
          </a:p>
        </p:txBody>
      </p:sp>
      <p:sp>
        <p:nvSpPr>
          <p:cNvPr id="394" name="Google Shape;394;p32"/>
          <p:cNvSpPr txBox="1"/>
          <p:nvPr/>
        </p:nvSpPr>
        <p:spPr>
          <a:xfrm rot="2767609">
            <a:off x="7748874" y="3695710"/>
            <a:ext cx="4042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?</a:t>
            </a:r>
            <a:endParaRPr/>
          </a:p>
        </p:txBody>
      </p:sp>
      <p:sp>
        <p:nvSpPr>
          <p:cNvPr id="395" name="Google Shape;395;p32"/>
          <p:cNvSpPr txBox="1"/>
          <p:nvPr/>
        </p:nvSpPr>
        <p:spPr>
          <a:xfrm rot="-462040">
            <a:off x="6668104" y="2126222"/>
            <a:ext cx="4042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?</a:t>
            </a:r>
            <a:endParaRPr/>
          </a:p>
        </p:txBody>
      </p:sp>
      <p:sp>
        <p:nvSpPr>
          <p:cNvPr id="396" name="Google Shape;396;p32"/>
          <p:cNvSpPr txBox="1"/>
          <p:nvPr/>
        </p:nvSpPr>
        <p:spPr>
          <a:xfrm rot="1245140">
            <a:off x="3614632" y="1320126"/>
            <a:ext cx="4042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Blank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/>
          <p:nvPr>
            <p:ph type="title"/>
          </p:nvPr>
        </p:nvSpPr>
        <p:spPr>
          <a:xfrm>
            <a:off x="0" y="224990"/>
            <a:ext cx="7991700" cy="1143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Old links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07" name="Google Shape;407;p35"/>
          <p:cNvSpPr txBox="1"/>
          <p:nvPr>
            <p:ph idx="1" type="body"/>
          </p:nvPr>
        </p:nvSpPr>
        <p:spPr>
          <a:xfrm>
            <a:off x="0" y="1600200"/>
            <a:ext cx="9144000" cy="525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Interactive Link 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Interactive Link 2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https://sites.google.com/view/project1-chicagocrime/crime-map</a:t>
            </a:r>
            <a:r>
              <a:rPr lang="en-US"/>
              <a:t>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https://sites.google.com/view/crimemapby-type/home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6"/>
          <p:cNvSpPr txBox="1"/>
          <p:nvPr>
            <p:ph type="title"/>
          </p:nvPr>
        </p:nvSpPr>
        <p:spPr>
          <a:xfrm>
            <a:off x="0" y="173625"/>
            <a:ext cx="8036400" cy="1143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Nature of Crime in Chicago:  By Type cont.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13" name="Google Shape;413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00200"/>
            <a:ext cx="8036400" cy="452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8"/>
          <p:cNvSpPr txBox="1"/>
          <p:nvPr>
            <p:ph type="title"/>
          </p:nvPr>
        </p:nvSpPr>
        <p:spPr>
          <a:xfrm>
            <a:off x="0" y="196075"/>
            <a:ext cx="8014200" cy="94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Nature of Crime in Chicago:  By Type cont.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19" name="Google Shape;419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8175"/>
            <a:ext cx="8014200" cy="278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0" name="Google Shape;42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114800"/>
            <a:ext cx="8014201" cy="270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couple of side notes….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This data only represents cases where arrests were made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Any cases that had empty or N/A values were removed from he dataset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Sources (added by ND)</a:t>
            </a:r>
            <a:endParaRPr/>
          </a:p>
        </p:txBody>
      </p:sp>
      <p:sp>
        <p:nvSpPr>
          <p:cNvPr id="431" name="Google Shape;431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https://www.nbcchicago.com/blogs/ward-room/Get-to-Know-Your-Ward-24th-Ward.html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u="sng">
                <a:solidFill>
                  <a:srgbClr val="000000"/>
                </a:solidFill>
                <a:hlinkClick r:id="rId4"/>
              </a:rPr>
              <a:t>https://www.nbcchicago.com/blogs/ward-room/Get-to-Know-Your-Ward-28th-Ward-290971061.html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u="sng">
                <a:solidFill>
                  <a:srgbClr val="000000"/>
                </a:solidFill>
                <a:hlinkClick r:id="rId5"/>
              </a:rPr>
              <a:t>https://www.nbcchicago.com/blogs/ward-room/Get-to-Know-Your-Ward-28th-Ward-290971061.html</a:t>
            </a:r>
            <a:endParaRPr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0" y="-123475"/>
            <a:ext cx="8002800" cy="1129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Overview</a:t>
            </a:r>
            <a:br>
              <a:rPr lang="en-US"/>
            </a:br>
            <a:endParaRPr/>
          </a:p>
        </p:txBody>
      </p:sp>
      <p:sp>
        <p:nvSpPr>
          <p:cNvPr id="139" name="Google Shape;139;p5"/>
          <p:cNvSpPr txBox="1"/>
          <p:nvPr>
            <p:ph idx="1" type="body"/>
          </p:nvPr>
        </p:nvSpPr>
        <p:spPr>
          <a:xfrm>
            <a:off x="0" y="1212225"/>
            <a:ext cx="9144000" cy="564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20" u="sng"/>
              <a:t>Purpose: </a:t>
            </a:r>
            <a:endParaRPr/>
          </a:p>
          <a:p>
            <a:pPr indent="-1905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220"/>
          </a:p>
          <a:p>
            <a:pPr indent="0" lvl="1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20"/>
              <a:t>This analysis identifies Chicago crimes and their relationships to weather conditions. Deep dive is made to understand the types of crimes, crime locations, crimes by gender and by age groups.  </a:t>
            </a:r>
            <a:endParaRPr/>
          </a:p>
          <a:p>
            <a:pPr indent="-1905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220"/>
          </a:p>
          <a:p>
            <a:pPr indent="-1905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220"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20" u="sng"/>
              <a:t>Nature of Crime in Chicago</a:t>
            </a:r>
            <a:endParaRPr sz="2220" u="sng"/>
          </a:p>
          <a:p>
            <a:pPr indent="-285750" lvl="1" marL="74295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220"/>
              <a:t>Overview of crime 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220"/>
              <a:t>Overview of weather conditions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sz="2220"/>
              <a:t>When and where?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sz="2220"/>
              <a:t>Locations of Crime overall</a:t>
            </a:r>
            <a:endParaRPr/>
          </a:p>
          <a:p>
            <a:pPr indent="-228600" lvl="2" marL="114300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220"/>
              <a:t>Ward 24/28/42</a:t>
            </a:r>
            <a:endParaRPr sz="2220"/>
          </a:p>
          <a:p>
            <a:pPr indent="-285750" lvl="1" marL="74295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220"/>
              <a:t>Various Types of Crime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220"/>
          </a:p>
          <a:p>
            <a:pPr indent="-342900" lvl="0" marL="34290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20" u="sng"/>
              <a:t>Trend Analysis and Recommendation</a:t>
            </a:r>
            <a:endParaRPr sz="2220" u="sng"/>
          </a:p>
          <a:p>
            <a:pPr indent="-285750" lvl="1" marL="74295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sz="2220"/>
              <a:t>Crimes by Weather/Year/Demographic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sz="2220"/>
              <a:t>Findings 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sz="2220"/>
              <a:t>Recommendations</a:t>
            </a:r>
            <a:endParaRPr sz="22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0" y="208525"/>
            <a:ext cx="8092800" cy="103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When do the crimes occur?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45" name="Google Shape;14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24450"/>
            <a:ext cx="9200100" cy="553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0" y="190800"/>
            <a:ext cx="7969200" cy="102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b="1" lang="en-US" sz="2880">
                <a:latin typeface="Libre Franklin"/>
                <a:ea typeface="Libre Franklin"/>
                <a:cs typeface="Libre Franklin"/>
                <a:sym typeface="Libre Franklin"/>
              </a:rPr>
              <a:t>What is the Average Temperature Per Month?</a:t>
            </a:r>
            <a:endParaRPr b="1" sz="288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51" name="Google Shape;15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19200"/>
            <a:ext cx="9144000" cy="55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type="title"/>
          </p:nvPr>
        </p:nvSpPr>
        <p:spPr>
          <a:xfrm>
            <a:off x="0" y="213250"/>
            <a:ext cx="8058900" cy="1204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Where Does Crime Happen in Chicago?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8"/>
          <p:cNvSpPr txBox="1"/>
          <p:nvPr>
            <p:ph idx="1" type="body"/>
          </p:nvPr>
        </p:nvSpPr>
        <p:spPr>
          <a:xfrm>
            <a:off x="0" y="1600200"/>
            <a:ext cx="9144000" cy="525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https://sites.google.com/view/updatedchicagocrime2017-2018/home</a:t>
            </a:r>
            <a:r>
              <a:rPr lang="en-US"/>
              <a:t>  2017-2018 Crime Map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58" name="Google Shape;15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2519451"/>
            <a:ext cx="9144001" cy="433854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type="title"/>
          </p:nvPr>
        </p:nvSpPr>
        <p:spPr>
          <a:xfrm>
            <a:off x="0" y="213250"/>
            <a:ext cx="7958100" cy="1539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Nature of Crimes:  Specific location of occurrences cont.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64" name="Google Shape;164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209800"/>
            <a:ext cx="4572000" cy="34239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" name="Google Shape;16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209900"/>
            <a:ext cx="4162425" cy="3423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>
            <p:ph type="title"/>
          </p:nvPr>
        </p:nvSpPr>
        <p:spPr>
          <a:xfrm>
            <a:off x="0" y="162275"/>
            <a:ext cx="8036700" cy="982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Nature of Crime in Chicago:  By Type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71" name="Google Shape;1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44775"/>
            <a:ext cx="9192650" cy="58703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2019-07-31T16:42:07Z</dcterms:created>
  <dc:creator>James Rogers;Basanta Gurung</dc:creator>
</cp:coreProperties>
</file>