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Ochaun Marshal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2-07T17:19:33.179">
    <p:pos x="6000" y="0"/>
    <p:text>He mentioned Categories for Requirement Specification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636798" y="-3425642"/>
            <a:ext cx="8520600" cy="2052600"/>
          </a:xfrm>
          <a:prstGeom prst="rect">
            <a:avLst/>
          </a:prstGeom>
        </p:spPr>
        <p:txBody>
          <a:bodyPr anchorCtr="0" anchor="b" bIns="91425" lIns="91425" rIns="91425" tIns="91425">
            <a:noAutofit/>
          </a:bodyPr>
          <a:lstStyle/>
          <a:p>
            <a:pPr lvl="0">
              <a:spcBef>
                <a:spcPts val="0"/>
              </a:spcBef>
              <a:buNone/>
            </a:pPr>
            <a:r>
              <a:rPr lang="en"/>
              <a:t>Notradomocile</a:t>
            </a:r>
          </a:p>
        </p:txBody>
      </p:sp>
      <p:sp>
        <p:nvSpPr>
          <p:cNvPr id="55" name="Shape 55"/>
          <p:cNvSpPr txBox="1"/>
          <p:nvPr>
            <p:ph idx="1" type="subTitle"/>
          </p:nvPr>
        </p:nvSpPr>
        <p:spPr>
          <a:xfrm>
            <a:off x="390525" y="2789118"/>
            <a:ext cx="8222100" cy="998700"/>
          </a:xfrm>
          <a:prstGeom prst="rect">
            <a:avLst/>
          </a:prstGeom>
        </p:spPr>
        <p:txBody>
          <a:bodyPr anchorCtr="0" anchor="t" bIns="91425" lIns="91425" rIns="91425" tIns="91425">
            <a:noAutofit/>
          </a:bodyPr>
          <a:lstStyle/>
          <a:p>
            <a:pPr lvl="0" algn="ctr">
              <a:spcBef>
                <a:spcPts val="0"/>
              </a:spcBef>
              <a:buNone/>
            </a:pPr>
            <a:r>
              <a:rPr lang="en" sz="1800"/>
              <a:t>By:</a:t>
            </a:r>
          </a:p>
          <a:p>
            <a:pPr lvl="0" algn="ctr">
              <a:spcBef>
                <a:spcPts val="0"/>
              </a:spcBef>
              <a:buNone/>
            </a:pPr>
            <a:r>
              <a:rPr lang="en" sz="1800"/>
              <a:t>Ochaun Marshall, Christian Simaan, Jeremy Hutton, Richard Andrews</a:t>
            </a:r>
          </a:p>
        </p:txBody>
      </p:sp>
      <p:sp>
        <p:nvSpPr>
          <p:cNvPr id="56" name="Shape 56"/>
          <p:cNvSpPr txBox="1"/>
          <p:nvPr/>
        </p:nvSpPr>
        <p:spPr>
          <a:xfrm>
            <a:off x="1146100" y="1355750"/>
            <a:ext cx="6750900" cy="1478400"/>
          </a:xfrm>
          <a:prstGeom prst="rect">
            <a:avLst/>
          </a:prstGeom>
          <a:noFill/>
          <a:ln>
            <a:noFill/>
          </a:ln>
        </p:spPr>
        <p:txBody>
          <a:bodyPr anchorCtr="0" anchor="t" bIns="91425" lIns="91425" rIns="91425" tIns="91425">
            <a:noAutofit/>
          </a:bodyPr>
          <a:lstStyle/>
          <a:p>
            <a:pPr lvl="0" rtl="0" algn="ctr">
              <a:spcBef>
                <a:spcPts val="0"/>
              </a:spcBef>
              <a:buNone/>
            </a:pPr>
            <a:r>
              <a:rPr b="1" lang="en" sz="3600"/>
              <a:t>Project Definition and </a:t>
            </a:r>
          </a:p>
          <a:p>
            <a:pPr lvl="0" algn="ctr">
              <a:spcBef>
                <a:spcPts val="0"/>
              </a:spcBef>
              <a:buNone/>
            </a:pPr>
            <a:r>
              <a:rPr b="1" lang="en" sz="3600"/>
              <a:t>Requirements Specification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Clr>
                <a:schemeClr val="dk1"/>
              </a:buClr>
              <a:buSzPct val="39285"/>
              <a:buFont typeface="Arial"/>
              <a:buNone/>
            </a:pPr>
            <a:r>
              <a:rPr lang="en"/>
              <a:t>Timeline and Feasibility (cont.)</a:t>
            </a:r>
          </a:p>
          <a:p>
            <a:pPr lvl="0">
              <a:spcBef>
                <a:spcPts val="0"/>
              </a:spcBef>
              <a:buNone/>
            </a:pPr>
            <a:r>
              <a:t/>
            </a:r>
            <a:endParaRPr/>
          </a:p>
        </p:txBody>
      </p:sp>
      <p:pic>
        <p:nvPicPr>
          <p:cNvPr descr="timeline2.PNG" id="113" name="Shape 113"/>
          <p:cNvPicPr preferRelativeResize="0"/>
          <p:nvPr/>
        </p:nvPicPr>
        <p:blipFill>
          <a:blip r:embed="rId3">
            <a:alphaModFix/>
          </a:blip>
          <a:stretch>
            <a:fillRect/>
          </a:stretch>
        </p:blipFill>
        <p:spPr>
          <a:xfrm>
            <a:off x="1064925" y="1017725"/>
            <a:ext cx="7014149" cy="3837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Clr>
                <a:schemeClr val="dk1"/>
              </a:buClr>
              <a:buSzPct val="39285"/>
              <a:buFont typeface="Arial"/>
              <a:buNone/>
            </a:pPr>
            <a:r>
              <a:rPr lang="en"/>
              <a:t>Timeline and Feasibility (cont.)</a:t>
            </a:r>
          </a:p>
          <a:p>
            <a:pPr lvl="0">
              <a:spcBef>
                <a:spcPts val="0"/>
              </a:spcBef>
              <a:buNone/>
            </a:pPr>
            <a:r>
              <a:t/>
            </a:r>
            <a:endParaRPr/>
          </a:p>
        </p:txBody>
      </p:sp>
      <p:pic>
        <p:nvPicPr>
          <p:cNvPr descr="timeline3.PNG" id="119" name="Shape 119"/>
          <p:cNvPicPr preferRelativeResize="0"/>
          <p:nvPr/>
        </p:nvPicPr>
        <p:blipFill>
          <a:blip r:embed="rId3">
            <a:alphaModFix/>
          </a:blip>
          <a:stretch>
            <a:fillRect/>
          </a:stretch>
        </p:blipFill>
        <p:spPr>
          <a:xfrm>
            <a:off x="1492887" y="1017728"/>
            <a:ext cx="6158224" cy="3719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 models</a:t>
            </a:r>
          </a:p>
        </p:txBody>
      </p:sp>
      <p:sp>
        <p:nvSpPr>
          <p:cNvPr id="125" name="Shape 12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model we chose to use is the following setup: AngularJS and </a:t>
            </a:r>
            <a:r>
              <a:rPr lang="en"/>
              <a:t>Bootstrap for the frontend, </a:t>
            </a:r>
            <a:r>
              <a:rPr lang="en"/>
              <a:t>Django for backend programming, Python for machine learning, MySQL for database, and AWS for cloud hosting. The following slides will show the pros and cons of our choice vs. an alternative model that we were considering.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990300"/>
          </a:xfrm>
          <a:prstGeom prst="rect">
            <a:avLst/>
          </a:prstGeom>
        </p:spPr>
        <p:txBody>
          <a:bodyPr anchorCtr="0" anchor="t" bIns="91425" lIns="91425" rIns="91425" tIns="91425">
            <a:noAutofit/>
          </a:bodyPr>
          <a:lstStyle/>
          <a:p>
            <a:pPr lvl="0" rtl="0" algn="ctr">
              <a:spcBef>
                <a:spcPts val="0"/>
              </a:spcBef>
              <a:buNone/>
            </a:pPr>
            <a:r>
              <a:rPr lang="en"/>
              <a:t>Architecture decisions: AngularJS &amp; Bootstrap vs. Pure HTML/CSS</a:t>
            </a:r>
          </a:p>
        </p:txBody>
      </p:sp>
      <p:sp>
        <p:nvSpPr>
          <p:cNvPr id="131" name="Shape 131"/>
          <p:cNvSpPr txBox="1"/>
          <p:nvPr>
            <p:ph idx="1" type="body"/>
          </p:nvPr>
        </p:nvSpPr>
        <p:spPr>
          <a:xfrm>
            <a:off x="311700" y="1435325"/>
            <a:ext cx="3999900" cy="3133500"/>
          </a:xfrm>
          <a:prstGeom prst="rect">
            <a:avLst/>
          </a:prstGeom>
        </p:spPr>
        <p:txBody>
          <a:bodyPr anchorCtr="0" anchor="t" bIns="91425" lIns="91425" rIns="91425" tIns="91425">
            <a:noAutofit/>
          </a:bodyPr>
          <a:lstStyle/>
          <a:p>
            <a:pPr lvl="0" rtl="0" algn="ctr">
              <a:spcBef>
                <a:spcPts val="0"/>
              </a:spcBef>
              <a:buNone/>
            </a:pPr>
            <a:r>
              <a:rPr b="1" lang="en" u="sng"/>
              <a:t>AngularJS &amp; Bootstrap</a:t>
            </a:r>
          </a:p>
          <a:p>
            <a:pPr indent="-228600" lvl="0" marL="457200" rtl="0">
              <a:spcBef>
                <a:spcPts val="0"/>
              </a:spcBef>
              <a:buClr>
                <a:srgbClr val="000000"/>
              </a:buClr>
            </a:pPr>
            <a:r>
              <a:rPr lang="en">
                <a:solidFill>
                  <a:srgbClr val="00FF00"/>
                </a:solidFill>
              </a:rPr>
              <a:t>Pro</a:t>
            </a:r>
            <a:r>
              <a:rPr lang="en">
                <a:solidFill>
                  <a:srgbClr val="000000"/>
                </a:solidFill>
              </a:rPr>
              <a:t>: It uses MVC, so it’s more organized.</a:t>
            </a:r>
          </a:p>
          <a:p>
            <a:pPr indent="-228600" lvl="0" marL="457200" rtl="0">
              <a:spcBef>
                <a:spcPts val="0"/>
              </a:spcBef>
              <a:buClr>
                <a:srgbClr val="000000"/>
              </a:buClr>
            </a:pPr>
            <a:r>
              <a:rPr lang="en">
                <a:solidFill>
                  <a:srgbClr val="00FF00"/>
                </a:solidFill>
              </a:rPr>
              <a:t>Pro</a:t>
            </a:r>
            <a:r>
              <a:rPr lang="en">
                <a:solidFill>
                  <a:srgbClr val="000000"/>
                </a:solidFill>
              </a:rPr>
              <a:t>: It’s easier to manipulate DOM.</a:t>
            </a:r>
          </a:p>
          <a:p>
            <a:pPr indent="-228600" lvl="0" marL="457200" rtl="0">
              <a:spcBef>
                <a:spcPts val="0"/>
              </a:spcBef>
              <a:buClr>
                <a:srgbClr val="000000"/>
              </a:buClr>
            </a:pPr>
            <a:r>
              <a:rPr lang="en">
                <a:solidFill>
                  <a:srgbClr val="00FF00"/>
                </a:solidFill>
              </a:rPr>
              <a:t>Pro</a:t>
            </a:r>
            <a:r>
              <a:rPr lang="en">
                <a:solidFill>
                  <a:srgbClr val="000000"/>
                </a:solidFill>
              </a:rPr>
              <a:t>: Write less code.</a:t>
            </a:r>
          </a:p>
          <a:p>
            <a:pPr indent="-228600" lvl="0" marL="457200" rtl="0">
              <a:spcBef>
                <a:spcPts val="0"/>
              </a:spcBef>
              <a:buClr>
                <a:srgbClr val="000000"/>
              </a:buClr>
            </a:pPr>
            <a:r>
              <a:rPr lang="en">
                <a:solidFill>
                  <a:srgbClr val="00FF00"/>
                </a:solidFill>
              </a:rPr>
              <a:t>Pro</a:t>
            </a:r>
            <a:r>
              <a:rPr lang="en">
                <a:solidFill>
                  <a:srgbClr val="000000"/>
                </a:solidFill>
              </a:rPr>
              <a:t>: Consistency and responsive.</a:t>
            </a:r>
          </a:p>
          <a:p>
            <a:pPr indent="-228600" lvl="0" marL="457200" rtl="0">
              <a:spcBef>
                <a:spcPts val="0"/>
              </a:spcBef>
              <a:buClr>
                <a:srgbClr val="000000"/>
              </a:buClr>
            </a:pPr>
            <a:r>
              <a:rPr lang="en">
                <a:solidFill>
                  <a:srgbClr val="FF0000"/>
                </a:solidFill>
              </a:rPr>
              <a:t>Con</a:t>
            </a:r>
            <a:r>
              <a:rPr lang="en">
                <a:solidFill>
                  <a:srgbClr val="000000"/>
                </a:solidFill>
              </a:rPr>
              <a:t>: Experience.</a:t>
            </a:r>
          </a:p>
          <a:p>
            <a:pPr indent="-228600" lvl="0" marL="457200" rtl="0">
              <a:spcBef>
                <a:spcPts val="0"/>
              </a:spcBef>
              <a:buClr>
                <a:srgbClr val="000000"/>
              </a:buClr>
            </a:pPr>
            <a:r>
              <a:rPr lang="en">
                <a:solidFill>
                  <a:srgbClr val="FF0000"/>
                </a:solidFill>
              </a:rPr>
              <a:t>Con</a:t>
            </a:r>
            <a:r>
              <a:rPr lang="en">
                <a:solidFill>
                  <a:srgbClr val="000000"/>
                </a:solidFill>
              </a:rPr>
              <a:t>: Have to include the dependencies of both frameworks.</a:t>
            </a:r>
          </a:p>
        </p:txBody>
      </p:sp>
      <p:sp>
        <p:nvSpPr>
          <p:cNvPr id="132" name="Shape 132"/>
          <p:cNvSpPr txBox="1"/>
          <p:nvPr>
            <p:ph idx="2" type="body"/>
          </p:nvPr>
        </p:nvSpPr>
        <p:spPr>
          <a:xfrm>
            <a:off x="4832400" y="1435375"/>
            <a:ext cx="3999900" cy="3133500"/>
          </a:xfrm>
          <a:prstGeom prst="rect">
            <a:avLst/>
          </a:prstGeom>
        </p:spPr>
        <p:txBody>
          <a:bodyPr anchorCtr="0" anchor="t" bIns="91425" lIns="91425" rIns="91425" tIns="91425">
            <a:noAutofit/>
          </a:bodyPr>
          <a:lstStyle/>
          <a:p>
            <a:pPr lvl="0" rtl="0" algn="ctr">
              <a:spcBef>
                <a:spcPts val="0"/>
              </a:spcBef>
              <a:buNone/>
            </a:pPr>
            <a:r>
              <a:rPr b="1" lang="en" u="sng"/>
              <a:t>Pure HTML/CSS</a:t>
            </a:r>
          </a:p>
          <a:p>
            <a:pPr indent="-228600" lvl="0" marL="457200" rtl="0">
              <a:spcBef>
                <a:spcPts val="0"/>
              </a:spcBef>
            </a:pPr>
            <a:r>
              <a:rPr lang="en">
                <a:solidFill>
                  <a:srgbClr val="00FF00"/>
                </a:solidFill>
              </a:rPr>
              <a:t>Pro</a:t>
            </a:r>
            <a:r>
              <a:rPr lang="en"/>
              <a:t>: Can write/code only what you need, instead of strictly following MVC.</a:t>
            </a:r>
          </a:p>
          <a:p>
            <a:pPr indent="-228600" lvl="0" marL="457200" rtl="0">
              <a:spcBef>
                <a:spcPts val="0"/>
              </a:spcBef>
            </a:pPr>
            <a:r>
              <a:rPr lang="en">
                <a:solidFill>
                  <a:srgbClr val="00FF00"/>
                </a:solidFill>
              </a:rPr>
              <a:t>Pro</a:t>
            </a:r>
            <a:r>
              <a:rPr lang="en"/>
              <a:t>: None, or not as many, dependencies. </a:t>
            </a:r>
          </a:p>
          <a:p>
            <a:pPr indent="-228600" lvl="0" marL="457200" rtl="0">
              <a:spcBef>
                <a:spcPts val="0"/>
              </a:spcBef>
            </a:pPr>
            <a:r>
              <a:rPr lang="en">
                <a:solidFill>
                  <a:srgbClr val="FF0000"/>
                </a:solidFill>
              </a:rPr>
              <a:t>Con</a:t>
            </a:r>
            <a:r>
              <a:rPr lang="en"/>
              <a:t>: Not as </a:t>
            </a:r>
            <a:r>
              <a:rPr lang="en"/>
              <a:t>consistent</a:t>
            </a:r>
            <a:r>
              <a:rPr lang="en"/>
              <a:t> or responsive.</a:t>
            </a:r>
          </a:p>
          <a:p>
            <a:pPr indent="-228600" lvl="0" marL="457200" rtl="0">
              <a:spcBef>
                <a:spcPts val="0"/>
              </a:spcBef>
            </a:pPr>
            <a:r>
              <a:rPr lang="en">
                <a:solidFill>
                  <a:srgbClr val="FF0000"/>
                </a:solidFill>
              </a:rPr>
              <a:t>Con</a:t>
            </a:r>
            <a:r>
              <a:rPr lang="en"/>
              <a:t>: Harder to manipulate DOM.</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Architecture </a:t>
            </a:r>
            <a:r>
              <a:rPr lang="en"/>
              <a:t>decisions: Ruby on Rails VS Django</a:t>
            </a:r>
          </a:p>
        </p:txBody>
      </p:sp>
      <p:sp>
        <p:nvSpPr>
          <p:cNvPr id="138" name="Shape 138"/>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lgn="ctr">
              <a:spcBef>
                <a:spcPts val="0"/>
              </a:spcBef>
              <a:buNone/>
            </a:pPr>
            <a:r>
              <a:rPr b="1" lang="en" u="sng"/>
              <a:t>Django</a:t>
            </a:r>
          </a:p>
          <a:p>
            <a:pPr indent="-228600" lvl="0" marL="457200" rtl="0">
              <a:spcBef>
                <a:spcPts val="0"/>
              </a:spcBef>
              <a:buClr>
                <a:srgbClr val="000000"/>
              </a:buClr>
            </a:pPr>
            <a:r>
              <a:rPr lang="en">
                <a:solidFill>
                  <a:srgbClr val="00FF00"/>
                </a:solidFill>
              </a:rPr>
              <a:t>Pro:</a:t>
            </a:r>
            <a:r>
              <a:rPr lang="en">
                <a:solidFill>
                  <a:srgbClr val="000000"/>
                </a:solidFill>
              </a:rPr>
              <a:t> Since we’re doing our machine learning in Python, we wouldn’t have to use too many different languages as it may over complicate things.</a:t>
            </a:r>
          </a:p>
          <a:p>
            <a:pPr indent="-228600" lvl="0" marL="457200" rtl="0">
              <a:spcBef>
                <a:spcPts val="0"/>
              </a:spcBef>
              <a:buClr>
                <a:srgbClr val="000000"/>
              </a:buClr>
            </a:pPr>
            <a:r>
              <a:rPr lang="en">
                <a:solidFill>
                  <a:srgbClr val="00FF00"/>
                </a:solidFill>
              </a:rPr>
              <a:t>Pro</a:t>
            </a:r>
            <a:r>
              <a:rPr lang="en">
                <a:solidFill>
                  <a:srgbClr val="000000"/>
                </a:solidFill>
              </a:rPr>
              <a:t>: Better code readability since it uses Python (Indents).</a:t>
            </a:r>
          </a:p>
          <a:p>
            <a:pPr indent="-228600" lvl="0" marL="457200">
              <a:spcBef>
                <a:spcPts val="0"/>
              </a:spcBef>
              <a:buClr>
                <a:srgbClr val="000000"/>
              </a:buClr>
            </a:pPr>
            <a:r>
              <a:rPr lang="en">
                <a:solidFill>
                  <a:srgbClr val="FF0000"/>
                </a:solidFill>
              </a:rPr>
              <a:t>Con</a:t>
            </a:r>
            <a:r>
              <a:rPr lang="en">
                <a:solidFill>
                  <a:srgbClr val="000000"/>
                </a:solidFill>
              </a:rPr>
              <a:t>: No experience with this framework.</a:t>
            </a:r>
          </a:p>
        </p:txBody>
      </p:sp>
      <p:sp>
        <p:nvSpPr>
          <p:cNvPr id="139" name="Shape 139"/>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lgn="ctr">
              <a:spcBef>
                <a:spcPts val="0"/>
              </a:spcBef>
              <a:buNone/>
            </a:pPr>
            <a:r>
              <a:rPr b="1" lang="en" u="sng"/>
              <a:t>Ruby on Rails</a:t>
            </a:r>
          </a:p>
          <a:p>
            <a:pPr indent="-228600" lvl="0" marL="457200" rtl="0">
              <a:spcBef>
                <a:spcPts val="0"/>
              </a:spcBef>
            </a:pPr>
            <a:r>
              <a:rPr lang="en">
                <a:solidFill>
                  <a:srgbClr val="00FF00"/>
                </a:solidFill>
              </a:rPr>
              <a:t>Pro</a:t>
            </a:r>
            <a:r>
              <a:rPr lang="en"/>
              <a:t>: Some experience with this framework.</a:t>
            </a:r>
          </a:p>
          <a:p>
            <a:pPr indent="-228600" lvl="0" marL="457200" rtl="0">
              <a:spcBef>
                <a:spcPts val="0"/>
              </a:spcBef>
            </a:pPr>
            <a:r>
              <a:rPr lang="en">
                <a:solidFill>
                  <a:srgbClr val="00FF00"/>
                </a:solidFill>
              </a:rPr>
              <a:t>Pro</a:t>
            </a:r>
            <a:r>
              <a:rPr lang="en"/>
              <a:t>: Probably has a better edge over Django for web development.</a:t>
            </a:r>
          </a:p>
          <a:p>
            <a:pPr indent="-228600" lvl="0" marL="457200">
              <a:spcBef>
                <a:spcPts val="0"/>
              </a:spcBef>
            </a:pPr>
            <a:r>
              <a:rPr lang="en">
                <a:solidFill>
                  <a:srgbClr val="FF0000"/>
                </a:solidFill>
              </a:rPr>
              <a:t>Con</a:t>
            </a:r>
            <a:r>
              <a:rPr lang="en"/>
              <a:t>: Wouldn’t as easily tie in with the machine learning because of the separate languages.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Hosting decision: Cloud Hosting vs Local Ho</a:t>
            </a:r>
            <a:r>
              <a:rPr lang="en"/>
              <a:t>sting </a:t>
            </a:r>
          </a:p>
        </p:txBody>
      </p:sp>
      <p:sp>
        <p:nvSpPr>
          <p:cNvPr id="145" name="Shape 145"/>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lgn="ctr">
              <a:spcBef>
                <a:spcPts val="0"/>
              </a:spcBef>
              <a:buNone/>
            </a:pPr>
            <a:r>
              <a:rPr b="1" lang="en" u="sng"/>
              <a:t>Cloud</a:t>
            </a:r>
          </a:p>
          <a:p>
            <a:pPr indent="-228600" lvl="0" marL="457200" rtl="0">
              <a:spcBef>
                <a:spcPts val="0"/>
              </a:spcBef>
            </a:pPr>
            <a:r>
              <a:rPr lang="en">
                <a:solidFill>
                  <a:srgbClr val="00FF00"/>
                </a:solidFill>
              </a:rPr>
              <a:t>Pro</a:t>
            </a:r>
            <a:r>
              <a:rPr lang="en">
                <a:solidFill>
                  <a:srgbClr val="000000"/>
                </a:solidFill>
              </a:rPr>
              <a:t>: Cloud hosting would give us </a:t>
            </a:r>
            <a:r>
              <a:rPr lang="en">
                <a:solidFill>
                  <a:srgbClr val="000000"/>
                </a:solidFill>
              </a:rPr>
              <a:t>24/7 access.</a:t>
            </a:r>
          </a:p>
          <a:p>
            <a:pPr indent="-228600" lvl="0" marL="457200" rtl="0">
              <a:spcBef>
                <a:spcPts val="0"/>
              </a:spcBef>
            </a:pPr>
            <a:r>
              <a:rPr lang="en">
                <a:solidFill>
                  <a:srgbClr val="00FF00"/>
                </a:solidFill>
              </a:rPr>
              <a:t>Pro:</a:t>
            </a:r>
            <a:r>
              <a:rPr lang="en">
                <a:solidFill>
                  <a:srgbClr val="000000"/>
                </a:solidFill>
              </a:rPr>
              <a:t> It wouldn’t expend individual members computing resources.</a:t>
            </a:r>
          </a:p>
          <a:p>
            <a:pPr indent="-228600" lvl="0" marL="457200" rtl="0">
              <a:spcBef>
                <a:spcPts val="0"/>
              </a:spcBef>
              <a:buClr>
                <a:srgbClr val="000000"/>
              </a:buClr>
            </a:pPr>
            <a:r>
              <a:rPr lang="en">
                <a:solidFill>
                  <a:srgbClr val="00FF00"/>
                </a:solidFill>
              </a:rPr>
              <a:t>Pro</a:t>
            </a:r>
            <a:r>
              <a:rPr lang="en">
                <a:solidFill>
                  <a:srgbClr val="000000"/>
                </a:solidFill>
              </a:rPr>
              <a:t>: Easier to scale.</a:t>
            </a:r>
          </a:p>
          <a:p>
            <a:pPr indent="-228600" lvl="0" marL="457200" rtl="0">
              <a:spcBef>
                <a:spcPts val="0"/>
              </a:spcBef>
              <a:buClr>
                <a:srgbClr val="000000"/>
              </a:buClr>
            </a:pPr>
            <a:r>
              <a:rPr lang="en">
                <a:solidFill>
                  <a:srgbClr val="00FF00"/>
                </a:solidFill>
              </a:rPr>
              <a:t>Pro</a:t>
            </a:r>
            <a:r>
              <a:rPr lang="en">
                <a:solidFill>
                  <a:srgbClr val="000000"/>
                </a:solidFill>
              </a:rPr>
              <a:t>: Has support if we run into problems.</a:t>
            </a:r>
          </a:p>
          <a:p>
            <a:pPr indent="-228600" lvl="0" marL="457200" rtl="0">
              <a:spcBef>
                <a:spcPts val="0"/>
              </a:spcBef>
              <a:buClr>
                <a:srgbClr val="000000"/>
              </a:buClr>
            </a:pPr>
            <a:r>
              <a:rPr lang="en">
                <a:solidFill>
                  <a:srgbClr val="FF0000"/>
                </a:solidFill>
              </a:rPr>
              <a:t>Con</a:t>
            </a:r>
            <a:r>
              <a:rPr lang="en">
                <a:solidFill>
                  <a:srgbClr val="000000"/>
                </a:solidFill>
              </a:rPr>
              <a:t>: Cost money.</a:t>
            </a:r>
          </a:p>
          <a:p>
            <a:pPr indent="-228600" lvl="0" marL="457200">
              <a:spcBef>
                <a:spcPts val="0"/>
              </a:spcBef>
              <a:buClr>
                <a:srgbClr val="000000"/>
              </a:buClr>
            </a:pPr>
            <a:r>
              <a:rPr lang="en">
                <a:solidFill>
                  <a:srgbClr val="FF0000"/>
                </a:solidFill>
              </a:rPr>
              <a:t>Con</a:t>
            </a:r>
            <a:r>
              <a:rPr lang="en">
                <a:solidFill>
                  <a:srgbClr val="000000"/>
                </a:solidFill>
              </a:rPr>
              <a:t>: Requires internet access.</a:t>
            </a:r>
          </a:p>
        </p:txBody>
      </p:sp>
      <p:sp>
        <p:nvSpPr>
          <p:cNvPr id="146" name="Shape 146"/>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lgn="ctr">
              <a:spcBef>
                <a:spcPts val="0"/>
              </a:spcBef>
              <a:buNone/>
            </a:pPr>
            <a:r>
              <a:rPr b="1" lang="en" u="sng"/>
              <a:t>Localhost</a:t>
            </a:r>
          </a:p>
          <a:p>
            <a:pPr indent="-228600" lvl="0" marL="457200" rtl="0">
              <a:spcBef>
                <a:spcPts val="0"/>
              </a:spcBef>
              <a:buClr>
                <a:srgbClr val="000000"/>
              </a:buClr>
            </a:pPr>
            <a:r>
              <a:rPr lang="en">
                <a:solidFill>
                  <a:srgbClr val="00FF00"/>
                </a:solidFill>
              </a:rPr>
              <a:t>Pro</a:t>
            </a:r>
            <a:r>
              <a:rPr lang="en">
                <a:solidFill>
                  <a:srgbClr val="000000"/>
                </a:solidFill>
              </a:rPr>
              <a:t>: More control.</a:t>
            </a:r>
          </a:p>
          <a:p>
            <a:pPr indent="-228600" lvl="0" marL="457200" rtl="0">
              <a:spcBef>
                <a:spcPts val="0"/>
              </a:spcBef>
              <a:buClr>
                <a:srgbClr val="000000"/>
              </a:buClr>
            </a:pPr>
            <a:r>
              <a:rPr lang="en">
                <a:solidFill>
                  <a:srgbClr val="00FF00"/>
                </a:solidFill>
              </a:rPr>
              <a:t>Pro</a:t>
            </a:r>
            <a:r>
              <a:rPr lang="en">
                <a:solidFill>
                  <a:srgbClr val="000000"/>
                </a:solidFill>
              </a:rPr>
              <a:t>: Free.</a:t>
            </a:r>
          </a:p>
          <a:p>
            <a:pPr indent="-228600" lvl="0" marL="457200" rtl="0">
              <a:spcBef>
                <a:spcPts val="0"/>
              </a:spcBef>
              <a:buClr>
                <a:srgbClr val="000000"/>
              </a:buClr>
            </a:pPr>
            <a:r>
              <a:rPr lang="en">
                <a:solidFill>
                  <a:srgbClr val="00FF00"/>
                </a:solidFill>
              </a:rPr>
              <a:t>Pro</a:t>
            </a:r>
            <a:r>
              <a:rPr lang="en">
                <a:solidFill>
                  <a:srgbClr val="000000"/>
                </a:solidFill>
              </a:rPr>
              <a:t>: More security.</a:t>
            </a:r>
          </a:p>
          <a:p>
            <a:pPr indent="-228600" lvl="0" marL="457200">
              <a:spcBef>
                <a:spcPts val="0"/>
              </a:spcBef>
              <a:buClr>
                <a:srgbClr val="000000"/>
              </a:buClr>
            </a:pPr>
            <a:r>
              <a:rPr lang="en">
                <a:solidFill>
                  <a:srgbClr val="FF0000"/>
                </a:solidFill>
              </a:rPr>
              <a:t>Con</a:t>
            </a:r>
            <a:r>
              <a:rPr lang="en">
                <a:solidFill>
                  <a:srgbClr val="000000"/>
                </a:solidFill>
              </a:rPr>
              <a:t>: We might have problems presenting via localhost.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Database decision: MySQL VS MongoDB</a:t>
            </a:r>
          </a:p>
        </p:txBody>
      </p:sp>
      <p:sp>
        <p:nvSpPr>
          <p:cNvPr id="152" name="Shape 152"/>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lgn="ctr">
              <a:spcBef>
                <a:spcPts val="0"/>
              </a:spcBef>
              <a:buNone/>
            </a:pPr>
            <a:r>
              <a:rPr b="1" lang="en" u="sng"/>
              <a:t>MySQL</a:t>
            </a:r>
          </a:p>
          <a:p>
            <a:pPr indent="-228600" lvl="0" marL="457200" rtl="0">
              <a:spcBef>
                <a:spcPts val="0"/>
              </a:spcBef>
            </a:pPr>
            <a:r>
              <a:rPr lang="en">
                <a:solidFill>
                  <a:srgbClr val="00FF00"/>
                </a:solidFill>
              </a:rPr>
              <a:t>Pro</a:t>
            </a:r>
            <a:r>
              <a:rPr lang="en"/>
              <a:t>: Several members of our group have experience with MySQL.</a:t>
            </a:r>
          </a:p>
          <a:p>
            <a:pPr indent="-228600" lvl="0" marL="457200" rtl="0">
              <a:spcBef>
                <a:spcPts val="0"/>
              </a:spcBef>
            </a:pPr>
            <a:r>
              <a:rPr lang="en">
                <a:solidFill>
                  <a:srgbClr val="00FF00"/>
                </a:solidFill>
              </a:rPr>
              <a:t>Pro</a:t>
            </a:r>
            <a:r>
              <a:rPr lang="en"/>
              <a:t>: Is a relational database, so handles a lot of work automatically that we might not want to handle manually.</a:t>
            </a:r>
          </a:p>
          <a:p>
            <a:pPr indent="-228600" lvl="0" marL="457200" rtl="0">
              <a:spcBef>
                <a:spcPts val="0"/>
              </a:spcBef>
            </a:pPr>
            <a:r>
              <a:rPr lang="en">
                <a:solidFill>
                  <a:srgbClr val="FF0000"/>
                </a:solidFill>
              </a:rPr>
              <a:t>Con</a:t>
            </a:r>
            <a:r>
              <a:rPr lang="en"/>
              <a:t>: Not as fast as a NoSQL database would be.</a:t>
            </a:r>
          </a:p>
        </p:txBody>
      </p:sp>
      <p:sp>
        <p:nvSpPr>
          <p:cNvPr id="153" name="Shape 153"/>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lgn="ctr">
              <a:spcBef>
                <a:spcPts val="0"/>
              </a:spcBef>
              <a:buNone/>
            </a:pPr>
            <a:r>
              <a:rPr b="1" lang="en" u="sng"/>
              <a:t>MongoDB</a:t>
            </a:r>
          </a:p>
          <a:p>
            <a:pPr indent="-228600" lvl="0" marL="457200" rtl="0">
              <a:spcBef>
                <a:spcPts val="0"/>
              </a:spcBef>
              <a:buClr>
                <a:schemeClr val="dk1"/>
              </a:buClr>
            </a:pPr>
            <a:r>
              <a:rPr lang="en">
                <a:solidFill>
                  <a:srgbClr val="00FF00"/>
                </a:solidFill>
              </a:rPr>
              <a:t>Pro:</a:t>
            </a:r>
            <a:r>
              <a:rPr lang="en">
                <a:solidFill>
                  <a:schemeClr val="dk1"/>
                </a:solidFill>
              </a:rPr>
              <a:t> Possibly faster.</a:t>
            </a:r>
          </a:p>
          <a:p>
            <a:pPr indent="-228600" lvl="0" marL="457200" rtl="0">
              <a:spcBef>
                <a:spcPts val="0"/>
              </a:spcBef>
              <a:buClr>
                <a:schemeClr val="dk1"/>
              </a:buClr>
            </a:pPr>
            <a:r>
              <a:rPr lang="en">
                <a:solidFill>
                  <a:srgbClr val="00FF00"/>
                </a:solidFill>
              </a:rPr>
              <a:t>Pro</a:t>
            </a:r>
            <a:r>
              <a:rPr lang="en">
                <a:solidFill>
                  <a:schemeClr val="dk1"/>
                </a:solidFill>
              </a:rPr>
              <a:t>: Better performance if tweaked right.</a:t>
            </a:r>
          </a:p>
          <a:p>
            <a:pPr indent="-228600" lvl="0" marL="457200" rtl="0">
              <a:spcBef>
                <a:spcPts val="0"/>
              </a:spcBef>
              <a:buClr>
                <a:schemeClr val="dk1"/>
              </a:buClr>
            </a:pPr>
            <a:r>
              <a:rPr lang="en">
                <a:solidFill>
                  <a:srgbClr val="FF0000"/>
                </a:solidFill>
              </a:rPr>
              <a:t>Con</a:t>
            </a:r>
            <a:r>
              <a:rPr lang="en">
                <a:solidFill>
                  <a:schemeClr val="dk1"/>
                </a:solidFill>
              </a:rPr>
              <a:t>: Responsible for more work that a relational database would do automatically.</a:t>
            </a:r>
          </a:p>
          <a:p>
            <a:pPr indent="-228600" lvl="0" marL="457200" rtl="0">
              <a:spcBef>
                <a:spcPts val="0"/>
              </a:spcBef>
              <a:buClr>
                <a:srgbClr val="000000"/>
              </a:buClr>
            </a:pPr>
            <a:r>
              <a:rPr lang="en">
                <a:solidFill>
                  <a:srgbClr val="FF0000"/>
                </a:solidFill>
              </a:rPr>
              <a:t>Con</a:t>
            </a:r>
            <a:r>
              <a:rPr lang="en">
                <a:solidFill>
                  <a:srgbClr val="000000"/>
                </a:solidFill>
              </a:rPr>
              <a:t>: No experience with NoSQL databases.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R</a:t>
            </a:r>
            <a:r>
              <a:rPr lang="en"/>
              <a:t>oles and Responsibilities</a:t>
            </a:r>
          </a:p>
        </p:txBody>
      </p:sp>
      <p:sp>
        <p:nvSpPr>
          <p:cNvPr id="159" name="Shape 159"/>
          <p:cNvSpPr txBox="1"/>
          <p:nvPr>
            <p:ph idx="2" type="body"/>
          </p:nvPr>
        </p:nvSpPr>
        <p:spPr>
          <a:xfrm>
            <a:off x="429416" y="1152475"/>
            <a:ext cx="8125800" cy="3416400"/>
          </a:xfrm>
          <a:prstGeom prst="rect">
            <a:avLst/>
          </a:prstGeom>
        </p:spPr>
        <p:txBody>
          <a:bodyPr anchorCtr="0" anchor="t" bIns="91425" lIns="91425" rIns="91425" tIns="91425">
            <a:noAutofit/>
          </a:bodyPr>
          <a:lstStyle/>
          <a:p>
            <a:pPr indent="-228600" lvl="0" marL="457200" rtl="0">
              <a:spcBef>
                <a:spcPts val="0"/>
              </a:spcBef>
            </a:pPr>
            <a:r>
              <a:rPr b="1" lang="en" u="sng"/>
              <a:t>Frontend:</a:t>
            </a:r>
            <a:r>
              <a:rPr lang="en"/>
              <a:t> Jeremy Hutton</a:t>
            </a:r>
          </a:p>
          <a:p>
            <a:pPr indent="-228600" lvl="0" marL="457200" rtl="0">
              <a:spcBef>
                <a:spcPts val="0"/>
              </a:spcBef>
            </a:pPr>
            <a:r>
              <a:rPr b="1" lang="en" u="sng"/>
              <a:t>Backend:</a:t>
            </a:r>
            <a:r>
              <a:rPr lang="en"/>
              <a:t> Richard Andrews</a:t>
            </a:r>
          </a:p>
          <a:p>
            <a:pPr indent="-228600" lvl="0" marL="457200" rtl="0">
              <a:spcBef>
                <a:spcPts val="0"/>
              </a:spcBef>
            </a:pPr>
            <a:r>
              <a:rPr b="1" lang="en" u="sng"/>
              <a:t>Database:</a:t>
            </a:r>
            <a:r>
              <a:rPr lang="en"/>
              <a:t> Christian Simaan</a:t>
            </a:r>
          </a:p>
          <a:p>
            <a:pPr indent="-228600" lvl="0" marL="457200" rtl="0">
              <a:spcBef>
                <a:spcPts val="0"/>
              </a:spcBef>
            </a:pPr>
            <a:r>
              <a:rPr b="1" lang="en" u="sng"/>
              <a:t>Machine Learning:</a:t>
            </a:r>
            <a:r>
              <a:rPr lang="en"/>
              <a:t> Ochaun Marshall</a:t>
            </a:r>
          </a:p>
          <a:p>
            <a:pPr lvl="0" rtl="0">
              <a:spcBef>
                <a:spcPts val="0"/>
              </a:spcBef>
              <a:buNone/>
            </a:pPr>
            <a:r>
              <a:t/>
            </a:r>
            <a:endParaRPr/>
          </a:p>
          <a:p>
            <a:pPr lvl="0">
              <a:spcBef>
                <a:spcPts val="0"/>
              </a:spcBef>
              <a:buNone/>
            </a:pPr>
            <a:r>
              <a:rPr lang="en"/>
              <a:t>Note: When any member finishes work in their role, they will help with another role where needed and/or appropriate.</a:t>
            </a:r>
          </a:p>
          <a:p>
            <a:pPr lvl="0">
              <a:spcBef>
                <a:spcPts val="0"/>
              </a:spcBef>
              <a:buNone/>
            </a:pPr>
            <a:r>
              <a:rPr lang="en"/>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Approach</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b="1" lang="en" u="sng"/>
              <a:t>Problem:</a:t>
            </a:r>
            <a:r>
              <a:rPr lang="en"/>
              <a:t>  </a:t>
            </a:r>
          </a:p>
          <a:p>
            <a:pPr indent="-228600" lvl="1" marL="914400" rtl="0">
              <a:spcBef>
                <a:spcPts val="0"/>
              </a:spcBef>
            </a:pPr>
            <a:r>
              <a:rPr lang="en"/>
              <a:t>It is difficult to determine whether a house will likely sell in a particular area. </a:t>
            </a:r>
          </a:p>
          <a:p>
            <a:pPr indent="-228600" lvl="1" marL="914400" rtl="0">
              <a:spcBef>
                <a:spcPts val="0"/>
              </a:spcBef>
            </a:pPr>
            <a:r>
              <a:rPr lang="en"/>
              <a:t>and the most popular factors that lead to a house's sale in an area.</a:t>
            </a:r>
          </a:p>
          <a:p>
            <a:pPr indent="-228600" lvl="0" marL="457200" rtl="0">
              <a:spcBef>
                <a:spcPts val="0"/>
              </a:spcBef>
            </a:pPr>
            <a:r>
              <a:rPr b="1" lang="en" u="sng"/>
              <a:t>Solution:</a:t>
            </a:r>
            <a:r>
              <a:rPr lang="en"/>
              <a:t> </a:t>
            </a:r>
          </a:p>
          <a:p>
            <a:pPr indent="-228600" lvl="1" marL="914400" rtl="0">
              <a:spcBef>
                <a:spcPts val="0"/>
              </a:spcBef>
            </a:pPr>
            <a:r>
              <a:rPr lang="en"/>
              <a:t>We wish to create a web application that will display these factors and more, based upon a user's input of the location of their house. </a:t>
            </a:r>
          </a:p>
          <a:p>
            <a:pPr indent="-228600" lvl="1" marL="914400" rtl="0">
              <a:spcBef>
                <a:spcPts val="0"/>
              </a:spcBef>
            </a:pPr>
            <a:r>
              <a:rPr lang="en"/>
              <a:t>NostraDomicile (our web application) will accomplish this using a frontend, backend, machine learning, and a database. </a:t>
            </a:r>
          </a:p>
          <a:p>
            <a:pPr indent="-228600" lvl="1" marL="914400">
              <a:spcBef>
                <a:spcPts val="0"/>
              </a:spcBef>
            </a:pPr>
            <a:r>
              <a:rPr lang="en"/>
              <a:t>Our application will also retrieve information using Zillow API, and make evaluations upon the returned information.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Requirement Priority</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The 1st tier features are the core of our application, and would need to be focused first. These are at the highest priorty </a:t>
            </a:r>
          </a:p>
          <a:p>
            <a:pPr lvl="0" rtl="0">
              <a:spcBef>
                <a:spcPts val="0"/>
              </a:spcBef>
              <a:buNone/>
            </a:pPr>
            <a:r>
              <a:rPr lang="en"/>
              <a:t>The 2nd tier features are also features we would like to have, but are not fundamental to our application. They would simply add more depth and desire to use our application. So their addition is based </a:t>
            </a:r>
            <a:r>
              <a:rPr lang="en"/>
              <a:t>solely</a:t>
            </a:r>
            <a:r>
              <a:rPr lang="en"/>
              <a:t> on time. </a:t>
            </a:r>
          </a:p>
          <a:p>
            <a:pPr lvl="0" rtl="0">
              <a:spcBef>
                <a:spcPts val="0"/>
              </a:spcBef>
              <a:buNone/>
            </a:pPr>
            <a:r>
              <a:rPr lang="en"/>
              <a:t>Lastly the 3rd tier features would be done once we finished all other tier features, and would mainly be longshots.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Features</a:t>
            </a:r>
          </a:p>
        </p:txBody>
      </p:sp>
      <p:sp>
        <p:nvSpPr>
          <p:cNvPr id="74" name="Shape 74"/>
          <p:cNvSpPr txBox="1"/>
          <p:nvPr>
            <p:ph idx="1" type="body"/>
          </p:nvPr>
        </p:nvSpPr>
        <p:spPr>
          <a:xfrm>
            <a:off x="425875" y="1017725"/>
            <a:ext cx="2560500" cy="3756300"/>
          </a:xfrm>
          <a:prstGeom prst="rect">
            <a:avLst/>
          </a:prstGeom>
        </p:spPr>
        <p:txBody>
          <a:bodyPr anchorCtr="0" anchor="t" bIns="91425" lIns="91425" rIns="91425" tIns="91425">
            <a:noAutofit/>
          </a:bodyPr>
          <a:lstStyle/>
          <a:p>
            <a:pPr lvl="0" rtl="0">
              <a:spcBef>
                <a:spcPts val="0"/>
              </a:spcBef>
              <a:buNone/>
            </a:pPr>
            <a:r>
              <a:rPr b="1" lang="en" sz="1400"/>
              <a:t>1st tier:</a:t>
            </a:r>
          </a:p>
          <a:p>
            <a:pPr indent="-285750" lvl="0" marL="457200" rtl="0">
              <a:spcBef>
                <a:spcPts val="0"/>
              </a:spcBef>
              <a:buSzPct val="100000"/>
            </a:pPr>
            <a:r>
              <a:rPr lang="en" sz="900"/>
              <a:t>Allow user to specify attributes for house qualities.</a:t>
            </a:r>
          </a:p>
          <a:p>
            <a:pPr indent="-285750" lvl="0" marL="457200" rtl="0">
              <a:spcBef>
                <a:spcPts val="0"/>
              </a:spcBef>
              <a:buSzPct val="100000"/>
            </a:pPr>
            <a:r>
              <a:rPr lang="en" sz="900"/>
              <a:t>Obtain housing info using the Zillow API</a:t>
            </a:r>
          </a:p>
          <a:p>
            <a:pPr indent="-285750" lvl="0" marL="457200" rtl="0">
              <a:spcBef>
                <a:spcPts val="0"/>
              </a:spcBef>
              <a:buSzPct val="100000"/>
            </a:pPr>
            <a:r>
              <a:rPr lang="en" sz="900"/>
              <a:t>Look for available houses within a zip code.</a:t>
            </a:r>
          </a:p>
          <a:p>
            <a:pPr indent="-285750" lvl="0" marL="457200" rtl="0">
              <a:spcBef>
                <a:spcPts val="0"/>
              </a:spcBef>
              <a:buSzPct val="100000"/>
            </a:pPr>
            <a:r>
              <a:rPr lang="en" sz="900"/>
              <a:t>Create data visualizations based on home sales info.</a:t>
            </a:r>
          </a:p>
          <a:p>
            <a:pPr indent="-285750" lvl="0" marL="457200" rtl="0">
              <a:spcBef>
                <a:spcPts val="0"/>
              </a:spcBef>
              <a:buSzPct val="100000"/>
            </a:pPr>
            <a:r>
              <a:rPr lang="en" sz="900"/>
              <a:t>Create a database to store housing info, query, and run data through machine learning algorithms.</a:t>
            </a:r>
          </a:p>
          <a:p>
            <a:pPr indent="-285750" lvl="0" marL="457200" rtl="0">
              <a:spcBef>
                <a:spcPts val="0"/>
              </a:spcBef>
              <a:buSzPct val="100000"/>
            </a:pPr>
            <a:r>
              <a:rPr lang="en" sz="900"/>
              <a:t>Server side backend connected to database and frontend of web application.</a:t>
            </a:r>
          </a:p>
          <a:p>
            <a:pPr indent="-285750" lvl="0" marL="457200" rtl="0">
              <a:spcBef>
                <a:spcPts val="0"/>
              </a:spcBef>
              <a:buSzPct val="100000"/>
            </a:pPr>
            <a:r>
              <a:rPr lang="en" sz="900"/>
              <a:t>Obtain a cloud hosting service (AWS)</a:t>
            </a:r>
          </a:p>
          <a:p>
            <a:pPr indent="-285750" lvl="0" marL="457200" rtl="0">
              <a:spcBef>
                <a:spcPts val="0"/>
              </a:spcBef>
              <a:buSzPct val="100000"/>
            </a:pPr>
            <a:r>
              <a:rPr lang="en" sz="900"/>
              <a:t>Do frontend of website.</a:t>
            </a:r>
          </a:p>
          <a:p>
            <a:pPr indent="-285750" lvl="0" marL="457200" rtl="0">
              <a:spcBef>
                <a:spcPts val="0"/>
              </a:spcBef>
              <a:buSzPct val="100000"/>
            </a:pPr>
            <a:r>
              <a:rPr lang="en" sz="900"/>
              <a:t>User able to determine whether a house will sell or not based on attributes and zip code.</a:t>
            </a:r>
          </a:p>
          <a:p>
            <a:pPr indent="-285750" lvl="0" marL="457200">
              <a:spcBef>
                <a:spcPts val="0"/>
              </a:spcBef>
              <a:buSzPct val="100000"/>
            </a:pPr>
            <a:r>
              <a:rPr lang="en" sz="900"/>
              <a:t>User able to find the most desirable factors in a zip code.</a:t>
            </a:r>
          </a:p>
        </p:txBody>
      </p:sp>
      <p:sp>
        <p:nvSpPr>
          <p:cNvPr id="75" name="Shape 75"/>
          <p:cNvSpPr txBox="1"/>
          <p:nvPr>
            <p:ph idx="1" type="body"/>
          </p:nvPr>
        </p:nvSpPr>
        <p:spPr>
          <a:xfrm>
            <a:off x="6271800" y="1190650"/>
            <a:ext cx="2560500" cy="3416400"/>
          </a:xfrm>
          <a:prstGeom prst="rect">
            <a:avLst/>
          </a:prstGeom>
        </p:spPr>
        <p:txBody>
          <a:bodyPr anchorCtr="0" anchor="t" bIns="91425" lIns="91425" rIns="91425" tIns="91425">
            <a:noAutofit/>
          </a:bodyPr>
          <a:lstStyle/>
          <a:p>
            <a:pPr lvl="0" rtl="0">
              <a:spcBef>
                <a:spcPts val="0"/>
              </a:spcBef>
              <a:buNone/>
            </a:pPr>
            <a:r>
              <a:rPr b="1" lang="en" sz="1400"/>
              <a:t>3rd</a:t>
            </a:r>
            <a:r>
              <a:rPr b="1" lang="en" sz="1400"/>
              <a:t> tier:</a:t>
            </a:r>
          </a:p>
          <a:p>
            <a:pPr indent="-285750" lvl="0" marL="457200" rtl="0">
              <a:spcBef>
                <a:spcPts val="0"/>
              </a:spcBef>
              <a:buSzPct val="100000"/>
            </a:pPr>
            <a:r>
              <a:rPr lang="en" sz="900"/>
              <a:t>Suggest attributes to increase sales price.</a:t>
            </a:r>
          </a:p>
          <a:p>
            <a:pPr indent="-285750" lvl="0" marL="457200" rtl="0">
              <a:spcBef>
                <a:spcPts val="0"/>
              </a:spcBef>
              <a:buSzPct val="100000"/>
            </a:pPr>
            <a:r>
              <a:rPr lang="en" sz="900"/>
              <a:t>Email results printout to users.</a:t>
            </a:r>
          </a:p>
          <a:p>
            <a:pPr indent="-285750" lvl="0" marL="457200" rtl="0">
              <a:spcBef>
                <a:spcPts val="0"/>
              </a:spcBef>
              <a:buSzPct val="100000"/>
            </a:pPr>
            <a:r>
              <a:rPr lang="en" sz="900"/>
              <a:t>Provide suggested product links based on most important factors.</a:t>
            </a:r>
          </a:p>
        </p:txBody>
      </p:sp>
      <p:sp>
        <p:nvSpPr>
          <p:cNvPr id="76" name="Shape 76"/>
          <p:cNvSpPr txBox="1"/>
          <p:nvPr>
            <p:ph idx="1" type="body"/>
          </p:nvPr>
        </p:nvSpPr>
        <p:spPr>
          <a:xfrm>
            <a:off x="3291750" y="1190650"/>
            <a:ext cx="2560500" cy="3416400"/>
          </a:xfrm>
          <a:prstGeom prst="rect">
            <a:avLst/>
          </a:prstGeom>
        </p:spPr>
        <p:txBody>
          <a:bodyPr anchorCtr="0" anchor="t" bIns="91425" lIns="91425" rIns="91425" tIns="91425">
            <a:noAutofit/>
          </a:bodyPr>
          <a:lstStyle/>
          <a:p>
            <a:pPr lvl="0" rtl="0">
              <a:spcBef>
                <a:spcPts val="0"/>
              </a:spcBef>
              <a:buNone/>
            </a:pPr>
            <a:r>
              <a:rPr b="1" lang="en" sz="1400"/>
              <a:t>2nd</a:t>
            </a:r>
            <a:r>
              <a:rPr b="1" lang="en" sz="1400"/>
              <a:t> tier:</a:t>
            </a:r>
          </a:p>
          <a:p>
            <a:pPr indent="-285750" lvl="0" marL="457200" rtl="0">
              <a:spcBef>
                <a:spcPts val="0"/>
              </a:spcBef>
              <a:buSzPct val="100000"/>
            </a:pPr>
            <a:r>
              <a:rPr lang="en" sz="900"/>
              <a:t>Determine if a house will sell at a given price.</a:t>
            </a:r>
          </a:p>
          <a:p>
            <a:pPr indent="-285750" lvl="0" marL="457200" rtl="0">
              <a:spcBef>
                <a:spcPts val="0"/>
              </a:spcBef>
              <a:buSzPct val="100000"/>
            </a:pPr>
            <a:r>
              <a:rPr lang="en" sz="900"/>
              <a:t>Predict a viable sales price for given attributes.</a:t>
            </a:r>
          </a:p>
          <a:p>
            <a:pPr indent="-285750" lvl="0" marL="457200" rtl="0">
              <a:spcBef>
                <a:spcPts val="0"/>
              </a:spcBef>
              <a:buSzPct val="100000"/>
            </a:pPr>
            <a:r>
              <a:rPr lang="en" sz="900"/>
              <a:t>Rank realtors by sales count.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System Model</a:t>
            </a:r>
          </a:p>
        </p:txBody>
      </p:sp>
      <p:sp>
        <p:nvSpPr>
          <p:cNvPr id="82" name="Shape 8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The frontend will handle both displaying information to the user, and getting data from the user that will allow our application to analyze attributes.</a:t>
            </a:r>
          </a:p>
          <a:p>
            <a:pPr indent="-228600" lvl="0" marL="457200" rtl="0">
              <a:spcBef>
                <a:spcPts val="0"/>
              </a:spcBef>
            </a:pPr>
            <a:r>
              <a:rPr lang="en"/>
              <a:t>The backend will analyze the data that the frontend gets, and send it to the machine learning functions/system. The backend will also make request to the zillow api or our database depending on the request made, and whether we have the data required.</a:t>
            </a:r>
          </a:p>
          <a:p>
            <a:pPr indent="-228600" lvl="0" marL="457200" rtl="0">
              <a:spcBef>
                <a:spcPts val="0"/>
              </a:spcBef>
            </a:pPr>
            <a:r>
              <a:rPr lang="en"/>
              <a:t>We will use the Random Forest Classifier to analyze the data it gets from the backend, and provide answers to the backend.</a:t>
            </a:r>
          </a:p>
          <a:p>
            <a:pPr indent="-228600" lvl="0" marL="457200">
              <a:spcBef>
                <a:spcPts val="0"/>
              </a:spcBef>
            </a:pPr>
            <a:r>
              <a:rPr lang="en"/>
              <a:t>The database will store information we get from requests to the zillow API, as well as any other information we need to store.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Diagram of System Model</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dhxfkhjkl;.png" id="89" name="Shape 89"/>
          <p:cNvPicPr preferRelativeResize="0"/>
          <p:nvPr/>
        </p:nvPicPr>
        <p:blipFill>
          <a:blip r:embed="rId3">
            <a:alphaModFix/>
          </a:blip>
          <a:stretch>
            <a:fillRect/>
          </a:stretch>
        </p:blipFill>
        <p:spPr>
          <a:xfrm>
            <a:off x="2138362" y="1185862"/>
            <a:ext cx="4867275" cy="277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Subsystems</a:t>
            </a:r>
          </a:p>
        </p:txBody>
      </p:sp>
      <p:sp>
        <p:nvSpPr>
          <p:cNvPr id="95" name="Shape 9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Frontend: The angular and bootstrap will be broken down into sections. Some sections will be dedicated to explaining to the user what this web application does. Other sections will get user input from the user in order to feed the input into the backend. Lastly several other sections will be about displaying the information that is retrieved from the backend after it has been analyzed.</a:t>
            </a:r>
          </a:p>
          <a:p>
            <a:pPr indent="-228600" lvl="0" marL="457200">
              <a:spcBef>
                <a:spcPts val="0"/>
              </a:spcBef>
            </a:pPr>
            <a:r>
              <a:rPr lang="en"/>
              <a:t>Backend: The Django backend will also be broken into many different functions, but it will follow a MVC format. Functions such as making calls to the Zillow API, querying the database, sending data to the frontend to be displayed, etc.</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Subsystems</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Database: The MySQL database will be broken up into tables of information. The information will be comprised of zip codes, indicators of whether a house has sold or not, attributes of said house, status of users, and so forth. This information can then be updated via queries from the backend as new data becomes available.</a:t>
            </a:r>
          </a:p>
          <a:p>
            <a:pPr indent="-228600" lvl="0" marL="457200" rtl="0">
              <a:spcBef>
                <a:spcPts val="0"/>
              </a:spcBef>
            </a:pPr>
            <a:r>
              <a:rPr lang="en"/>
              <a:t>Random Forest:The machine learning classifier that will be used is the Random Forest. It generates a ensemble of decision and uses the majority classification of those trees to determine result. I will be implemented using Scikit-learn library in Python. </a:t>
            </a:r>
          </a:p>
          <a:p>
            <a:pPr indent="-228600" lvl="0" marL="457200" rtl="0">
              <a:spcBef>
                <a:spcPts val="0"/>
              </a:spcBef>
            </a:pPr>
            <a:r>
              <a:rPr lang="en"/>
              <a:t>Visualisations: Will be generated using the MatPlotlib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Timeline and Feasibility</a:t>
            </a:r>
          </a:p>
        </p:txBody>
      </p:sp>
      <p:pic>
        <p:nvPicPr>
          <p:cNvPr descr="timeline1.PNG" id="107" name="Shape 107"/>
          <p:cNvPicPr preferRelativeResize="0"/>
          <p:nvPr/>
        </p:nvPicPr>
        <p:blipFill>
          <a:blip r:embed="rId3">
            <a:alphaModFix/>
          </a:blip>
          <a:stretch>
            <a:fillRect/>
          </a:stretch>
        </p:blipFill>
        <p:spPr>
          <a:xfrm>
            <a:off x="721112" y="1017725"/>
            <a:ext cx="7701786"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