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omments/comment1.xml" ContentType="application/vnd.openxmlformats-officedocument.presentationml.comment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Lst>
  <p:sldSz cx="9144000" cy="5143500" type="screen16x9"/>
  <p:notesSz cx="6858000" cy="9144000"/>
  <p:embeddedFontLst>
    <p:embeddedFont>
      <p:font typeface="Oswald"/>
      <p:regular r:id="rId76"/>
      <p:bold r:id="rId77"/>
    </p:embeddedFont>
    <p:embeddedFont>
      <p:font typeface="Calibri" panose="020F0502020204030204" pitchFamily="34" charset="0"/>
      <p:regular r:id="rId78"/>
      <p:bold r:id="rId79"/>
      <p:italic r:id="rId80"/>
      <p:boldItalic r:id="rId81"/>
    </p:embeddedFont>
    <p:embeddedFont>
      <p:font typeface="Average" panose="020B0604020202020204" charset="0"/>
      <p:regular r:id="rId8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ichard Andrews"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32E154-E3C8-400A-8FE6-FE8AECE61F85}">
  <a:tblStyle styleId="{AB32E154-E3C8-400A-8FE6-FE8AECE61F85}"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1.fntdata"/><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font" Target="fonts/font4.fntdata"/><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7.fntdata"/><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5.fntdata"/><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83"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3.fntdata"/><Relationship Id="rId81" Type="http://schemas.openxmlformats.org/officeDocument/2006/relationships/font" Target="fonts/font6.fntdata"/><Relationship Id="rId86"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7-03-30T00:46:29.076" idx="1">
    <p:pos x="6000" y="0"/>
    <p:text>Starting slide for presentation on 3/30</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 name="Shape 2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5" name="Shape 2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Shape 2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Shape 2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6" name="Shape 25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2" name="Shape 2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1" name="Shape 2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7" name="Shape 2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3" name="Shape 2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5" name="Shape 2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1" name="Shape 3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9" name="Shape 3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5" name="Shape 3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1" name="Shape 3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7" name="Shape 33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3" name="Shape 3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9" name="Shape 34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5" name="Shape 3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1" name="Shape 3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7" name="Shape 3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3" name="Shape 3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9" name="Shape 3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Shape 3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 name="Shape 3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Shape 39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4" name="Shape 3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2" name="Shape 4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9" name="Shape 4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6" name="Shape 4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Shape 42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3" name="Shape 4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Shape 42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0" name="Shape 4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Shape 43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7" name="Shape 43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4" name="Shape 4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2" name="Shape 4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Shape 45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9" name="Shape 4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Shape 4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6" name="Shape 4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Shape 47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3" name="Shape 4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1" name="Shape 4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Shape 4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8" name="Shape 4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Shape 4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5" name="Shape 4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Shape 5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2" name="Shape 5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Shape 5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9" name="Shape 5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Shape 51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6" name="Shape 5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Shape 5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3" name="Shape 5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4799625" y="2915950"/>
              <a:ext cx="207000" cy="207000"/>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4137525" y="2915950"/>
              <a:ext cx="207000" cy="207000"/>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14" name="Shape 14"/>
          <p:cNvSpPr txBox="1">
            <a:spLocks noGrp="1"/>
          </p:cNvSpPr>
          <p:nvPr>
            <p:ph type="ctrTitle"/>
          </p:nvPr>
        </p:nvSpPr>
        <p:spPr>
          <a:xfrm>
            <a:off x="671257" y="990800"/>
            <a:ext cx="7801500" cy="1730100"/>
          </a:xfrm>
          <a:prstGeom prst="rect">
            <a:avLst/>
          </a:prstGeom>
        </p:spPr>
        <p:txBody>
          <a:bodyPr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5" name="Shape 15"/>
          <p:cNvSpPr txBox="1">
            <a:spLocks noGrp="1"/>
          </p:cNvSpPr>
          <p:nvPr>
            <p:ph type="subTitle" idx="1"/>
          </p:nvPr>
        </p:nvSpPr>
        <p:spPr>
          <a:xfrm>
            <a:off x="671250" y="3174875"/>
            <a:ext cx="7801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16" name="Shape 16"/>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255275"/>
            <a:ext cx="8520600" cy="18906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51" name="Shape 51"/>
          <p:cNvSpPr txBox="1">
            <a:spLocks noGrp="1"/>
          </p:cNvSpPr>
          <p:nvPr>
            <p:ph type="body" idx="1"/>
          </p:nvPr>
        </p:nvSpPr>
        <p:spPr>
          <a:xfrm>
            <a:off x="311700" y="32284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71250" y="2141250"/>
            <a:ext cx="7852200" cy="8610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9" name="Shape 19"/>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4" name="Shape 34"/>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5" name="Shape 35"/>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62271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38" name="Shape 38"/>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1" name="Shape 4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2" name="Shape 42"/>
          <p:cNvSpPr txBox="1">
            <a:spLocks noGrp="1"/>
          </p:cNvSpPr>
          <p:nvPr>
            <p:ph type="title"/>
          </p:nvPr>
        </p:nvSpPr>
        <p:spPr>
          <a:xfrm>
            <a:off x="265500" y="1081400"/>
            <a:ext cx="4045200" cy="1710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3" name="Shape 43"/>
          <p:cNvSpPr txBox="1">
            <a:spLocks noGrp="1"/>
          </p:cNvSpPr>
          <p:nvPr>
            <p:ph type="subTitle" idx="1"/>
          </p:nvPr>
        </p:nvSpPr>
        <p:spPr>
          <a:xfrm>
            <a:off x="265500" y="2845200"/>
            <a:ext cx="4045200" cy="1345500"/>
          </a:xfrm>
          <a:prstGeom prst="rect">
            <a:avLst/>
          </a:prstGeom>
        </p:spPr>
        <p:txBody>
          <a:bodyPr lIns="91425" tIns="91425" rIns="91425" bIns="91425" anchor="t" anchorCtr="0"/>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a:endParaRPr/>
          </a:p>
        </p:txBody>
      </p:sp>
      <p:sp>
        <p:nvSpPr>
          <p:cNvPr id="44" name="Shape 4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5" name="Shape 45"/>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a:endParaRPr/>
          </a:p>
        </p:txBody>
      </p:sp>
      <p:sp>
        <p:nvSpPr>
          <p:cNvPr id="48" name="Shape 48"/>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a:endParaRPr/>
          </a:p>
        </p:txBody>
      </p:sp>
      <p:sp>
        <p:nvSpPr>
          <p:cNvPr id="8" name="Shape 8"/>
          <p:cNvSpPr txBox="1">
            <a:spLocks noGrp="1"/>
          </p:cNvSpPr>
          <p:nvPr>
            <p:ph type="sldNum" idx="12"/>
          </p:nvPr>
        </p:nvSpPr>
        <p:spPr>
          <a:xfrm>
            <a:off x="8490250" y="4681009"/>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C343D"/>
        </a:solidFill>
        <a:effectLst/>
      </p:bgPr>
    </p:bg>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1282499" y="720301"/>
            <a:ext cx="6579000" cy="1584900"/>
          </a:xfrm>
          <a:prstGeom prst="rect">
            <a:avLst/>
          </a:prstGeom>
        </p:spPr>
        <p:txBody>
          <a:bodyPr lIns="91425" tIns="91425" rIns="91425" bIns="91425" anchor="b" anchorCtr="0">
            <a:noAutofit/>
          </a:bodyPr>
          <a:lstStyle/>
          <a:p>
            <a:pPr lvl="0">
              <a:spcBef>
                <a:spcPts val="0"/>
              </a:spcBef>
              <a:buNone/>
            </a:pPr>
            <a:r>
              <a:rPr lang="en"/>
              <a:t>Nostradomicile</a:t>
            </a:r>
          </a:p>
        </p:txBody>
      </p:sp>
      <p:sp>
        <p:nvSpPr>
          <p:cNvPr id="60" name="Shape 60"/>
          <p:cNvSpPr txBox="1">
            <a:spLocks noGrp="1"/>
          </p:cNvSpPr>
          <p:nvPr>
            <p:ph type="subTitle" idx="1"/>
          </p:nvPr>
        </p:nvSpPr>
        <p:spPr>
          <a:xfrm>
            <a:off x="460950" y="2789118"/>
            <a:ext cx="8222100" cy="998700"/>
          </a:xfrm>
          <a:prstGeom prst="rect">
            <a:avLst/>
          </a:prstGeom>
        </p:spPr>
        <p:txBody>
          <a:bodyPr lIns="91425" tIns="91425" rIns="91425" bIns="91425" anchor="t" anchorCtr="0">
            <a:noAutofit/>
          </a:bodyPr>
          <a:lstStyle/>
          <a:p>
            <a:pPr lvl="0" algn="ctr" rtl="0">
              <a:spcBef>
                <a:spcPts val="0"/>
              </a:spcBef>
              <a:buNone/>
            </a:pPr>
            <a:endParaRPr sz="1800">
              <a:solidFill>
                <a:srgbClr val="FFFFFF"/>
              </a:solidFill>
            </a:endParaRPr>
          </a:p>
          <a:p>
            <a:pPr lvl="0" algn="ctr">
              <a:spcBef>
                <a:spcPts val="0"/>
              </a:spcBef>
              <a:buNone/>
            </a:pPr>
            <a:r>
              <a:rPr lang="en" sz="1800">
                <a:solidFill>
                  <a:srgbClr val="FFFFFF"/>
                </a:solidFill>
              </a:rPr>
              <a:t>By:</a:t>
            </a:r>
          </a:p>
          <a:p>
            <a:pPr lvl="0" algn="ctr" rtl="0">
              <a:spcBef>
                <a:spcPts val="0"/>
              </a:spcBef>
              <a:buNone/>
            </a:pPr>
            <a:r>
              <a:rPr lang="en" sz="1800">
                <a:solidFill>
                  <a:srgbClr val="FFFFFF"/>
                </a:solidFill>
              </a:rPr>
              <a:t>Ochaun Marshall, Christian Simaan</a:t>
            </a:r>
          </a:p>
          <a:p>
            <a:pPr lvl="0" algn="ctr">
              <a:spcBef>
                <a:spcPts val="0"/>
              </a:spcBef>
              <a:buNone/>
            </a:pPr>
            <a:r>
              <a:rPr lang="en" sz="1800">
                <a:solidFill>
                  <a:srgbClr val="FFFFFF"/>
                </a:solidFill>
              </a:rPr>
              <a:t> Jeremy Hutton, Richard Andrews</a:t>
            </a:r>
          </a:p>
        </p:txBody>
      </p:sp>
      <p:sp>
        <p:nvSpPr>
          <p:cNvPr id="61" name="Shape 61"/>
          <p:cNvSpPr txBox="1"/>
          <p:nvPr/>
        </p:nvSpPr>
        <p:spPr>
          <a:xfrm>
            <a:off x="1362750" y="2256025"/>
            <a:ext cx="6418500" cy="533100"/>
          </a:xfrm>
          <a:prstGeom prst="rect">
            <a:avLst/>
          </a:prstGeom>
          <a:noFill/>
          <a:ln>
            <a:noFill/>
          </a:ln>
        </p:spPr>
        <p:txBody>
          <a:bodyPr lIns="91425" tIns="91425" rIns="91425" bIns="91425" anchor="t" anchorCtr="0">
            <a:noAutofit/>
          </a:bodyPr>
          <a:lstStyle/>
          <a:p>
            <a:pPr lvl="0" algn="ctr">
              <a:spcBef>
                <a:spcPts val="0"/>
              </a:spcBef>
              <a:buNone/>
            </a:pPr>
            <a:r>
              <a:rPr lang="en" sz="2000" b="1">
                <a:solidFill>
                  <a:srgbClr val="FFFFFF"/>
                </a:solidFill>
              </a:rPr>
              <a:t>Project Overview</a:t>
            </a:r>
          </a:p>
        </p:txBody>
      </p:sp>
      <p:pic>
        <p:nvPicPr>
          <p:cNvPr id="62" name="Shape 62" descr="Nostradomicile_logo_invert.png"/>
          <p:cNvPicPr preferRelativeResize="0"/>
          <p:nvPr/>
        </p:nvPicPr>
        <p:blipFill>
          <a:blip r:embed="rId3">
            <a:alphaModFix/>
          </a:blip>
          <a:stretch>
            <a:fillRect/>
          </a:stretch>
        </p:blipFill>
        <p:spPr>
          <a:xfrm>
            <a:off x="8017525" y="3989775"/>
            <a:ext cx="1126475" cy="1126475"/>
          </a:xfrm>
          <a:prstGeom prst="rect">
            <a:avLst/>
          </a:prstGeom>
          <a:noFill/>
          <a:ln>
            <a:noFill/>
          </a:ln>
        </p:spPr>
      </p:pic>
      <p:pic>
        <p:nvPicPr>
          <p:cNvPr id="63" name="Shape 63"/>
          <p:cNvPicPr preferRelativeResize="0"/>
          <p:nvPr/>
        </p:nvPicPr>
        <p:blipFill>
          <a:blip r:embed="rId4">
            <a:alphaModFix/>
          </a:blip>
          <a:stretch>
            <a:fillRect/>
          </a:stretch>
        </p:blipFill>
        <p:spPr>
          <a:xfrm>
            <a:off x="0" y="3989774"/>
            <a:ext cx="915349" cy="1153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11700" y="168675"/>
            <a:ext cx="8520600" cy="572700"/>
          </a:xfrm>
          <a:prstGeom prst="rect">
            <a:avLst/>
          </a:prstGeom>
        </p:spPr>
        <p:txBody>
          <a:bodyPr lIns="91425" tIns="91425" rIns="91425" bIns="91425" anchor="t" anchorCtr="0">
            <a:noAutofit/>
          </a:bodyPr>
          <a:lstStyle/>
          <a:p>
            <a:pPr lvl="0" algn="ctr">
              <a:spcBef>
                <a:spcPts val="0"/>
              </a:spcBef>
              <a:buNone/>
            </a:pPr>
            <a:r>
              <a:rPr lang="en"/>
              <a:t>System Model</a:t>
            </a:r>
          </a:p>
        </p:txBody>
      </p:sp>
      <p:sp>
        <p:nvSpPr>
          <p:cNvPr id="117" name="Shape 117"/>
          <p:cNvSpPr txBox="1">
            <a:spLocks noGrp="1"/>
          </p:cNvSpPr>
          <p:nvPr>
            <p:ph type="body" idx="1"/>
          </p:nvPr>
        </p:nvSpPr>
        <p:spPr>
          <a:xfrm>
            <a:off x="311700" y="680275"/>
            <a:ext cx="8520600" cy="3416400"/>
          </a:xfrm>
          <a:prstGeom prst="rect">
            <a:avLst/>
          </a:prstGeom>
        </p:spPr>
        <p:txBody>
          <a:bodyPr lIns="91425" tIns="91425" rIns="91425" bIns="91425" anchor="t" anchorCtr="0">
            <a:noAutofit/>
          </a:bodyPr>
          <a:lstStyle/>
          <a:p>
            <a:pPr marL="457200" lvl="0" indent="-228600" rtl="0">
              <a:spcBef>
                <a:spcPts val="0"/>
              </a:spcBef>
              <a:buClr>
                <a:srgbClr val="FFFFFF"/>
              </a:buClr>
            </a:pPr>
            <a:r>
              <a:rPr lang="en">
                <a:solidFill>
                  <a:srgbClr val="FFFFFF"/>
                </a:solidFill>
              </a:rPr>
              <a:t>Frontend will handle both displaying information to the user, and getting data from the user that will allow our application to analyze attributes.</a:t>
            </a:r>
          </a:p>
          <a:p>
            <a:pPr marL="457200" lvl="0" indent="-228600" rtl="0">
              <a:spcBef>
                <a:spcPts val="0"/>
              </a:spcBef>
              <a:buClr>
                <a:srgbClr val="FFFFFF"/>
              </a:buClr>
            </a:pPr>
            <a:r>
              <a:rPr lang="en">
                <a:solidFill>
                  <a:srgbClr val="FFFFFF"/>
                </a:solidFill>
              </a:rPr>
              <a:t>The backend will analyze the data that the frontend gets, and send it to the machine learning functions/system. The backend will also make request to the zillow api or our database depending on the request made, and whether we have the data required.</a:t>
            </a:r>
          </a:p>
          <a:p>
            <a:pPr marL="457200" lvl="0" indent="-228600" rtl="0">
              <a:spcBef>
                <a:spcPts val="0"/>
              </a:spcBef>
              <a:buClr>
                <a:srgbClr val="FFFFFF"/>
              </a:buClr>
            </a:pPr>
            <a:r>
              <a:rPr lang="en">
                <a:solidFill>
                  <a:srgbClr val="FFFFFF"/>
                </a:solidFill>
              </a:rPr>
              <a:t>We will use the Random Forest Classifier to analyze the data it gets from the backend, and provide answers to the backend.</a:t>
            </a:r>
          </a:p>
          <a:p>
            <a:pPr marL="457200" lvl="0" indent="-228600" rtl="0">
              <a:spcBef>
                <a:spcPts val="0"/>
              </a:spcBef>
              <a:buClr>
                <a:srgbClr val="FFFFFF"/>
              </a:buClr>
            </a:pPr>
            <a:r>
              <a:rPr lang="en">
                <a:solidFill>
                  <a:srgbClr val="FFFFFF"/>
                </a:solidFill>
              </a:rPr>
              <a:t>The database will store information we get from requests to the Zillow API, as well as any other information we need to store.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536525" y="445025"/>
            <a:ext cx="7930500" cy="572700"/>
          </a:xfrm>
          <a:prstGeom prst="rect">
            <a:avLst/>
          </a:prstGeom>
        </p:spPr>
        <p:txBody>
          <a:bodyPr lIns="91425" tIns="91425" rIns="91425" bIns="91425" anchor="t" anchorCtr="0">
            <a:noAutofit/>
          </a:bodyPr>
          <a:lstStyle/>
          <a:p>
            <a:pPr lvl="0" algn="ctr">
              <a:spcBef>
                <a:spcPts val="0"/>
              </a:spcBef>
              <a:buNone/>
            </a:pPr>
            <a:r>
              <a:rPr lang="en"/>
              <a:t>System Model</a:t>
            </a:r>
          </a:p>
        </p:txBody>
      </p:sp>
      <p:pic>
        <p:nvPicPr>
          <p:cNvPr id="123" name="Shape 123"/>
          <p:cNvPicPr preferRelativeResize="0"/>
          <p:nvPr/>
        </p:nvPicPr>
        <p:blipFill>
          <a:blip r:embed="rId3">
            <a:alphaModFix/>
          </a:blip>
          <a:stretch>
            <a:fillRect/>
          </a:stretch>
        </p:blipFill>
        <p:spPr>
          <a:xfrm>
            <a:off x="1180075" y="1093850"/>
            <a:ext cx="6923850" cy="3510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Alternative System Model</a:t>
            </a:r>
          </a:p>
        </p:txBody>
      </p:sp>
      <p:sp>
        <p:nvSpPr>
          <p:cNvPr id="129" name="Shape 129"/>
          <p:cNvSpPr txBox="1">
            <a:spLocks noGrp="1"/>
          </p:cNvSpPr>
          <p:nvPr>
            <p:ph type="body" idx="1"/>
          </p:nvPr>
        </p:nvSpPr>
        <p:spPr>
          <a:xfrm>
            <a:off x="643275" y="1152475"/>
            <a:ext cx="8009100" cy="3416400"/>
          </a:xfrm>
          <a:prstGeom prst="rect">
            <a:avLst/>
          </a:prstGeom>
        </p:spPr>
        <p:txBody>
          <a:bodyPr lIns="91425" tIns="91425" rIns="91425" bIns="91425" anchor="t" anchorCtr="0">
            <a:noAutofit/>
          </a:bodyPr>
          <a:lstStyle/>
          <a:p>
            <a:pPr marL="457200" lvl="0" indent="-228600" rtl="0">
              <a:spcBef>
                <a:spcPts val="0"/>
              </a:spcBef>
              <a:buClr>
                <a:srgbClr val="FFFFFF"/>
              </a:buClr>
              <a:buChar char="●"/>
            </a:pPr>
            <a:r>
              <a:rPr lang="en">
                <a:solidFill>
                  <a:srgbClr val="FFFFFF"/>
                </a:solidFill>
              </a:rPr>
              <a:t>Utilizes statistical analysis in Python rather than machine learning.</a:t>
            </a:r>
          </a:p>
          <a:p>
            <a:pPr marL="457200" lvl="0" indent="-228600" rtl="0">
              <a:spcBef>
                <a:spcPts val="0"/>
              </a:spcBef>
              <a:buClr>
                <a:srgbClr val="FFFFFF"/>
              </a:buClr>
              <a:buChar char="●"/>
            </a:pPr>
            <a:r>
              <a:rPr lang="en">
                <a:solidFill>
                  <a:srgbClr val="FFFFFF"/>
                </a:solidFill>
              </a:rPr>
              <a:t>Backend relies on Ruby on Rails and MongoDB rather than Django/Python and MySQL.</a:t>
            </a:r>
          </a:p>
          <a:p>
            <a:pPr marL="457200" lvl="0" indent="-228600">
              <a:spcBef>
                <a:spcPts val="0"/>
              </a:spcBef>
              <a:buClr>
                <a:srgbClr val="FFFFFF"/>
              </a:buClr>
              <a:buChar char="●"/>
            </a:pPr>
            <a:r>
              <a:rPr lang="en">
                <a:solidFill>
                  <a:srgbClr val="FFFFFF"/>
                </a:solidFill>
              </a:rPr>
              <a:t>Front end uses JavaScript, and HTML rather than Angular JS and Bootstrap.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rtl="0">
              <a:spcBef>
                <a:spcPts val="0"/>
              </a:spcBef>
              <a:buNone/>
            </a:pPr>
            <a:r>
              <a:rPr lang="en"/>
              <a:t>Alternative System Model</a:t>
            </a:r>
          </a:p>
          <a:p>
            <a:pPr lvl="0">
              <a:spcBef>
                <a:spcPts val="0"/>
              </a:spcBef>
              <a:buNone/>
            </a:pPr>
            <a:endParaRPr/>
          </a:p>
        </p:txBody>
      </p:sp>
      <p:pic>
        <p:nvPicPr>
          <p:cNvPr id="135" name="Shape 135"/>
          <p:cNvPicPr preferRelativeResize="0"/>
          <p:nvPr/>
        </p:nvPicPr>
        <p:blipFill>
          <a:blip r:embed="rId3">
            <a:alphaModFix/>
          </a:blip>
          <a:stretch>
            <a:fillRect/>
          </a:stretch>
        </p:blipFill>
        <p:spPr>
          <a:xfrm>
            <a:off x="802412" y="1114128"/>
            <a:ext cx="7539174" cy="3443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311700" y="237325"/>
            <a:ext cx="8520600" cy="572700"/>
          </a:xfrm>
          <a:prstGeom prst="rect">
            <a:avLst/>
          </a:prstGeom>
        </p:spPr>
        <p:txBody>
          <a:bodyPr lIns="91425" tIns="91425" rIns="91425" bIns="91425" anchor="t" anchorCtr="0">
            <a:noAutofit/>
          </a:bodyPr>
          <a:lstStyle/>
          <a:p>
            <a:pPr lvl="0" algn="ctr">
              <a:spcBef>
                <a:spcPts val="0"/>
              </a:spcBef>
              <a:buNone/>
            </a:pPr>
            <a:r>
              <a:rPr lang="en"/>
              <a:t>Subsystems</a:t>
            </a:r>
          </a:p>
        </p:txBody>
      </p:sp>
      <p:sp>
        <p:nvSpPr>
          <p:cNvPr id="141" name="Shape 141"/>
          <p:cNvSpPr txBox="1">
            <a:spLocks noGrp="1"/>
          </p:cNvSpPr>
          <p:nvPr>
            <p:ph type="body" idx="1"/>
          </p:nvPr>
        </p:nvSpPr>
        <p:spPr>
          <a:xfrm>
            <a:off x="311700" y="810025"/>
            <a:ext cx="8520600" cy="3416400"/>
          </a:xfrm>
          <a:prstGeom prst="rect">
            <a:avLst/>
          </a:prstGeom>
        </p:spPr>
        <p:txBody>
          <a:bodyPr lIns="91425" tIns="91425" rIns="91425" bIns="91425" anchor="t" anchorCtr="0">
            <a:noAutofit/>
          </a:bodyPr>
          <a:lstStyle/>
          <a:p>
            <a:pPr marL="457200" lvl="0" indent="-228600" rtl="0">
              <a:spcBef>
                <a:spcPts val="0"/>
              </a:spcBef>
              <a:buClr>
                <a:srgbClr val="FFFFFF"/>
              </a:buClr>
            </a:pPr>
            <a:r>
              <a:rPr lang="en">
                <a:solidFill>
                  <a:srgbClr val="FFFFFF"/>
                </a:solidFill>
              </a:rPr>
              <a:t>Frontend: The angular and bootstrap will be broken down into sections. Some sections will be dedicated to explaining to the user what this web application does. Other sections will get user input from the user in order to feed the input into the backend. Lastly several other sections will be about displaying the information that is retrieved from the backend after it has been analyzed.</a:t>
            </a:r>
          </a:p>
          <a:p>
            <a:pPr marL="457200" lvl="0" indent="-228600">
              <a:spcBef>
                <a:spcPts val="0"/>
              </a:spcBef>
              <a:buClr>
                <a:srgbClr val="FFFFFF"/>
              </a:buClr>
            </a:pPr>
            <a:r>
              <a:rPr lang="en">
                <a:solidFill>
                  <a:srgbClr val="FFFFFF"/>
                </a:solidFill>
              </a:rPr>
              <a:t>Backend: The Django backend will also be broken into many different functions, but it will follow a MVC format. Functions such as making calls to the Zillow API, querying the database, sending data to the frontend to be displayed, etc.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497300" y="445025"/>
            <a:ext cx="8160600" cy="572700"/>
          </a:xfrm>
          <a:prstGeom prst="rect">
            <a:avLst/>
          </a:prstGeom>
        </p:spPr>
        <p:txBody>
          <a:bodyPr lIns="91425" tIns="91425" rIns="91425" bIns="91425" anchor="t" anchorCtr="0">
            <a:noAutofit/>
          </a:bodyPr>
          <a:lstStyle/>
          <a:p>
            <a:pPr lvl="0" algn="ctr">
              <a:spcBef>
                <a:spcPts val="0"/>
              </a:spcBef>
              <a:buNone/>
            </a:pPr>
            <a:r>
              <a:rPr lang="en"/>
              <a:t>Subsystem Model</a:t>
            </a:r>
          </a:p>
        </p:txBody>
      </p:sp>
      <p:pic>
        <p:nvPicPr>
          <p:cNvPr id="147" name="Shape 147"/>
          <p:cNvPicPr preferRelativeResize="0"/>
          <p:nvPr/>
        </p:nvPicPr>
        <p:blipFill>
          <a:blip r:embed="rId3">
            <a:alphaModFix/>
          </a:blip>
          <a:stretch>
            <a:fillRect/>
          </a:stretch>
        </p:blipFill>
        <p:spPr>
          <a:xfrm>
            <a:off x="1612775" y="945674"/>
            <a:ext cx="5657424" cy="3872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311700" y="177200"/>
            <a:ext cx="8520600" cy="572700"/>
          </a:xfrm>
          <a:prstGeom prst="rect">
            <a:avLst/>
          </a:prstGeom>
        </p:spPr>
        <p:txBody>
          <a:bodyPr lIns="91425" tIns="91425" rIns="91425" bIns="91425" anchor="t" anchorCtr="0">
            <a:noAutofit/>
          </a:bodyPr>
          <a:lstStyle/>
          <a:p>
            <a:pPr lvl="0" algn="ctr" rtl="0">
              <a:spcBef>
                <a:spcPts val="0"/>
              </a:spcBef>
              <a:buNone/>
            </a:pPr>
            <a:r>
              <a:rPr lang="en"/>
              <a:t>Subsystems</a:t>
            </a:r>
          </a:p>
        </p:txBody>
      </p:sp>
      <p:sp>
        <p:nvSpPr>
          <p:cNvPr id="153" name="Shape 153"/>
          <p:cNvSpPr txBox="1">
            <a:spLocks noGrp="1"/>
          </p:cNvSpPr>
          <p:nvPr>
            <p:ph type="body" idx="1"/>
          </p:nvPr>
        </p:nvSpPr>
        <p:spPr>
          <a:xfrm>
            <a:off x="480000" y="655850"/>
            <a:ext cx="8184000" cy="3416400"/>
          </a:xfrm>
          <a:prstGeom prst="rect">
            <a:avLst/>
          </a:prstGeom>
        </p:spPr>
        <p:txBody>
          <a:bodyPr lIns="91425" tIns="91425" rIns="91425" bIns="91425" anchor="t" anchorCtr="0">
            <a:noAutofit/>
          </a:bodyPr>
          <a:lstStyle/>
          <a:p>
            <a:pPr marL="457200" lvl="0" indent="-228600" rtl="0">
              <a:spcBef>
                <a:spcPts val="0"/>
              </a:spcBef>
              <a:buClr>
                <a:srgbClr val="FFFFFF"/>
              </a:buClr>
            </a:pPr>
            <a:r>
              <a:rPr lang="en">
                <a:solidFill>
                  <a:srgbClr val="FFFFFF"/>
                </a:solidFill>
              </a:rPr>
              <a:t>MySQL Database - data stored in relational DB, updated on scheduled basis. Will include, among other things:</a:t>
            </a:r>
          </a:p>
          <a:p>
            <a:pPr marL="914400" lvl="1" indent="-228600" rtl="0">
              <a:spcBef>
                <a:spcPts val="0"/>
              </a:spcBef>
              <a:buClr>
                <a:srgbClr val="FFFFFF"/>
              </a:buClr>
            </a:pPr>
            <a:r>
              <a:rPr lang="en">
                <a:solidFill>
                  <a:srgbClr val="FFFFFF"/>
                </a:solidFill>
              </a:rPr>
              <a:t>Zipcode</a:t>
            </a:r>
          </a:p>
          <a:p>
            <a:pPr marL="914400" lvl="1" indent="-228600" rtl="0">
              <a:spcBef>
                <a:spcPts val="0"/>
              </a:spcBef>
              <a:buClr>
                <a:srgbClr val="FFFFFF"/>
              </a:buClr>
            </a:pPr>
            <a:r>
              <a:rPr lang="en">
                <a:solidFill>
                  <a:srgbClr val="FFFFFF"/>
                </a:solidFill>
              </a:rPr>
              <a:t>Status (sold/unsold)</a:t>
            </a:r>
          </a:p>
          <a:p>
            <a:pPr marL="914400" lvl="1" indent="-228600" rtl="0">
              <a:spcBef>
                <a:spcPts val="0"/>
              </a:spcBef>
              <a:buClr>
                <a:srgbClr val="FFFFFF"/>
              </a:buClr>
            </a:pPr>
            <a:r>
              <a:rPr lang="en">
                <a:solidFill>
                  <a:srgbClr val="FFFFFF"/>
                </a:solidFill>
              </a:rPr>
              <a:t>Home attributes (floor type, parking, etc.)</a:t>
            </a:r>
          </a:p>
          <a:p>
            <a:pPr marL="457200" lvl="0" indent="-228600" rtl="0">
              <a:spcBef>
                <a:spcPts val="0"/>
              </a:spcBef>
              <a:buClr>
                <a:srgbClr val="FFFFFF"/>
              </a:buClr>
            </a:pPr>
            <a:r>
              <a:rPr lang="en">
                <a:solidFill>
                  <a:srgbClr val="FFFFFF"/>
                </a:solidFill>
              </a:rPr>
              <a:t>Machine Learning with Random Forest. </a:t>
            </a:r>
          </a:p>
          <a:p>
            <a:pPr marL="914400" lvl="1" indent="-228600" rtl="0">
              <a:spcBef>
                <a:spcPts val="0"/>
              </a:spcBef>
              <a:buClr>
                <a:srgbClr val="FFFFFF"/>
              </a:buClr>
            </a:pPr>
            <a:r>
              <a:rPr lang="en">
                <a:solidFill>
                  <a:srgbClr val="FFFFFF"/>
                </a:solidFill>
              </a:rPr>
              <a:t>Binary classifications on categorical features are easy </a:t>
            </a:r>
          </a:p>
          <a:p>
            <a:pPr marL="914400" lvl="1" indent="-228600" rtl="0">
              <a:spcBef>
                <a:spcPts val="0"/>
              </a:spcBef>
              <a:buClr>
                <a:srgbClr val="FFFFFF"/>
              </a:buClr>
            </a:pPr>
            <a:r>
              <a:rPr lang="en">
                <a:solidFill>
                  <a:srgbClr val="FFFFFF"/>
                </a:solidFill>
              </a:rPr>
              <a:t>Generates an ensemble of decisions and uses the majority classification of those trees to determine result</a:t>
            </a:r>
          </a:p>
          <a:p>
            <a:pPr marL="914400" lvl="1" indent="-228600" rtl="0">
              <a:spcBef>
                <a:spcPts val="0"/>
              </a:spcBef>
              <a:buClr>
                <a:srgbClr val="FFFFFF"/>
              </a:buClr>
            </a:pPr>
            <a:r>
              <a:rPr lang="en">
                <a:solidFill>
                  <a:srgbClr val="FFFFFF"/>
                </a:solidFill>
              </a:rPr>
              <a:t>Will be implemented using Scikit-learn library in Python</a:t>
            </a:r>
          </a:p>
          <a:p>
            <a:pPr marL="457200" lvl="0" indent="-228600" rtl="0">
              <a:spcBef>
                <a:spcPts val="0"/>
              </a:spcBef>
              <a:buClr>
                <a:srgbClr val="FFFFFF"/>
              </a:buClr>
            </a:pPr>
            <a:r>
              <a:rPr lang="en">
                <a:solidFill>
                  <a:srgbClr val="FFFFFF"/>
                </a:solidFill>
              </a:rPr>
              <a:t>Data Visualisations: Generated using Plotly library</a:t>
            </a:r>
          </a:p>
          <a:p>
            <a:pPr marL="914400" lvl="1" indent="-228600" rtl="0">
              <a:spcBef>
                <a:spcPts val="0"/>
              </a:spcBef>
              <a:buClr>
                <a:srgbClr val="FFFFFF"/>
              </a:buClr>
            </a:pPr>
            <a:r>
              <a:rPr lang="en">
                <a:solidFill>
                  <a:srgbClr val="FFFFFF"/>
                </a:solidFill>
              </a:rPr>
              <a:t>Native support for dynamic visualizations in web apps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Timeline</a:t>
            </a:r>
          </a:p>
        </p:txBody>
      </p:sp>
      <p:pic>
        <p:nvPicPr>
          <p:cNvPr id="159" name="Shape 159"/>
          <p:cNvPicPr preferRelativeResize="0"/>
          <p:nvPr/>
        </p:nvPicPr>
        <p:blipFill>
          <a:blip r:embed="rId3">
            <a:alphaModFix/>
          </a:blip>
          <a:stretch>
            <a:fillRect/>
          </a:stretch>
        </p:blipFill>
        <p:spPr>
          <a:xfrm>
            <a:off x="1102900" y="1116462"/>
            <a:ext cx="6594249" cy="33288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rtl="0">
              <a:spcBef>
                <a:spcPts val="0"/>
              </a:spcBef>
              <a:buClr>
                <a:schemeClr val="dk1"/>
              </a:buClr>
              <a:buSzPct val="36666"/>
              <a:buFont typeface="Arial"/>
              <a:buNone/>
            </a:pPr>
            <a:r>
              <a:rPr lang="en"/>
              <a:t>Risk Assessment/Feasibility</a:t>
            </a:r>
          </a:p>
          <a:p>
            <a:pPr lvl="0">
              <a:spcBef>
                <a:spcPts val="0"/>
              </a:spcBef>
              <a:buNone/>
            </a:pPr>
            <a:endParaRPr/>
          </a:p>
        </p:txBody>
      </p:sp>
      <p:sp>
        <p:nvSpPr>
          <p:cNvPr id="165" name="Shape 165"/>
          <p:cNvSpPr txBox="1"/>
          <p:nvPr/>
        </p:nvSpPr>
        <p:spPr>
          <a:xfrm>
            <a:off x="799225" y="1017725"/>
            <a:ext cx="7630500" cy="3552300"/>
          </a:xfrm>
          <a:prstGeom prst="rect">
            <a:avLst/>
          </a:prstGeom>
          <a:noFill/>
          <a:ln>
            <a:noFill/>
          </a:ln>
        </p:spPr>
        <p:txBody>
          <a:bodyPr lIns="91425" tIns="91425" rIns="91425" bIns="91425" anchor="t" anchorCtr="0">
            <a:noAutofit/>
          </a:bodyPr>
          <a:lstStyle/>
          <a:p>
            <a:pPr marL="457200" lvl="0" indent="-228600" rtl="0">
              <a:lnSpc>
                <a:spcPct val="115000"/>
              </a:lnSpc>
              <a:spcBef>
                <a:spcPts val="0"/>
              </a:spcBef>
              <a:buClr>
                <a:srgbClr val="FFFFFF"/>
              </a:buClr>
              <a:buChar char="●"/>
            </a:pPr>
            <a:r>
              <a:rPr lang="en">
                <a:solidFill>
                  <a:srgbClr val="FFFFFF"/>
                </a:solidFill>
              </a:rPr>
              <a:t>Timeline sets out overlapping periods for several major tasks. </a:t>
            </a:r>
          </a:p>
          <a:p>
            <a:pPr marL="457200" lvl="0" indent="-228600" rtl="0">
              <a:lnSpc>
                <a:spcPct val="115000"/>
              </a:lnSpc>
              <a:spcBef>
                <a:spcPts val="0"/>
              </a:spcBef>
              <a:buClr>
                <a:srgbClr val="FFFFFF"/>
              </a:buClr>
              <a:buChar char="●"/>
            </a:pPr>
            <a:r>
              <a:rPr lang="en">
                <a:solidFill>
                  <a:srgbClr val="FFFFFF"/>
                </a:solidFill>
              </a:rPr>
              <a:t>Several portions of the project can be worked on in parallel, so a slowdown in one particular area should not cause an across the board delay. </a:t>
            </a:r>
          </a:p>
          <a:p>
            <a:pPr marL="457200" lvl="0" indent="-228600" rtl="0">
              <a:lnSpc>
                <a:spcPct val="115000"/>
              </a:lnSpc>
              <a:spcBef>
                <a:spcPts val="0"/>
              </a:spcBef>
              <a:buClr>
                <a:srgbClr val="FFFFFF"/>
              </a:buClr>
              <a:buChar char="●"/>
            </a:pPr>
            <a:r>
              <a:rPr lang="en">
                <a:solidFill>
                  <a:srgbClr val="FFFFFF"/>
                </a:solidFill>
              </a:rPr>
              <a:t>If some tasks are more complicated or difficult than anticipated, we don’t believe all tasks will be dependent on preceding tasks in timeline, so delay will be isolated.  </a:t>
            </a:r>
          </a:p>
          <a:p>
            <a:pPr marL="457200" lvl="0" indent="-228600" rtl="0">
              <a:lnSpc>
                <a:spcPct val="115000"/>
              </a:lnSpc>
              <a:spcBef>
                <a:spcPts val="0"/>
              </a:spcBef>
              <a:buClr>
                <a:srgbClr val="FFFFFF"/>
              </a:buClr>
              <a:buChar char="●"/>
            </a:pPr>
            <a:r>
              <a:rPr lang="en">
                <a:solidFill>
                  <a:srgbClr val="FFFFFF"/>
                </a:solidFill>
              </a:rPr>
              <a:t>Each task in the timeline includes preliminary testing for that component - additional time for testing shouldn’t be necessary, aside from final testing.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Alternative models</a:t>
            </a:r>
          </a:p>
        </p:txBody>
      </p:sp>
      <p:sp>
        <p:nvSpPr>
          <p:cNvPr id="171" name="Shape 171"/>
          <p:cNvSpPr txBox="1">
            <a:spLocks noGrp="1"/>
          </p:cNvSpPr>
          <p:nvPr>
            <p:ph type="body" idx="1"/>
          </p:nvPr>
        </p:nvSpPr>
        <p:spPr>
          <a:xfrm>
            <a:off x="610425" y="1152475"/>
            <a:ext cx="8026200" cy="3416400"/>
          </a:xfrm>
          <a:prstGeom prst="rect">
            <a:avLst/>
          </a:prstGeom>
        </p:spPr>
        <p:txBody>
          <a:bodyPr lIns="91425" tIns="91425" rIns="91425" bIns="91425" anchor="t" anchorCtr="0">
            <a:noAutofit/>
          </a:bodyPr>
          <a:lstStyle/>
          <a:p>
            <a:pPr lvl="0">
              <a:spcBef>
                <a:spcPts val="0"/>
              </a:spcBef>
              <a:buNone/>
            </a:pPr>
            <a:r>
              <a:rPr lang="en">
                <a:solidFill>
                  <a:srgbClr val="FFFFFF"/>
                </a:solidFill>
              </a:rPr>
              <a:t>The model we chose to use is the following setup: AngularJS and Bootstrap for the frontend, Django for backend programming, Python for machine learning, MySQL for database, and AWS for cloud hosting. The following slides will show the pros and cons of our choice vs. an alternative model that we were considering.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311700" y="201750"/>
            <a:ext cx="8520600" cy="572700"/>
          </a:xfrm>
          <a:prstGeom prst="rect">
            <a:avLst/>
          </a:prstGeom>
        </p:spPr>
        <p:txBody>
          <a:bodyPr lIns="91425" tIns="91425" rIns="91425" bIns="91425" anchor="t" anchorCtr="0">
            <a:noAutofit/>
          </a:bodyPr>
          <a:lstStyle/>
          <a:p>
            <a:pPr lvl="0" algn="ctr">
              <a:spcBef>
                <a:spcPts val="0"/>
              </a:spcBef>
              <a:buNone/>
            </a:pPr>
            <a:r>
              <a:rPr lang="en"/>
              <a:t>Approach</a:t>
            </a:r>
          </a:p>
        </p:txBody>
      </p:sp>
      <p:sp>
        <p:nvSpPr>
          <p:cNvPr id="69" name="Shape 69"/>
          <p:cNvSpPr txBox="1">
            <a:spLocks noGrp="1"/>
          </p:cNvSpPr>
          <p:nvPr>
            <p:ph type="body" idx="1"/>
          </p:nvPr>
        </p:nvSpPr>
        <p:spPr>
          <a:xfrm>
            <a:off x="509400" y="664500"/>
            <a:ext cx="8125200" cy="3594600"/>
          </a:xfrm>
          <a:prstGeom prst="rect">
            <a:avLst/>
          </a:prstGeom>
        </p:spPr>
        <p:txBody>
          <a:bodyPr lIns="91425" tIns="91425" rIns="91425" bIns="91425" anchor="t" anchorCtr="0">
            <a:noAutofit/>
          </a:bodyPr>
          <a:lstStyle/>
          <a:p>
            <a:pPr marL="457200" lvl="0" indent="-228600" rtl="0">
              <a:spcBef>
                <a:spcPts val="0"/>
              </a:spcBef>
              <a:buClr>
                <a:srgbClr val="FFFFFF"/>
              </a:buClr>
            </a:pPr>
            <a:r>
              <a:rPr lang="en" b="1" u="sng">
                <a:solidFill>
                  <a:srgbClr val="FFFFFF"/>
                </a:solidFill>
              </a:rPr>
              <a:t>Problem:</a:t>
            </a:r>
            <a:r>
              <a:rPr lang="en">
                <a:solidFill>
                  <a:srgbClr val="FFFFFF"/>
                </a:solidFill>
              </a:rPr>
              <a:t>  </a:t>
            </a:r>
          </a:p>
          <a:p>
            <a:pPr marL="914400" lvl="1" indent="-228600" rtl="0">
              <a:lnSpc>
                <a:spcPct val="100000"/>
              </a:lnSpc>
              <a:spcBef>
                <a:spcPts val="0"/>
              </a:spcBef>
              <a:buClr>
                <a:srgbClr val="FFFFFF"/>
              </a:buClr>
            </a:pPr>
            <a:r>
              <a:rPr lang="en">
                <a:solidFill>
                  <a:srgbClr val="FFFFFF"/>
                </a:solidFill>
              </a:rPr>
              <a:t>It can be difficult to determine whether a house will sell and what factors will influence its desirability in a particular area.</a:t>
            </a:r>
          </a:p>
          <a:p>
            <a:pPr marL="457200" lvl="0" indent="-228600" rtl="0">
              <a:spcBef>
                <a:spcPts val="0"/>
              </a:spcBef>
              <a:buClr>
                <a:srgbClr val="FFFFFF"/>
              </a:buClr>
            </a:pPr>
            <a:r>
              <a:rPr lang="en" b="1" u="sng">
                <a:solidFill>
                  <a:srgbClr val="FFFFFF"/>
                </a:solidFill>
              </a:rPr>
              <a:t>Solution:</a:t>
            </a:r>
            <a:r>
              <a:rPr lang="en">
                <a:solidFill>
                  <a:srgbClr val="FFFFFF"/>
                </a:solidFill>
              </a:rPr>
              <a:t> </a:t>
            </a:r>
          </a:p>
          <a:p>
            <a:pPr marL="914400" lvl="1" indent="-228600" rtl="0">
              <a:lnSpc>
                <a:spcPct val="100000"/>
              </a:lnSpc>
              <a:spcBef>
                <a:spcPts val="0"/>
              </a:spcBef>
              <a:buClr>
                <a:srgbClr val="FFFFFF"/>
              </a:buClr>
            </a:pPr>
            <a:r>
              <a:rPr lang="en" u="sng">
                <a:solidFill>
                  <a:srgbClr val="FFFFFF"/>
                </a:solidFill>
              </a:rPr>
              <a:t>Project Goal:</a:t>
            </a:r>
            <a:r>
              <a:rPr lang="en">
                <a:solidFill>
                  <a:srgbClr val="FFFFFF"/>
                </a:solidFill>
              </a:rPr>
              <a:t> Create a web application which determines if a house will sell based on desirable factors in an area and allows users to explore houses on the market based on their preferences and desired location.</a:t>
            </a:r>
          </a:p>
          <a:p>
            <a:pPr marL="914400" lvl="1" indent="-228600" rtl="0">
              <a:lnSpc>
                <a:spcPct val="100000"/>
              </a:lnSpc>
              <a:spcBef>
                <a:spcPts val="0"/>
              </a:spcBef>
              <a:buClr>
                <a:srgbClr val="FFFFFF"/>
              </a:buClr>
            </a:pPr>
            <a:r>
              <a:rPr lang="en" u="sng">
                <a:solidFill>
                  <a:srgbClr val="FFFFFF"/>
                </a:solidFill>
              </a:rPr>
              <a:t>Project Description</a:t>
            </a:r>
            <a:r>
              <a:rPr lang="en">
                <a:solidFill>
                  <a:srgbClr val="FFFFFF"/>
                </a:solidFill>
              </a:rPr>
              <a:t>:  NostraDomicile will accomplish this goal by:</a:t>
            </a:r>
          </a:p>
          <a:p>
            <a:pPr marL="1371600" lvl="2" indent="-228600" rtl="0">
              <a:lnSpc>
                <a:spcPct val="100000"/>
              </a:lnSpc>
              <a:spcBef>
                <a:spcPts val="0"/>
              </a:spcBef>
              <a:buClr>
                <a:srgbClr val="FFFFFF"/>
              </a:buClr>
            </a:pPr>
            <a:r>
              <a:rPr lang="en">
                <a:solidFill>
                  <a:srgbClr val="FFFFFF"/>
                </a:solidFill>
              </a:rPr>
              <a:t>Retrieving and storing housing market information using a Zillow API and MySQL database</a:t>
            </a:r>
          </a:p>
          <a:p>
            <a:pPr marL="1371600" lvl="2" indent="-228600" rtl="0">
              <a:lnSpc>
                <a:spcPct val="100000"/>
              </a:lnSpc>
              <a:spcBef>
                <a:spcPts val="0"/>
              </a:spcBef>
              <a:buClr>
                <a:srgbClr val="FFFFFF"/>
              </a:buClr>
            </a:pPr>
            <a:r>
              <a:rPr lang="en">
                <a:solidFill>
                  <a:srgbClr val="FFFFFF"/>
                </a:solidFill>
              </a:rPr>
              <a:t>Using machine learning to evaluate housing data and determine factors influencing home sales in a particular area</a:t>
            </a:r>
          </a:p>
          <a:p>
            <a:pPr marL="1371600" lvl="2" indent="-228600" rtl="0">
              <a:lnSpc>
                <a:spcPct val="100000"/>
              </a:lnSpc>
              <a:spcBef>
                <a:spcPts val="0"/>
              </a:spcBef>
              <a:buClr>
                <a:srgbClr val="FFFFFF"/>
              </a:buClr>
            </a:pPr>
            <a:r>
              <a:rPr lang="en">
                <a:solidFill>
                  <a:srgbClr val="FFFFFF"/>
                </a:solidFill>
              </a:rPr>
              <a:t>Creating a user-friendly interface for users to view data about factors influencing home sales and create data visualizations about houses on the market based on user preferences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483750" y="249550"/>
            <a:ext cx="8176500" cy="572700"/>
          </a:xfrm>
          <a:prstGeom prst="rect">
            <a:avLst/>
          </a:prstGeom>
        </p:spPr>
        <p:txBody>
          <a:bodyPr lIns="91425" tIns="91425" rIns="91425" bIns="91425" anchor="t" anchorCtr="0">
            <a:noAutofit/>
          </a:bodyPr>
          <a:lstStyle/>
          <a:p>
            <a:pPr lvl="0">
              <a:spcBef>
                <a:spcPts val="0"/>
              </a:spcBef>
              <a:buNone/>
            </a:pPr>
            <a:r>
              <a:rPr lang="en" sz="2400"/>
              <a:t>Architecture Decisions: ML Model v.s. Statistical Model</a:t>
            </a:r>
          </a:p>
        </p:txBody>
      </p:sp>
      <p:sp>
        <p:nvSpPr>
          <p:cNvPr id="177" name="Shape 177"/>
          <p:cNvSpPr txBox="1">
            <a:spLocks noGrp="1"/>
          </p:cNvSpPr>
          <p:nvPr>
            <p:ph type="body" idx="1"/>
          </p:nvPr>
        </p:nvSpPr>
        <p:spPr>
          <a:xfrm>
            <a:off x="483750" y="863550"/>
            <a:ext cx="3822300" cy="3416400"/>
          </a:xfrm>
          <a:prstGeom prst="rect">
            <a:avLst/>
          </a:prstGeom>
        </p:spPr>
        <p:txBody>
          <a:bodyPr lIns="91425" tIns="91425" rIns="91425" bIns="91425" anchor="t" anchorCtr="0">
            <a:noAutofit/>
          </a:bodyPr>
          <a:lstStyle/>
          <a:p>
            <a:pPr lvl="0" algn="ctr" rtl="0">
              <a:spcBef>
                <a:spcPts val="0"/>
              </a:spcBef>
              <a:buNone/>
            </a:pPr>
            <a:r>
              <a:rPr lang="en">
                <a:solidFill>
                  <a:srgbClr val="FFFFFF"/>
                </a:solidFill>
              </a:rPr>
              <a:t>System Model 1: Machine Learning</a:t>
            </a:r>
          </a:p>
          <a:p>
            <a:pPr marL="457200" marR="0" lvl="0" indent="-317500" algn="l" rtl="0">
              <a:lnSpc>
                <a:spcPct val="115000"/>
              </a:lnSpc>
              <a:spcBef>
                <a:spcPts val="0"/>
              </a:spcBef>
              <a:spcAft>
                <a:spcPts val="1600"/>
              </a:spcAft>
              <a:buSzPct val="100000"/>
              <a:buFont typeface="Arial"/>
              <a:buChar char="●"/>
            </a:pPr>
            <a:r>
              <a:rPr lang="en">
                <a:solidFill>
                  <a:srgbClr val="00FF00"/>
                </a:solidFill>
              </a:rPr>
              <a:t>Pro: </a:t>
            </a:r>
            <a:r>
              <a:rPr lang="en">
                <a:solidFill>
                  <a:srgbClr val="FFFFFF"/>
                </a:solidFill>
              </a:rPr>
              <a:t>Less computations needed and thereby more efficient </a:t>
            </a:r>
          </a:p>
          <a:p>
            <a:pPr marL="457200" marR="0" lvl="0" indent="-228600" algn="l" rtl="0">
              <a:lnSpc>
                <a:spcPct val="115000"/>
              </a:lnSpc>
              <a:spcBef>
                <a:spcPts val="0"/>
              </a:spcBef>
              <a:spcAft>
                <a:spcPts val="1600"/>
              </a:spcAft>
              <a:buClr>
                <a:srgbClr val="B7B7B7"/>
              </a:buClr>
              <a:buChar char="●"/>
            </a:pPr>
            <a:r>
              <a:rPr lang="en">
                <a:solidFill>
                  <a:srgbClr val="00FF00"/>
                </a:solidFill>
              </a:rPr>
              <a:t>Pro:</a:t>
            </a:r>
            <a:r>
              <a:rPr lang="en">
                <a:solidFill>
                  <a:srgbClr val="B7B7B7"/>
                </a:solidFill>
              </a:rPr>
              <a:t> </a:t>
            </a:r>
            <a:r>
              <a:rPr lang="en">
                <a:solidFill>
                  <a:srgbClr val="FFFFFF"/>
                </a:solidFill>
              </a:rPr>
              <a:t>ML Models are data independent</a:t>
            </a:r>
          </a:p>
          <a:p>
            <a:pPr marL="914400" marR="0" lvl="1" indent="-228600" algn="l" rtl="0">
              <a:lnSpc>
                <a:spcPct val="115000"/>
              </a:lnSpc>
              <a:spcBef>
                <a:spcPts val="0"/>
              </a:spcBef>
              <a:spcAft>
                <a:spcPts val="1600"/>
              </a:spcAft>
              <a:buClr>
                <a:srgbClr val="FFFFFF"/>
              </a:buClr>
              <a:buChar char="○"/>
            </a:pPr>
            <a:r>
              <a:rPr lang="en">
                <a:solidFill>
                  <a:srgbClr val="FFFFFF"/>
                </a:solidFill>
              </a:rPr>
              <a:t>You don’t need to know the “rules” of the data</a:t>
            </a:r>
          </a:p>
          <a:p>
            <a:pPr marL="457200" marR="0" lvl="0" indent="-228600" algn="l" rtl="0">
              <a:lnSpc>
                <a:spcPct val="115000"/>
              </a:lnSpc>
              <a:spcBef>
                <a:spcPts val="0"/>
              </a:spcBef>
              <a:spcAft>
                <a:spcPts val="1600"/>
              </a:spcAft>
              <a:buClr>
                <a:srgbClr val="B7B7B7"/>
              </a:buClr>
              <a:buChar char="●"/>
            </a:pPr>
            <a:r>
              <a:rPr lang="en">
                <a:solidFill>
                  <a:srgbClr val="00FF00"/>
                </a:solidFill>
              </a:rPr>
              <a:t>Pro:</a:t>
            </a:r>
            <a:r>
              <a:rPr lang="en">
                <a:solidFill>
                  <a:srgbClr val="B7B7B7"/>
                </a:solidFill>
              </a:rPr>
              <a:t> </a:t>
            </a:r>
            <a:r>
              <a:rPr lang="en">
                <a:solidFill>
                  <a:srgbClr val="FFFFFF"/>
                </a:solidFill>
              </a:rPr>
              <a:t>ML Models (classifiers) work really well with categorical variables and binary/categorical answers</a:t>
            </a:r>
          </a:p>
          <a:p>
            <a:pPr marL="457200" marR="0" lvl="0" indent="-228600" algn="l" rtl="0">
              <a:lnSpc>
                <a:spcPct val="115000"/>
              </a:lnSpc>
              <a:spcBef>
                <a:spcPts val="0"/>
              </a:spcBef>
              <a:spcAft>
                <a:spcPts val="1600"/>
              </a:spcAft>
              <a:buClr>
                <a:srgbClr val="B7B7B7"/>
              </a:buClr>
              <a:buChar char="●"/>
            </a:pPr>
            <a:r>
              <a:rPr lang="en">
                <a:solidFill>
                  <a:srgbClr val="FF0000"/>
                </a:solidFill>
              </a:rPr>
              <a:t>Con: </a:t>
            </a:r>
            <a:r>
              <a:rPr lang="en">
                <a:solidFill>
                  <a:srgbClr val="FFFFFF"/>
                </a:solidFill>
              </a:rPr>
              <a:t>Requires a large amount of data to get started</a:t>
            </a:r>
          </a:p>
          <a:p>
            <a:pPr marR="0" lvl="0" algn="l" rtl="0">
              <a:lnSpc>
                <a:spcPct val="115000"/>
              </a:lnSpc>
              <a:spcBef>
                <a:spcPts val="0"/>
              </a:spcBef>
              <a:spcAft>
                <a:spcPts val="1600"/>
              </a:spcAft>
              <a:buNone/>
            </a:pPr>
            <a:endParaRPr>
              <a:solidFill>
                <a:srgbClr val="B7B7B7"/>
              </a:solidFill>
            </a:endParaRPr>
          </a:p>
        </p:txBody>
      </p:sp>
      <p:sp>
        <p:nvSpPr>
          <p:cNvPr id="178" name="Shape 178"/>
          <p:cNvSpPr txBox="1">
            <a:spLocks noGrp="1"/>
          </p:cNvSpPr>
          <p:nvPr>
            <p:ph type="body" idx="2"/>
          </p:nvPr>
        </p:nvSpPr>
        <p:spPr>
          <a:xfrm>
            <a:off x="4771300" y="863550"/>
            <a:ext cx="3822300" cy="3416400"/>
          </a:xfrm>
          <a:prstGeom prst="rect">
            <a:avLst/>
          </a:prstGeom>
        </p:spPr>
        <p:txBody>
          <a:bodyPr lIns="91425" tIns="91425" rIns="91425" bIns="91425" anchor="t" anchorCtr="0">
            <a:noAutofit/>
          </a:bodyPr>
          <a:lstStyle/>
          <a:p>
            <a:pPr lvl="0" algn="ctr" rtl="0">
              <a:spcBef>
                <a:spcPts val="0"/>
              </a:spcBef>
              <a:buNone/>
            </a:pPr>
            <a:r>
              <a:rPr lang="en">
                <a:solidFill>
                  <a:srgbClr val="FFFFFF"/>
                </a:solidFill>
              </a:rPr>
              <a:t>System Model 2: Statistical Analysis</a:t>
            </a:r>
          </a:p>
          <a:p>
            <a:pPr marL="457200" lvl="0" indent="-228600" algn="l" rtl="0">
              <a:spcBef>
                <a:spcPts val="0"/>
              </a:spcBef>
            </a:pPr>
            <a:r>
              <a:rPr lang="en">
                <a:solidFill>
                  <a:srgbClr val="00FF00"/>
                </a:solidFill>
              </a:rPr>
              <a:t>Pro:</a:t>
            </a:r>
            <a:r>
              <a:rPr lang="en">
                <a:solidFill>
                  <a:srgbClr val="FFFFFF"/>
                </a:solidFill>
              </a:rPr>
              <a:t> Proofs are easier to document</a:t>
            </a:r>
          </a:p>
          <a:p>
            <a:pPr marL="457200" lvl="0" indent="-228600" algn="l" rtl="0">
              <a:spcBef>
                <a:spcPts val="0"/>
              </a:spcBef>
            </a:pPr>
            <a:r>
              <a:rPr lang="en">
                <a:solidFill>
                  <a:srgbClr val="00FF00"/>
                </a:solidFill>
              </a:rPr>
              <a:t>Pro: </a:t>
            </a:r>
            <a:r>
              <a:rPr lang="en">
                <a:solidFill>
                  <a:srgbClr val="FFFFFF"/>
                </a:solidFill>
              </a:rPr>
              <a:t>The amount (volume) of data doesn’t matter </a:t>
            </a:r>
          </a:p>
          <a:p>
            <a:pPr marL="457200" lvl="0" indent="-228600" algn="l" rtl="0">
              <a:spcBef>
                <a:spcPts val="0"/>
              </a:spcBef>
            </a:pPr>
            <a:r>
              <a:rPr lang="en">
                <a:solidFill>
                  <a:srgbClr val="FF0000"/>
                </a:solidFill>
              </a:rPr>
              <a:t>Con: </a:t>
            </a:r>
            <a:r>
              <a:rPr lang="en">
                <a:solidFill>
                  <a:srgbClr val="FFFFFF"/>
                </a:solidFill>
              </a:rPr>
              <a:t>Stat Models are generally formed using an hypothesis making them “Data dependant” </a:t>
            </a:r>
          </a:p>
          <a:p>
            <a:pPr marL="457200" lvl="0" indent="-228600" algn="l" rtl="0">
              <a:spcBef>
                <a:spcPts val="0"/>
              </a:spcBef>
            </a:pPr>
            <a:r>
              <a:rPr lang="en">
                <a:solidFill>
                  <a:srgbClr val="FF0000"/>
                </a:solidFill>
              </a:rPr>
              <a:t>Con:</a:t>
            </a:r>
            <a:r>
              <a:rPr lang="en">
                <a:solidFill>
                  <a:srgbClr val="FFFFFF"/>
                </a:solidFill>
              </a:rPr>
              <a:t> Must add weights to categorical and binary values</a:t>
            </a:r>
          </a:p>
          <a:p>
            <a:pPr marL="457200" lvl="0" indent="-228600" algn="l">
              <a:spcBef>
                <a:spcPts val="0"/>
              </a:spcBef>
            </a:pPr>
            <a:r>
              <a:rPr lang="en">
                <a:solidFill>
                  <a:srgbClr val="FF0000"/>
                </a:solidFill>
              </a:rPr>
              <a:t>Con:</a:t>
            </a:r>
            <a:r>
              <a:rPr lang="en"/>
              <a:t> </a:t>
            </a:r>
            <a:r>
              <a:rPr lang="en">
                <a:solidFill>
                  <a:srgbClr val="FFFFFF"/>
                </a:solidFill>
              </a:rPr>
              <a:t>Analysing the data and selecting the appropriate stat model is nontrivial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311700" y="445025"/>
            <a:ext cx="8520600" cy="990300"/>
          </a:xfrm>
          <a:prstGeom prst="rect">
            <a:avLst/>
          </a:prstGeom>
        </p:spPr>
        <p:txBody>
          <a:bodyPr lIns="91425" tIns="91425" rIns="91425" bIns="91425" anchor="t" anchorCtr="0">
            <a:noAutofit/>
          </a:bodyPr>
          <a:lstStyle/>
          <a:p>
            <a:pPr lvl="0" algn="ctr" rtl="0">
              <a:spcBef>
                <a:spcPts val="0"/>
              </a:spcBef>
              <a:buNone/>
            </a:pPr>
            <a:r>
              <a:rPr lang="en"/>
              <a:t>Architecture decisions: AngularJS &amp; Bootstrap vs. Pure HTML/CSS</a:t>
            </a:r>
          </a:p>
        </p:txBody>
      </p:sp>
      <p:sp>
        <p:nvSpPr>
          <p:cNvPr id="184" name="Shape 184"/>
          <p:cNvSpPr txBox="1">
            <a:spLocks noGrp="1"/>
          </p:cNvSpPr>
          <p:nvPr>
            <p:ph type="body" idx="1"/>
          </p:nvPr>
        </p:nvSpPr>
        <p:spPr>
          <a:xfrm>
            <a:off x="311700" y="1435325"/>
            <a:ext cx="3999900" cy="3133500"/>
          </a:xfrm>
          <a:prstGeom prst="rect">
            <a:avLst/>
          </a:prstGeom>
        </p:spPr>
        <p:txBody>
          <a:bodyPr lIns="91425" tIns="91425" rIns="91425" bIns="91425" anchor="t" anchorCtr="0">
            <a:noAutofit/>
          </a:bodyPr>
          <a:lstStyle/>
          <a:p>
            <a:pPr lvl="0" algn="ctr" rtl="0">
              <a:spcBef>
                <a:spcPts val="0"/>
              </a:spcBef>
              <a:buNone/>
            </a:pPr>
            <a:r>
              <a:rPr lang="en" b="1" u="sng">
                <a:solidFill>
                  <a:srgbClr val="FFFFFF"/>
                </a:solidFill>
              </a:rPr>
              <a:t>AngularJS &amp; Bootstrap</a:t>
            </a:r>
          </a:p>
          <a:p>
            <a:pPr marL="457200" lvl="0" indent="-228600" rtl="0">
              <a:spcBef>
                <a:spcPts val="0"/>
              </a:spcBef>
            </a:pPr>
            <a:r>
              <a:rPr lang="en">
                <a:solidFill>
                  <a:srgbClr val="00FF00"/>
                </a:solidFill>
              </a:rPr>
              <a:t>Pro</a:t>
            </a:r>
            <a:r>
              <a:rPr lang="en">
                <a:solidFill>
                  <a:srgbClr val="000000"/>
                </a:solidFill>
              </a:rPr>
              <a:t>:</a:t>
            </a:r>
            <a:r>
              <a:rPr lang="en">
                <a:solidFill>
                  <a:srgbClr val="FFFFFF"/>
                </a:solidFill>
              </a:rPr>
              <a:t> It uses MVC, so it’s more organized.</a:t>
            </a:r>
          </a:p>
          <a:p>
            <a:pPr marL="457200" lvl="0" indent="-228600" rtl="0">
              <a:spcBef>
                <a:spcPts val="0"/>
              </a:spcBef>
            </a:pPr>
            <a:r>
              <a:rPr lang="en">
                <a:solidFill>
                  <a:srgbClr val="00FF00"/>
                </a:solidFill>
              </a:rPr>
              <a:t>Pro</a:t>
            </a:r>
            <a:r>
              <a:rPr lang="en">
                <a:solidFill>
                  <a:srgbClr val="000000"/>
                </a:solidFill>
              </a:rPr>
              <a:t>:</a:t>
            </a:r>
            <a:r>
              <a:rPr lang="en">
                <a:solidFill>
                  <a:srgbClr val="FFFFFF"/>
                </a:solidFill>
              </a:rPr>
              <a:t> It’s easier to manipulate DOM.</a:t>
            </a:r>
          </a:p>
          <a:p>
            <a:pPr marL="457200" lvl="0" indent="-228600" rtl="0">
              <a:spcBef>
                <a:spcPts val="0"/>
              </a:spcBef>
            </a:pPr>
            <a:r>
              <a:rPr lang="en">
                <a:solidFill>
                  <a:srgbClr val="00FF00"/>
                </a:solidFill>
              </a:rPr>
              <a:t>Pro</a:t>
            </a:r>
            <a:r>
              <a:rPr lang="en">
                <a:solidFill>
                  <a:srgbClr val="000000"/>
                </a:solidFill>
              </a:rPr>
              <a:t>: </a:t>
            </a:r>
            <a:r>
              <a:rPr lang="en">
                <a:solidFill>
                  <a:srgbClr val="FFFFFF"/>
                </a:solidFill>
              </a:rPr>
              <a:t>Write less code.</a:t>
            </a:r>
          </a:p>
          <a:p>
            <a:pPr marL="457200" lvl="0" indent="-228600" rtl="0">
              <a:spcBef>
                <a:spcPts val="0"/>
              </a:spcBef>
            </a:pPr>
            <a:r>
              <a:rPr lang="en">
                <a:solidFill>
                  <a:srgbClr val="00FF00"/>
                </a:solidFill>
              </a:rPr>
              <a:t>Pro</a:t>
            </a:r>
            <a:r>
              <a:rPr lang="en">
                <a:solidFill>
                  <a:srgbClr val="000000"/>
                </a:solidFill>
              </a:rPr>
              <a:t>: </a:t>
            </a:r>
            <a:r>
              <a:rPr lang="en">
                <a:solidFill>
                  <a:srgbClr val="FFFFFF"/>
                </a:solidFill>
              </a:rPr>
              <a:t>Consistency and responsive.</a:t>
            </a:r>
          </a:p>
          <a:p>
            <a:pPr marL="457200" lvl="0" indent="-228600" rtl="0">
              <a:spcBef>
                <a:spcPts val="0"/>
              </a:spcBef>
            </a:pPr>
            <a:r>
              <a:rPr lang="en">
                <a:solidFill>
                  <a:srgbClr val="FF0000"/>
                </a:solidFill>
              </a:rPr>
              <a:t>Con</a:t>
            </a:r>
            <a:r>
              <a:rPr lang="en">
                <a:solidFill>
                  <a:srgbClr val="000000"/>
                </a:solidFill>
              </a:rPr>
              <a:t>:</a:t>
            </a:r>
            <a:r>
              <a:rPr lang="en">
                <a:solidFill>
                  <a:srgbClr val="FFFFFF"/>
                </a:solidFill>
              </a:rPr>
              <a:t> Experience.</a:t>
            </a:r>
          </a:p>
          <a:p>
            <a:pPr marL="457200" lvl="0" indent="-228600" rtl="0">
              <a:spcBef>
                <a:spcPts val="0"/>
              </a:spcBef>
            </a:pPr>
            <a:r>
              <a:rPr lang="en">
                <a:solidFill>
                  <a:srgbClr val="FF0000"/>
                </a:solidFill>
              </a:rPr>
              <a:t>Con</a:t>
            </a:r>
            <a:r>
              <a:rPr lang="en">
                <a:solidFill>
                  <a:srgbClr val="000000"/>
                </a:solidFill>
              </a:rPr>
              <a:t>: </a:t>
            </a:r>
            <a:r>
              <a:rPr lang="en">
                <a:solidFill>
                  <a:srgbClr val="FFFFFF"/>
                </a:solidFill>
              </a:rPr>
              <a:t>Have to include the dependencies of both frameworks.</a:t>
            </a:r>
          </a:p>
        </p:txBody>
      </p:sp>
      <p:sp>
        <p:nvSpPr>
          <p:cNvPr id="185" name="Shape 185"/>
          <p:cNvSpPr txBox="1">
            <a:spLocks noGrp="1"/>
          </p:cNvSpPr>
          <p:nvPr>
            <p:ph type="body" idx="2"/>
          </p:nvPr>
        </p:nvSpPr>
        <p:spPr>
          <a:xfrm>
            <a:off x="4832400" y="1435375"/>
            <a:ext cx="3999900" cy="3133500"/>
          </a:xfrm>
          <a:prstGeom prst="rect">
            <a:avLst/>
          </a:prstGeom>
        </p:spPr>
        <p:txBody>
          <a:bodyPr lIns="91425" tIns="91425" rIns="91425" bIns="91425" anchor="t" anchorCtr="0">
            <a:noAutofit/>
          </a:bodyPr>
          <a:lstStyle/>
          <a:p>
            <a:pPr lvl="0" algn="ctr" rtl="0">
              <a:spcBef>
                <a:spcPts val="0"/>
              </a:spcBef>
              <a:buNone/>
            </a:pPr>
            <a:r>
              <a:rPr lang="en" b="1" u="sng">
                <a:solidFill>
                  <a:srgbClr val="FFFFFF"/>
                </a:solidFill>
              </a:rPr>
              <a:t>Pure HTML/CSS</a:t>
            </a:r>
          </a:p>
          <a:p>
            <a:pPr marL="457200" lvl="0" indent="-228600" rtl="0">
              <a:spcBef>
                <a:spcPts val="0"/>
              </a:spcBef>
            </a:pPr>
            <a:r>
              <a:rPr lang="en">
                <a:solidFill>
                  <a:srgbClr val="00FF00"/>
                </a:solidFill>
              </a:rPr>
              <a:t>Pro</a:t>
            </a:r>
            <a:r>
              <a:rPr lang="en"/>
              <a:t>: </a:t>
            </a:r>
            <a:r>
              <a:rPr lang="en">
                <a:solidFill>
                  <a:srgbClr val="FFFFFF"/>
                </a:solidFill>
              </a:rPr>
              <a:t>Can write/code only what you need, instead of strictly following MVC.</a:t>
            </a:r>
          </a:p>
          <a:p>
            <a:pPr marL="457200" lvl="0" indent="-228600" rtl="0">
              <a:spcBef>
                <a:spcPts val="0"/>
              </a:spcBef>
            </a:pPr>
            <a:r>
              <a:rPr lang="en">
                <a:solidFill>
                  <a:srgbClr val="00FF00"/>
                </a:solidFill>
              </a:rPr>
              <a:t>Pro</a:t>
            </a:r>
            <a:r>
              <a:rPr lang="en"/>
              <a:t>: </a:t>
            </a:r>
            <a:r>
              <a:rPr lang="en">
                <a:solidFill>
                  <a:srgbClr val="FFFFFF"/>
                </a:solidFill>
              </a:rPr>
              <a:t>None, or not as many, dependencies</a:t>
            </a:r>
            <a:r>
              <a:rPr lang="en"/>
              <a:t>. </a:t>
            </a:r>
          </a:p>
          <a:p>
            <a:pPr marL="457200" lvl="0" indent="-228600" rtl="0">
              <a:spcBef>
                <a:spcPts val="0"/>
              </a:spcBef>
            </a:pPr>
            <a:r>
              <a:rPr lang="en">
                <a:solidFill>
                  <a:srgbClr val="FF0000"/>
                </a:solidFill>
              </a:rPr>
              <a:t>Con</a:t>
            </a:r>
            <a:r>
              <a:rPr lang="en"/>
              <a:t>: </a:t>
            </a:r>
            <a:r>
              <a:rPr lang="en">
                <a:solidFill>
                  <a:srgbClr val="FFFFFF"/>
                </a:solidFill>
              </a:rPr>
              <a:t>Not as consistent or responsive.</a:t>
            </a:r>
          </a:p>
          <a:p>
            <a:pPr marL="457200" lvl="0" indent="-228600" rtl="0">
              <a:spcBef>
                <a:spcPts val="0"/>
              </a:spcBef>
            </a:pPr>
            <a:r>
              <a:rPr lang="en">
                <a:solidFill>
                  <a:srgbClr val="FF0000"/>
                </a:solidFill>
              </a:rPr>
              <a:t>Con</a:t>
            </a:r>
            <a:r>
              <a:rPr lang="en"/>
              <a:t>: </a:t>
            </a:r>
            <a:r>
              <a:rPr lang="en">
                <a:solidFill>
                  <a:srgbClr val="FFFFFF"/>
                </a:solidFill>
              </a:rPr>
              <a:t>Harder to manipulate DOM.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Architecture decisions: Ruby on Rails VS Django</a:t>
            </a:r>
          </a:p>
        </p:txBody>
      </p:sp>
      <p:sp>
        <p:nvSpPr>
          <p:cNvPr id="191" name="Shape 191"/>
          <p:cNvSpPr txBox="1">
            <a:spLocks noGrp="1"/>
          </p:cNvSpPr>
          <p:nvPr>
            <p:ph type="body" idx="1"/>
          </p:nvPr>
        </p:nvSpPr>
        <p:spPr>
          <a:xfrm>
            <a:off x="497400" y="1152475"/>
            <a:ext cx="3814200" cy="3416400"/>
          </a:xfrm>
          <a:prstGeom prst="rect">
            <a:avLst/>
          </a:prstGeom>
        </p:spPr>
        <p:txBody>
          <a:bodyPr lIns="91425" tIns="91425" rIns="91425" bIns="91425" anchor="t" anchorCtr="0">
            <a:noAutofit/>
          </a:bodyPr>
          <a:lstStyle/>
          <a:p>
            <a:pPr lvl="0" algn="ctr" rtl="0">
              <a:spcBef>
                <a:spcPts val="0"/>
              </a:spcBef>
              <a:buNone/>
            </a:pPr>
            <a:r>
              <a:rPr lang="en" b="1" u="sng">
                <a:solidFill>
                  <a:srgbClr val="FFFFFF"/>
                </a:solidFill>
              </a:rPr>
              <a:t>Django</a:t>
            </a:r>
          </a:p>
          <a:p>
            <a:pPr marL="457200" lvl="0" indent="-228600" rtl="0">
              <a:spcBef>
                <a:spcPts val="0"/>
              </a:spcBef>
            </a:pPr>
            <a:r>
              <a:rPr lang="en">
                <a:solidFill>
                  <a:srgbClr val="00FF00"/>
                </a:solidFill>
              </a:rPr>
              <a:t>Pro:</a:t>
            </a:r>
            <a:r>
              <a:rPr lang="en">
                <a:solidFill>
                  <a:srgbClr val="000000"/>
                </a:solidFill>
              </a:rPr>
              <a:t> </a:t>
            </a:r>
            <a:r>
              <a:rPr lang="en">
                <a:solidFill>
                  <a:srgbClr val="FFFFFF"/>
                </a:solidFill>
              </a:rPr>
              <a:t>Since machine learning will be in Python, simplifies code by reducing the number of languages used.</a:t>
            </a:r>
          </a:p>
          <a:p>
            <a:pPr marL="457200" lvl="0" indent="-228600" rtl="0">
              <a:spcBef>
                <a:spcPts val="0"/>
              </a:spcBef>
            </a:pPr>
            <a:r>
              <a:rPr lang="en">
                <a:solidFill>
                  <a:srgbClr val="00FF00"/>
                </a:solidFill>
              </a:rPr>
              <a:t>Pro</a:t>
            </a:r>
            <a:r>
              <a:rPr lang="en">
                <a:solidFill>
                  <a:srgbClr val="000000"/>
                </a:solidFill>
              </a:rPr>
              <a:t>:</a:t>
            </a:r>
            <a:r>
              <a:rPr lang="en">
                <a:solidFill>
                  <a:srgbClr val="FFFFFF"/>
                </a:solidFill>
              </a:rPr>
              <a:t>Easily implemented database connectors. </a:t>
            </a:r>
          </a:p>
          <a:p>
            <a:pPr marL="457200" lvl="0" indent="-228600">
              <a:spcBef>
                <a:spcPts val="0"/>
              </a:spcBef>
            </a:pPr>
            <a:r>
              <a:rPr lang="en">
                <a:solidFill>
                  <a:srgbClr val="FF0000"/>
                </a:solidFill>
              </a:rPr>
              <a:t>Con</a:t>
            </a:r>
            <a:r>
              <a:rPr lang="en">
                <a:solidFill>
                  <a:srgbClr val="000000"/>
                </a:solidFill>
              </a:rPr>
              <a:t>:</a:t>
            </a:r>
            <a:r>
              <a:rPr lang="en">
                <a:solidFill>
                  <a:srgbClr val="FFFFFF"/>
                </a:solidFill>
              </a:rPr>
              <a:t> No experience with this framework.</a:t>
            </a:r>
          </a:p>
        </p:txBody>
      </p:sp>
      <p:sp>
        <p:nvSpPr>
          <p:cNvPr id="192" name="Shape 192"/>
          <p:cNvSpPr txBox="1">
            <a:spLocks noGrp="1"/>
          </p:cNvSpPr>
          <p:nvPr>
            <p:ph type="body" idx="2"/>
          </p:nvPr>
        </p:nvSpPr>
        <p:spPr>
          <a:xfrm>
            <a:off x="4832400" y="1152475"/>
            <a:ext cx="3999900" cy="3416400"/>
          </a:xfrm>
          <a:prstGeom prst="rect">
            <a:avLst/>
          </a:prstGeom>
        </p:spPr>
        <p:txBody>
          <a:bodyPr lIns="91425" tIns="91425" rIns="91425" bIns="91425" anchor="t" anchorCtr="0">
            <a:noAutofit/>
          </a:bodyPr>
          <a:lstStyle/>
          <a:p>
            <a:pPr lvl="0" algn="ctr" rtl="0">
              <a:spcBef>
                <a:spcPts val="0"/>
              </a:spcBef>
              <a:buNone/>
            </a:pPr>
            <a:r>
              <a:rPr lang="en" b="1" u="sng">
                <a:solidFill>
                  <a:srgbClr val="FFFFFF"/>
                </a:solidFill>
              </a:rPr>
              <a:t>Ruby on Rails</a:t>
            </a:r>
          </a:p>
          <a:p>
            <a:pPr marL="457200" lvl="0" indent="-228600" rtl="0">
              <a:spcBef>
                <a:spcPts val="0"/>
              </a:spcBef>
            </a:pPr>
            <a:r>
              <a:rPr lang="en">
                <a:solidFill>
                  <a:srgbClr val="00FF00"/>
                </a:solidFill>
              </a:rPr>
              <a:t>Pro</a:t>
            </a:r>
            <a:r>
              <a:rPr lang="en"/>
              <a:t>: </a:t>
            </a:r>
            <a:r>
              <a:rPr lang="en">
                <a:solidFill>
                  <a:srgbClr val="FFFFFF"/>
                </a:solidFill>
              </a:rPr>
              <a:t>Some experience with this framework.</a:t>
            </a:r>
          </a:p>
          <a:p>
            <a:pPr marL="457200" lvl="0" indent="-228600" rtl="0">
              <a:spcBef>
                <a:spcPts val="0"/>
              </a:spcBef>
            </a:pPr>
            <a:r>
              <a:rPr lang="en">
                <a:solidFill>
                  <a:srgbClr val="00FF00"/>
                </a:solidFill>
              </a:rPr>
              <a:t>Pro</a:t>
            </a:r>
            <a:r>
              <a:rPr lang="en"/>
              <a:t>: </a:t>
            </a:r>
          </a:p>
          <a:p>
            <a:pPr marL="457200" lvl="0" indent="-228600" rtl="0">
              <a:spcBef>
                <a:spcPts val="0"/>
              </a:spcBef>
            </a:pPr>
            <a:r>
              <a:rPr lang="en">
                <a:solidFill>
                  <a:srgbClr val="FF0000"/>
                </a:solidFill>
              </a:rPr>
              <a:t>Con</a:t>
            </a:r>
            <a:r>
              <a:rPr lang="en"/>
              <a:t>: </a:t>
            </a:r>
            <a:r>
              <a:rPr lang="en">
                <a:solidFill>
                  <a:srgbClr val="FFFFFF"/>
                </a:solidFill>
              </a:rPr>
              <a:t>More difficult to coordinate with machine learning b/c of language differences</a:t>
            </a:r>
          </a:p>
          <a:p>
            <a:pPr marL="457200" lvl="0" indent="-228600" rtl="0">
              <a:spcBef>
                <a:spcPts val="0"/>
              </a:spcBef>
              <a:buClr>
                <a:srgbClr val="FFFFFF"/>
              </a:buClr>
            </a:pPr>
            <a:r>
              <a:rPr lang="en">
                <a:solidFill>
                  <a:srgbClr val="FF0000"/>
                </a:solidFill>
              </a:rPr>
              <a:t>Con</a:t>
            </a:r>
            <a:r>
              <a:rPr lang="en">
                <a:solidFill>
                  <a:srgbClr val="FFFFFF"/>
                </a:solidFill>
              </a:rPr>
              <a:t>: Native Machine learning requires different libraries for different modules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Hosting decision: Cloud Hosting vs Local Hosting </a:t>
            </a:r>
          </a:p>
        </p:txBody>
      </p:sp>
      <p:sp>
        <p:nvSpPr>
          <p:cNvPr id="198" name="Shape 198"/>
          <p:cNvSpPr txBox="1">
            <a:spLocks noGrp="1"/>
          </p:cNvSpPr>
          <p:nvPr>
            <p:ph type="body" idx="1"/>
          </p:nvPr>
        </p:nvSpPr>
        <p:spPr>
          <a:xfrm>
            <a:off x="522525" y="1017725"/>
            <a:ext cx="3803100" cy="3416400"/>
          </a:xfrm>
          <a:prstGeom prst="rect">
            <a:avLst/>
          </a:prstGeom>
        </p:spPr>
        <p:txBody>
          <a:bodyPr lIns="91425" tIns="91425" rIns="91425" bIns="91425" anchor="t" anchorCtr="0">
            <a:noAutofit/>
          </a:bodyPr>
          <a:lstStyle/>
          <a:p>
            <a:pPr lvl="0" algn="ctr">
              <a:spcBef>
                <a:spcPts val="0"/>
              </a:spcBef>
              <a:buNone/>
            </a:pPr>
            <a:r>
              <a:rPr lang="en" b="1" u="sng">
                <a:solidFill>
                  <a:srgbClr val="FFFFFF"/>
                </a:solidFill>
              </a:rPr>
              <a:t>Cloud</a:t>
            </a:r>
          </a:p>
          <a:p>
            <a:pPr marL="457200" lvl="0" indent="-2286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24/7 access.</a:t>
            </a:r>
          </a:p>
          <a:p>
            <a:pPr marL="457200" lvl="0" indent="-228600" rtl="0">
              <a:spcBef>
                <a:spcPts val="0"/>
              </a:spcBef>
              <a:buClr>
                <a:srgbClr val="FFFFFF"/>
              </a:buClr>
            </a:pPr>
            <a:r>
              <a:rPr lang="en">
                <a:solidFill>
                  <a:srgbClr val="00FF00"/>
                </a:solidFill>
              </a:rPr>
              <a:t>Pro:</a:t>
            </a:r>
            <a:r>
              <a:rPr lang="en">
                <a:solidFill>
                  <a:srgbClr val="FFFFFF"/>
                </a:solidFill>
              </a:rPr>
              <a:t> Hardware requirements handled by external party. </a:t>
            </a:r>
          </a:p>
          <a:p>
            <a:pPr marL="457200" lvl="0" indent="-2286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Easier to scale.</a:t>
            </a:r>
          </a:p>
          <a:p>
            <a:pPr marL="457200" lvl="0" indent="-228600" rtl="0">
              <a:spcBef>
                <a:spcPts val="0"/>
              </a:spcBef>
              <a:buClr>
                <a:srgbClr val="FFFFFF"/>
              </a:buClr>
            </a:pPr>
            <a:r>
              <a:rPr lang="en">
                <a:solidFill>
                  <a:srgbClr val="00FF00"/>
                </a:solidFill>
              </a:rPr>
              <a:t>Pro</a:t>
            </a:r>
            <a:r>
              <a:rPr lang="en">
                <a:solidFill>
                  <a:srgbClr val="000000"/>
                </a:solidFill>
              </a:rPr>
              <a:t>: </a:t>
            </a:r>
            <a:r>
              <a:rPr lang="en">
                <a:solidFill>
                  <a:srgbClr val="FFFFFF"/>
                </a:solidFill>
              </a:rPr>
              <a:t>Has support if we run into problems.</a:t>
            </a:r>
          </a:p>
          <a:p>
            <a:pPr marL="457200" lvl="0" indent="-228600" rtl="0">
              <a:spcBef>
                <a:spcPts val="0"/>
              </a:spcBef>
              <a:buClr>
                <a:srgbClr val="FFFFFF"/>
              </a:buClr>
            </a:pPr>
            <a:r>
              <a:rPr lang="en">
                <a:solidFill>
                  <a:srgbClr val="FF0000"/>
                </a:solidFill>
              </a:rPr>
              <a:t>Con</a:t>
            </a:r>
            <a:r>
              <a:rPr lang="en">
                <a:solidFill>
                  <a:srgbClr val="000000"/>
                </a:solidFill>
              </a:rPr>
              <a:t>: </a:t>
            </a:r>
            <a:r>
              <a:rPr lang="en">
                <a:solidFill>
                  <a:srgbClr val="FFFFFF"/>
                </a:solidFill>
              </a:rPr>
              <a:t>Costs money.</a:t>
            </a:r>
          </a:p>
          <a:p>
            <a:pPr marL="457200" lvl="0" indent="-228600" rtl="0">
              <a:spcBef>
                <a:spcPts val="0"/>
              </a:spcBef>
              <a:buClr>
                <a:srgbClr val="FFFFFF"/>
              </a:buClr>
            </a:pPr>
            <a:r>
              <a:rPr lang="en">
                <a:solidFill>
                  <a:srgbClr val="FF0000"/>
                </a:solidFill>
              </a:rPr>
              <a:t>Con</a:t>
            </a:r>
            <a:r>
              <a:rPr lang="en">
                <a:solidFill>
                  <a:srgbClr val="000000"/>
                </a:solidFill>
              </a:rPr>
              <a:t>: </a:t>
            </a:r>
            <a:r>
              <a:rPr lang="en">
                <a:solidFill>
                  <a:srgbClr val="FFFFFF"/>
                </a:solidFill>
              </a:rPr>
              <a:t>Requires internet access.</a:t>
            </a:r>
          </a:p>
        </p:txBody>
      </p:sp>
      <p:sp>
        <p:nvSpPr>
          <p:cNvPr id="199" name="Shape 199"/>
          <p:cNvSpPr txBox="1">
            <a:spLocks noGrp="1"/>
          </p:cNvSpPr>
          <p:nvPr>
            <p:ph type="body" idx="2"/>
          </p:nvPr>
        </p:nvSpPr>
        <p:spPr>
          <a:xfrm>
            <a:off x="4818575" y="958900"/>
            <a:ext cx="3803100" cy="3416400"/>
          </a:xfrm>
          <a:prstGeom prst="rect">
            <a:avLst/>
          </a:prstGeom>
        </p:spPr>
        <p:txBody>
          <a:bodyPr lIns="91425" tIns="91425" rIns="91425" bIns="91425" anchor="t" anchorCtr="0">
            <a:noAutofit/>
          </a:bodyPr>
          <a:lstStyle/>
          <a:p>
            <a:pPr lvl="0" algn="ctr">
              <a:spcBef>
                <a:spcPts val="0"/>
              </a:spcBef>
              <a:buNone/>
            </a:pPr>
            <a:r>
              <a:rPr lang="en" b="1" u="sng">
                <a:solidFill>
                  <a:srgbClr val="FFFFFF"/>
                </a:solidFill>
              </a:rPr>
              <a:t>Localhost</a:t>
            </a:r>
          </a:p>
          <a:p>
            <a:pPr marL="457200" lvl="0" indent="-2286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More control.</a:t>
            </a:r>
          </a:p>
          <a:p>
            <a:pPr marL="457200" lvl="0" indent="-2286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Free.</a:t>
            </a:r>
          </a:p>
          <a:p>
            <a:pPr marL="457200" lvl="0" indent="-228600" rtl="0">
              <a:spcBef>
                <a:spcPts val="0"/>
              </a:spcBef>
              <a:buClr>
                <a:srgbClr val="FFFFFF"/>
              </a:buClr>
            </a:pPr>
            <a:r>
              <a:rPr lang="en">
                <a:solidFill>
                  <a:srgbClr val="00FF00"/>
                </a:solidFill>
              </a:rPr>
              <a:t>Pro</a:t>
            </a:r>
            <a:r>
              <a:rPr lang="en">
                <a:solidFill>
                  <a:srgbClr val="000000"/>
                </a:solidFill>
              </a:rPr>
              <a:t>: </a:t>
            </a:r>
            <a:r>
              <a:rPr lang="en">
                <a:solidFill>
                  <a:srgbClr val="FFFFFF"/>
                </a:solidFill>
              </a:rPr>
              <a:t>More security.</a:t>
            </a:r>
          </a:p>
          <a:p>
            <a:pPr marL="457200" lvl="0" indent="-228600" rtl="0">
              <a:spcBef>
                <a:spcPts val="0"/>
              </a:spcBef>
              <a:buClr>
                <a:srgbClr val="FFFFFF"/>
              </a:buClr>
            </a:pPr>
            <a:r>
              <a:rPr lang="en">
                <a:solidFill>
                  <a:srgbClr val="FF0000"/>
                </a:solidFill>
              </a:rPr>
              <a:t>Con</a:t>
            </a:r>
            <a:r>
              <a:rPr lang="en">
                <a:solidFill>
                  <a:srgbClr val="000000"/>
                </a:solidFill>
              </a:rPr>
              <a:t>:</a:t>
            </a:r>
            <a:r>
              <a:rPr lang="en">
                <a:solidFill>
                  <a:srgbClr val="FFFFFF"/>
                </a:solidFill>
              </a:rPr>
              <a:t> Hardware requirements must be met by group members.</a:t>
            </a:r>
          </a:p>
          <a:p>
            <a:pPr marL="457200" lvl="0" indent="-228600" rtl="0">
              <a:spcBef>
                <a:spcPts val="0"/>
              </a:spcBef>
              <a:buClr>
                <a:srgbClr val="FFFFFF"/>
              </a:buClr>
            </a:pPr>
            <a:r>
              <a:rPr lang="en">
                <a:solidFill>
                  <a:srgbClr val="FF0000"/>
                </a:solidFill>
              </a:rPr>
              <a:t>Con</a:t>
            </a:r>
            <a:r>
              <a:rPr lang="en">
                <a:solidFill>
                  <a:srgbClr val="FFFFFF"/>
                </a:solidFill>
              </a:rPr>
              <a:t> Local hardware failure could create issues.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311700" y="261750"/>
            <a:ext cx="8520600" cy="572700"/>
          </a:xfrm>
          <a:prstGeom prst="rect">
            <a:avLst/>
          </a:prstGeom>
        </p:spPr>
        <p:txBody>
          <a:bodyPr lIns="91425" tIns="91425" rIns="91425" bIns="91425" anchor="t" anchorCtr="0">
            <a:noAutofit/>
          </a:bodyPr>
          <a:lstStyle/>
          <a:p>
            <a:pPr lvl="0" algn="ctr">
              <a:spcBef>
                <a:spcPts val="0"/>
              </a:spcBef>
              <a:buNone/>
            </a:pPr>
            <a:r>
              <a:rPr lang="en"/>
              <a:t>Database decision: MySQL VS MongoDB</a:t>
            </a:r>
          </a:p>
        </p:txBody>
      </p:sp>
      <p:sp>
        <p:nvSpPr>
          <p:cNvPr id="205" name="Shape 205"/>
          <p:cNvSpPr txBox="1">
            <a:spLocks noGrp="1"/>
          </p:cNvSpPr>
          <p:nvPr>
            <p:ph type="body" idx="1"/>
          </p:nvPr>
        </p:nvSpPr>
        <p:spPr>
          <a:xfrm>
            <a:off x="461250" y="772425"/>
            <a:ext cx="3850200" cy="3416400"/>
          </a:xfrm>
          <a:prstGeom prst="rect">
            <a:avLst/>
          </a:prstGeom>
        </p:spPr>
        <p:txBody>
          <a:bodyPr lIns="91425" tIns="91425" rIns="91425" bIns="91425" anchor="t" anchorCtr="0">
            <a:noAutofit/>
          </a:bodyPr>
          <a:lstStyle/>
          <a:p>
            <a:pPr lvl="0" algn="ctr" rtl="0">
              <a:spcBef>
                <a:spcPts val="0"/>
              </a:spcBef>
              <a:buNone/>
            </a:pPr>
            <a:r>
              <a:rPr lang="en" b="1" u="sng">
                <a:solidFill>
                  <a:srgbClr val="F3F3F3"/>
                </a:solidFill>
              </a:rPr>
              <a:t>MySQL</a:t>
            </a:r>
          </a:p>
          <a:p>
            <a:pPr marL="457200" lvl="0" indent="-228600" rtl="0">
              <a:spcBef>
                <a:spcPts val="0"/>
              </a:spcBef>
            </a:pPr>
            <a:r>
              <a:rPr lang="en">
                <a:solidFill>
                  <a:srgbClr val="00FF00"/>
                </a:solidFill>
              </a:rPr>
              <a:t>Pro</a:t>
            </a:r>
            <a:r>
              <a:rPr lang="en"/>
              <a:t>: </a:t>
            </a:r>
            <a:r>
              <a:rPr lang="en">
                <a:solidFill>
                  <a:srgbClr val="FFFFFF"/>
                </a:solidFill>
              </a:rPr>
              <a:t>Several members of our group have experience with MySQL.</a:t>
            </a:r>
          </a:p>
          <a:p>
            <a:pPr marL="457200" lvl="0" indent="-228600" rtl="0">
              <a:spcBef>
                <a:spcPts val="0"/>
              </a:spcBef>
            </a:pPr>
            <a:r>
              <a:rPr lang="en">
                <a:solidFill>
                  <a:srgbClr val="00FF00"/>
                </a:solidFill>
              </a:rPr>
              <a:t>Pro</a:t>
            </a:r>
            <a:r>
              <a:rPr lang="en"/>
              <a:t>: </a:t>
            </a:r>
            <a:r>
              <a:rPr lang="en">
                <a:solidFill>
                  <a:srgbClr val="FFFFFF"/>
                </a:solidFill>
              </a:rPr>
              <a:t>Data integrity constraints enforced.</a:t>
            </a:r>
          </a:p>
          <a:p>
            <a:pPr marL="457200" lvl="0" indent="-228600" rtl="0">
              <a:spcBef>
                <a:spcPts val="0"/>
              </a:spcBef>
            </a:pPr>
            <a:r>
              <a:rPr lang="en">
                <a:solidFill>
                  <a:srgbClr val="00FF00"/>
                </a:solidFill>
              </a:rPr>
              <a:t>Pro</a:t>
            </a:r>
            <a:r>
              <a:rPr lang="en"/>
              <a:t>:</a:t>
            </a:r>
            <a:r>
              <a:rPr lang="en">
                <a:solidFill>
                  <a:srgbClr val="FFFFFF"/>
                </a:solidFill>
              </a:rPr>
              <a:t> “Transaction” processes supported natively. </a:t>
            </a:r>
          </a:p>
          <a:p>
            <a:pPr marL="457200" lvl="0" indent="-228600" rtl="0">
              <a:spcBef>
                <a:spcPts val="0"/>
              </a:spcBef>
            </a:pPr>
            <a:r>
              <a:rPr lang="en">
                <a:solidFill>
                  <a:srgbClr val="FF0000"/>
                </a:solidFill>
              </a:rPr>
              <a:t>Con</a:t>
            </a:r>
            <a:r>
              <a:rPr lang="en"/>
              <a:t>: </a:t>
            </a:r>
            <a:r>
              <a:rPr lang="en">
                <a:solidFill>
                  <a:srgbClr val="FFFFFF"/>
                </a:solidFill>
              </a:rPr>
              <a:t>Not easily scalable - requires horizontal partitioning or clustering</a:t>
            </a:r>
            <a:r>
              <a:rPr lang="en"/>
              <a:t>.</a:t>
            </a:r>
          </a:p>
          <a:p>
            <a:pPr marL="457200" lvl="0" indent="-228600" rtl="0">
              <a:spcBef>
                <a:spcPts val="0"/>
              </a:spcBef>
            </a:pPr>
            <a:r>
              <a:rPr lang="en">
                <a:solidFill>
                  <a:srgbClr val="FF0000"/>
                </a:solidFill>
              </a:rPr>
              <a:t>Con</a:t>
            </a:r>
            <a:r>
              <a:rPr lang="en"/>
              <a:t>: </a:t>
            </a:r>
            <a:r>
              <a:rPr lang="en">
                <a:solidFill>
                  <a:srgbClr val="FFFFFF"/>
                </a:solidFill>
              </a:rPr>
              <a:t>Requires explicit data type declarations and data must conform.</a:t>
            </a:r>
          </a:p>
          <a:p>
            <a:pPr marL="457200" lvl="0" indent="-228600" rtl="0">
              <a:spcBef>
                <a:spcPts val="0"/>
              </a:spcBef>
            </a:pPr>
            <a:r>
              <a:rPr lang="en">
                <a:solidFill>
                  <a:srgbClr val="FF0000"/>
                </a:solidFill>
              </a:rPr>
              <a:t>Con</a:t>
            </a:r>
            <a:r>
              <a:rPr lang="en"/>
              <a:t>: </a:t>
            </a:r>
            <a:r>
              <a:rPr lang="en">
                <a:solidFill>
                  <a:srgbClr val="FFFFFF"/>
                </a:solidFill>
              </a:rPr>
              <a:t>High transaction loads seriously affect performance.</a:t>
            </a:r>
          </a:p>
        </p:txBody>
      </p:sp>
      <p:sp>
        <p:nvSpPr>
          <p:cNvPr id="206" name="Shape 206"/>
          <p:cNvSpPr txBox="1">
            <a:spLocks noGrp="1"/>
          </p:cNvSpPr>
          <p:nvPr>
            <p:ph type="body" idx="2"/>
          </p:nvPr>
        </p:nvSpPr>
        <p:spPr>
          <a:xfrm>
            <a:off x="4794100" y="772425"/>
            <a:ext cx="3850200" cy="3416400"/>
          </a:xfrm>
          <a:prstGeom prst="rect">
            <a:avLst/>
          </a:prstGeom>
        </p:spPr>
        <p:txBody>
          <a:bodyPr lIns="91425" tIns="91425" rIns="91425" bIns="91425" anchor="t" anchorCtr="0">
            <a:noAutofit/>
          </a:bodyPr>
          <a:lstStyle/>
          <a:p>
            <a:pPr lvl="0" algn="ctr" rtl="0">
              <a:spcBef>
                <a:spcPts val="0"/>
              </a:spcBef>
              <a:buNone/>
            </a:pPr>
            <a:r>
              <a:rPr lang="en" b="1" u="sng">
                <a:solidFill>
                  <a:srgbClr val="F3F3F3"/>
                </a:solidFill>
              </a:rPr>
              <a:t>MongoDB</a:t>
            </a:r>
          </a:p>
          <a:p>
            <a:pPr marL="457200" lvl="0" indent="-228600" rtl="0">
              <a:spcBef>
                <a:spcPts val="0"/>
              </a:spcBef>
              <a:buClr>
                <a:srgbClr val="FFFFFF"/>
              </a:buClr>
            </a:pPr>
            <a:r>
              <a:rPr lang="en">
                <a:solidFill>
                  <a:srgbClr val="00FF00"/>
                </a:solidFill>
              </a:rPr>
              <a:t>Pro:</a:t>
            </a:r>
            <a:r>
              <a:rPr lang="en">
                <a:solidFill>
                  <a:schemeClr val="dk1"/>
                </a:solidFill>
              </a:rPr>
              <a:t> Doesn’t rely on object relational mapping - more flexibility. </a:t>
            </a:r>
          </a:p>
          <a:p>
            <a:pPr marL="457200" lvl="0" indent="-228600" rtl="0">
              <a:spcBef>
                <a:spcPts val="0"/>
              </a:spcBef>
              <a:buClr>
                <a:srgbClr val="FFFFFF"/>
              </a:buClr>
            </a:pPr>
            <a:r>
              <a:rPr lang="en">
                <a:solidFill>
                  <a:srgbClr val="00FF00"/>
                </a:solidFill>
              </a:rPr>
              <a:t>Pro</a:t>
            </a:r>
            <a:r>
              <a:rPr lang="en">
                <a:solidFill>
                  <a:schemeClr val="dk1"/>
                </a:solidFill>
              </a:rPr>
              <a:t>: All object info is stored in a single instance accessed via key - simple.</a:t>
            </a:r>
          </a:p>
          <a:p>
            <a:pPr marL="457200" lvl="0" indent="-228600" rtl="0">
              <a:spcBef>
                <a:spcPts val="0"/>
              </a:spcBef>
              <a:buClr>
                <a:srgbClr val="FFFFFF"/>
              </a:buClr>
            </a:pPr>
            <a:r>
              <a:rPr lang="en">
                <a:solidFill>
                  <a:srgbClr val="00FF00"/>
                </a:solidFill>
              </a:rPr>
              <a:t>Pro</a:t>
            </a:r>
            <a:r>
              <a:rPr lang="en">
                <a:solidFill>
                  <a:srgbClr val="FFFFFF"/>
                </a:solidFill>
              </a:rPr>
              <a:t>: More scalable than relational DB.</a:t>
            </a:r>
          </a:p>
          <a:p>
            <a:pPr marL="457200" lvl="0" indent="-228600" rtl="0">
              <a:spcBef>
                <a:spcPts val="0"/>
              </a:spcBef>
              <a:buClr>
                <a:srgbClr val="FFFFFF"/>
              </a:buClr>
            </a:pPr>
            <a:r>
              <a:rPr lang="en">
                <a:solidFill>
                  <a:srgbClr val="FF0000"/>
                </a:solidFill>
              </a:rPr>
              <a:t>Con</a:t>
            </a:r>
            <a:r>
              <a:rPr lang="en">
                <a:solidFill>
                  <a:schemeClr val="dk1"/>
                </a:solidFill>
              </a:rPr>
              <a:t>: No enforcement for data integrity constraints.</a:t>
            </a:r>
          </a:p>
          <a:p>
            <a:pPr marL="457200" lvl="0" indent="-228600" rtl="0">
              <a:spcBef>
                <a:spcPts val="0"/>
              </a:spcBef>
              <a:buClr>
                <a:srgbClr val="FFFFFF"/>
              </a:buClr>
            </a:pPr>
            <a:r>
              <a:rPr lang="en">
                <a:solidFill>
                  <a:srgbClr val="FF0000"/>
                </a:solidFill>
              </a:rPr>
              <a:t>Con</a:t>
            </a:r>
            <a:r>
              <a:rPr lang="en">
                <a:solidFill>
                  <a:srgbClr val="FFFFFF"/>
                </a:solidFill>
              </a:rPr>
              <a:t>: 	No join operation comparable to SQL relational JOIN.</a:t>
            </a:r>
          </a:p>
          <a:p>
            <a:pPr marL="457200" lvl="0" indent="-228600" rtl="0">
              <a:spcBef>
                <a:spcPts val="0"/>
              </a:spcBef>
              <a:buClr>
                <a:srgbClr val="FFFFFF"/>
              </a:buClr>
            </a:pPr>
            <a:r>
              <a:rPr lang="en">
                <a:solidFill>
                  <a:srgbClr val="FF0000"/>
                </a:solidFill>
              </a:rPr>
              <a:t>Con</a:t>
            </a:r>
            <a:r>
              <a:rPr lang="en">
                <a:solidFill>
                  <a:srgbClr val="FFFFFF"/>
                </a:solidFill>
              </a:rPr>
              <a:t>: </a:t>
            </a:r>
            <a:r>
              <a:rPr lang="en">
                <a:solidFill>
                  <a:schemeClr val="dk1"/>
                </a:solidFill>
              </a:rPr>
              <a:t>No experience with NoSQL databases.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Roles and Responsibilities</a:t>
            </a:r>
          </a:p>
        </p:txBody>
      </p:sp>
      <p:sp>
        <p:nvSpPr>
          <p:cNvPr id="212" name="Shape 212"/>
          <p:cNvSpPr txBox="1">
            <a:spLocks noGrp="1"/>
          </p:cNvSpPr>
          <p:nvPr>
            <p:ph type="body" idx="2"/>
          </p:nvPr>
        </p:nvSpPr>
        <p:spPr>
          <a:xfrm>
            <a:off x="429416" y="1152475"/>
            <a:ext cx="8125800" cy="3416400"/>
          </a:xfrm>
          <a:prstGeom prst="rect">
            <a:avLst/>
          </a:prstGeom>
        </p:spPr>
        <p:txBody>
          <a:bodyPr lIns="91425" tIns="91425" rIns="91425" bIns="91425" anchor="t" anchorCtr="0">
            <a:noAutofit/>
          </a:bodyPr>
          <a:lstStyle/>
          <a:p>
            <a:pPr marL="457200" lvl="0" indent="-228600" rtl="0">
              <a:spcBef>
                <a:spcPts val="0"/>
              </a:spcBef>
              <a:buClr>
                <a:srgbClr val="FFFFFF"/>
              </a:buClr>
            </a:pPr>
            <a:r>
              <a:rPr lang="en" b="1" u="sng">
                <a:solidFill>
                  <a:srgbClr val="FFFFFF"/>
                </a:solidFill>
              </a:rPr>
              <a:t>Frontend:</a:t>
            </a:r>
            <a:r>
              <a:rPr lang="en">
                <a:solidFill>
                  <a:srgbClr val="FFFFFF"/>
                </a:solidFill>
              </a:rPr>
              <a:t> Jeremy Hutton</a:t>
            </a:r>
          </a:p>
          <a:p>
            <a:pPr marL="457200" lvl="0" indent="-228600" rtl="0">
              <a:spcBef>
                <a:spcPts val="0"/>
              </a:spcBef>
              <a:buClr>
                <a:srgbClr val="FFFFFF"/>
              </a:buClr>
            </a:pPr>
            <a:r>
              <a:rPr lang="en" b="1" u="sng">
                <a:solidFill>
                  <a:srgbClr val="FFFFFF"/>
                </a:solidFill>
              </a:rPr>
              <a:t>Backend:</a:t>
            </a:r>
            <a:r>
              <a:rPr lang="en">
                <a:solidFill>
                  <a:srgbClr val="FFFFFF"/>
                </a:solidFill>
              </a:rPr>
              <a:t> Richard Andrews</a:t>
            </a:r>
          </a:p>
          <a:p>
            <a:pPr marL="457200" lvl="0" indent="-228600" rtl="0">
              <a:spcBef>
                <a:spcPts val="0"/>
              </a:spcBef>
              <a:buClr>
                <a:srgbClr val="FFFFFF"/>
              </a:buClr>
            </a:pPr>
            <a:r>
              <a:rPr lang="en" b="1" u="sng">
                <a:solidFill>
                  <a:srgbClr val="FFFFFF"/>
                </a:solidFill>
              </a:rPr>
              <a:t>Backend/Database:</a:t>
            </a:r>
            <a:r>
              <a:rPr lang="en">
                <a:solidFill>
                  <a:srgbClr val="FFFFFF"/>
                </a:solidFill>
              </a:rPr>
              <a:t> Christian Simaan</a:t>
            </a:r>
          </a:p>
          <a:p>
            <a:pPr marL="457200" lvl="0" indent="-228600" rtl="0">
              <a:spcBef>
                <a:spcPts val="0"/>
              </a:spcBef>
              <a:buClr>
                <a:srgbClr val="FFFFFF"/>
              </a:buClr>
            </a:pPr>
            <a:r>
              <a:rPr lang="en" b="1" u="sng">
                <a:solidFill>
                  <a:srgbClr val="FFFFFF"/>
                </a:solidFill>
              </a:rPr>
              <a:t>Frontend/Machine Learning:</a:t>
            </a:r>
            <a:r>
              <a:rPr lang="en">
                <a:solidFill>
                  <a:srgbClr val="FFFFFF"/>
                </a:solidFill>
              </a:rPr>
              <a:t> Ochaun Marshall</a:t>
            </a:r>
          </a:p>
          <a:p>
            <a:pPr lvl="0" rtl="0">
              <a:spcBef>
                <a:spcPts val="0"/>
              </a:spcBef>
              <a:buNone/>
            </a:pPr>
            <a:endParaRPr/>
          </a:p>
          <a:p>
            <a:pPr lvl="0">
              <a:spcBef>
                <a:spcPts val="0"/>
              </a:spcBef>
              <a:buNone/>
            </a:pPr>
            <a:r>
              <a:rPr lang="en"/>
              <a:t>Note: When any member finishes work in their role, they will help with another role where needed and/or appropriate.</a:t>
            </a:r>
          </a:p>
          <a:p>
            <a:pPr lvl="0">
              <a:spcBef>
                <a:spcPts val="0"/>
              </a:spcBef>
              <a:buNone/>
            </a:pPr>
            <a:r>
              <a:rPr lang="en"/>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311700" y="223500"/>
            <a:ext cx="8520600" cy="572700"/>
          </a:xfrm>
          <a:prstGeom prst="rect">
            <a:avLst/>
          </a:prstGeom>
        </p:spPr>
        <p:txBody>
          <a:bodyPr lIns="91425" tIns="91425" rIns="91425" bIns="91425" anchor="t" anchorCtr="0">
            <a:noAutofit/>
          </a:bodyPr>
          <a:lstStyle/>
          <a:p>
            <a:pPr lvl="0" algn="ctr">
              <a:spcBef>
                <a:spcPts val="0"/>
              </a:spcBef>
              <a:buNone/>
            </a:pPr>
            <a:r>
              <a:rPr lang="en"/>
              <a:t>Project Progress</a:t>
            </a:r>
          </a:p>
        </p:txBody>
      </p:sp>
      <p:sp>
        <p:nvSpPr>
          <p:cNvPr id="218" name="Shape 218"/>
          <p:cNvSpPr txBox="1">
            <a:spLocks noGrp="1"/>
          </p:cNvSpPr>
          <p:nvPr>
            <p:ph type="body" idx="1"/>
          </p:nvPr>
        </p:nvSpPr>
        <p:spPr>
          <a:xfrm>
            <a:off x="995400" y="649575"/>
            <a:ext cx="7836900" cy="3551100"/>
          </a:xfrm>
          <a:prstGeom prst="rect">
            <a:avLst/>
          </a:prstGeom>
        </p:spPr>
        <p:txBody>
          <a:bodyPr lIns="91425" tIns="91425" rIns="91425" bIns="91425" anchor="t" anchorCtr="0">
            <a:noAutofit/>
          </a:bodyPr>
          <a:lstStyle/>
          <a:p>
            <a:pPr marL="457200" lvl="0" indent="-228600" rtl="0">
              <a:spcBef>
                <a:spcPts val="0"/>
              </a:spcBef>
              <a:buClr>
                <a:srgbClr val="FFFFFF"/>
              </a:buClr>
            </a:pPr>
            <a:r>
              <a:rPr lang="en">
                <a:solidFill>
                  <a:srgbClr val="FFFFFF"/>
                </a:solidFill>
              </a:rPr>
              <a:t>Developed Data Acquisition Program and Started Acquisition</a:t>
            </a:r>
          </a:p>
          <a:p>
            <a:pPr marL="914400" lvl="1" indent="-342900" rtl="0">
              <a:spcBef>
                <a:spcPts val="0"/>
              </a:spcBef>
              <a:buClr>
                <a:srgbClr val="FFFFFF"/>
              </a:buClr>
              <a:buSzPct val="100000"/>
            </a:pPr>
            <a:r>
              <a:rPr lang="en" sz="1800">
                <a:solidFill>
                  <a:srgbClr val="FFFFFF"/>
                </a:solidFill>
              </a:rPr>
              <a:t>Using Python with PyZillow</a:t>
            </a:r>
          </a:p>
          <a:p>
            <a:pPr marL="457200" lvl="0" indent="-228600" rtl="0">
              <a:spcBef>
                <a:spcPts val="0"/>
              </a:spcBef>
              <a:buClr>
                <a:srgbClr val="FFFFFF"/>
              </a:buClr>
            </a:pPr>
            <a:r>
              <a:rPr lang="en">
                <a:solidFill>
                  <a:srgbClr val="FFFFFF"/>
                </a:solidFill>
              </a:rPr>
              <a:t>Set Up AWS Services</a:t>
            </a:r>
          </a:p>
          <a:p>
            <a:pPr marL="914400" lvl="1" indent="-342900" rtl="0">
              <a:spcBef>
                <a:spcPts val="0"/>
              </a:spcBef>
              <a:buClr>
                <a:srgbClr val="FFFFFF"/>
              </a:buClr>
              <a:buSzPct val="100000"/>
            </a:pPr>
            <a:r>
              <a:rPr lang="en" sz="1800">
                <a:solidFill>
                  <a:srgbClr val="FFFFFF"/>
                </a:solidFill>
              </a:rPr>
              <a:t>Elastic Beanstalk, Relational Database, Server Instance</a:t>
            </a:r>
          </a:p>
          <a:p>
            <a:pPr marL="457200" lvl="0" indent="-228600" rtl="0">
              <a:spcBef>
                <a:spcPts val="0"/>
              </a:spcBef>
              <a:buClr>
                <a:srgbClr val="FFFFFF"/>
              </a:buClr>
            </a:pPr>
            <a:r>
              <a:rPr lang="en">
                <a:solidFill>
                  <a:srgbClr val="FFFFFF"/>
                </a:solidFill>
              </a:rPr>
              <a:t>Developed MySQL and Python Function For Database Creation</a:t>
            </a:r>
          </a:p>
          <a:p>
            <a:pPr marL="457200" lvl="0" indent="-228600" rtl="0">
              <a:spcBef>
                <a:spcPts val="0"/>
              </a:spcBef>
              <a:buClr>
                <a:srgbClr val="FFFFFF"/>
              </a:buClr>
            </a:pPr>
            <a:r>
              <a:rPr lang="en">
                <a:solidFill>
                  <a:srgbClr val="FFFFFF"/>
                </a:solidFill>
              </a:rPr>
              <a:t>Created MySQL RD Instance on AWS Server</a:t>
            </a:r>
          </a:p>
          <a:p>
            <a:pPr marL="457200" lvl="0" indent="-228600" rtl="0">
              <a:spcBef>
                <a:spcPts val="0"/>
              </a:spcBef>
              <a:buClr>
                <a:srgbClr val="FFFFFF"/>
              </a:buClr>
            </a:pPr>
            <a:r>
              <a:rPr lang="en">
                <a:solidFill>
                  <a:srgbClr val="FFFFFF"/>
                </a:solidFill>
              </a:rPr>
              <a:t>Started Parameterizing Random Forest Based on Attributes From PyZillow</a:t>
            </a:r>
          </a:p>
          <a:p>
            <a:pPr marL="457200" lvl="0" indent="-228600" rtl="0">
              <a:spcBef>
                <a:spcPts val="0"/>
              </a:spcBef>
              <a:buClr>
                <a:srgbClr val="FFFFFF"/>
              </a:buClr>
            </a:pPr>
            <a:r>
              <a:rPr lang="en">
                <a:solidFill>
                  <a:srgbClr val="FFFFFF"/>
                </a:solidFill>
              </a:rPr>
              <a:t>Developed Front End Design</a:t>
            </a:r>
          </a:p>
          <a:p>
            <a:pPr marL="457200" lvl="0" indent="-228600" rtl="0">
              <a:spcBef>
                <a:spcPts val="0"/>
              </a:spcBef>
              <a:buClr>
                <a:srgbClr val="FFFFFF"/>
              </a:buClr>
            </a:pPr>
            <a:r>
              <a:rPr lang="en">
                <a:solidFill>
                  <a:srgbClr val="FFFFFF"/>
                </a:solidFill>
              </a:rPr>
              <a:t>Began Developing Front End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Shape 223" descr="490DataFlowModel - Copy of Page 1 (1).png"/>
          <p:cNvPicPr preferRelativeResize="0"/>
          <p:nvPr/>
        </p:nvPicPr>
        <p:blipFill>
          <a:blip r:embed="rId3">
            <a:alphaModFix/>
          </a:blip>
          <a:stretch>
            <a:fillRect/>
          </a:stretch>
        </p:blipFill>
        <p:spPr>
          <a:xfrm>
            <a:off x="537574" y="366525"/>
            <a:ext cx="8087875" cy="43676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574000" y="358350"/>
            <a:ext cx="8244600" cy="572700"/>
          </a:xfrm>
          <a:prstGeom prst="rect">
            <a:avLst/>
          </a:prstGeom>
        </p:spPr>
        <p:txBody>
          <a:bodyPr lIns="91425" tIns="91425" rIns="91425" bIns="91425" anchor="t" anchorCtr="0">
            <a:noAutofit/>
          </a:bodyPr>
          <a:lstStyle/>
          <a:p>
            <a:pPr lvl="0" algn="ctr">
              <a:spcBef>
                <a:spcPts val="0"/>
              </a:spcBef>
              <a:buNone/>
            </a:pPr>
            <a:r>
              <a:rPr lang="en"/>
              <a:t>Entity-Relationship Model</a:t>
            </a:r>
          </a:p>
        </p:txBody>
      </p:sp>
      <p:pic>
        <p:nvPicPr>
          <p:cNvPr id="229" name="Shape 229"/>
          <p:cNvPicPr preferRelativeResize="0"/>
          <p:nvPr/>
        </p:nvPicPr>
        <p:blipFill>
          <a:blip r:embed="rId3">
            <a:alphaModFix/>
          </a:blip>
          <a:stretch>
            <a:fillRect/>
          </a:stretch>
        </p:blipFill>
        <p:spPr>
          <a:xfrm>
            <a:off x="746624" y="931050"/>
            <a:ext cx="7618474" cy="36491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531300" y="171400"/>
            <a:ext cx="8071200" cy="572700"/>
          </a:xfrm>
          <a:prstGeom prst="rect">
            <a:avLst/>
          </a:prstGeom>
        </p:spPr>
        <p:txBody>
          <a:bodyPr lIns="91425" tIns="91425" rIns="91425" bIns="91425" anchor="t" anchorCtr="0">
            <a:noAutofit/>
          </a:bodyPr>
          <a:lstStyle/>
          <a:p>
            <a:pPr lvl="0" algn="ctr">
              <a:spcBef>
                <a:spcPts val="0"/>
              </a:spcBef>
              <a:buNone/>
            </a:pPr>
            <a:r>
              <a:rPr lang="en"/>
              <a:t>Data Dictionary</a:t>
            </a:r>
          </a:p>
        </p:txBody>
      </p:sp>
      <p:sp>
        <p:nvSpPr>
          <p:cNvPr id="235" name="Shape 235"/>
          <p:cNvSpPr txBox="1">
            <a:spLocks noGrp="1"/>
          </p:cNvSpPr>
          <p:nvPr>
            <p:ph type="body" idx="1"/>
          </p:nvPr>
        </p:nvSpPr>
        <p:spPr>
          <a:xfrm>
            <a:off x="531300" y="670800"/>
            <a:ext cx="8071200" cy="3416400"/>
          </a:xfrm>
          <a:prstGeom prst="rect">
            <a:avLst/>
          </a:prstGeom>
        </p:spPr>
        <p:txBody>
          <a:bodyPr lIns="91425" tIns="91425" rIns="91425" bIns="91425" anchor="t" anchorCtr="0">
            <a:noAutofit/>
          </a:bodyPr>
          <a:lstStyle/>
          <a:p>
            <a:pPr marL="457200" lvl="0" indent="-228600" rtl="0">
              <a:spcBef>
                <a:spcPts val="0"/>
              </a:spcBef>
              <a:buClr>
                <a:srgbClr val="FFFFFF"/>
              </a:buClr>
              <a:buChar char="●"/>
            </a:pPr>
            <a:r>
              <a:rPr lang="en">
                <a:solidFill>
                  <a:srgbClr val="FFFFFF"/>
                </a:solidFill>
              </a:rPr>
              <a:t>Home data from Zillow API stored in database table home_data in PyZillow_Data schema. Includes:</a:t>
            </a:r>
          </a:p>
          <a:p>
            <a:pPr marL="914400" lvl="1" indent="-228600" rtl="0">
              <a:spcBef>
                <a:spcPts val="0"/>
              </a:spcBef>
              <a:buClr>
                <a:srgbClr val="FFFFFF"/>
              </a:buClr>
              <a:buChar char="○"/>
            </a:pPr>
            <a:r>
              <a:rPr lang="en">
                <a:solidFill>
                  <a:srgbClr val="FFFFFF"/>
                </a:solidFill>
              </a:rPr>
              <a:t>Home attributes</a:t>
            </a:r>
            <a:r>
              <a:rPr lang="en" sz="1400">
                <a:solidFill>
                  <a:srgbClr val="FFFFFF"/>
                </a:solidFill>
              </a:rPr>
              <a:t>, for example, address (PK), zip code (secondary index attribute), last sale date, last sale price, and number of bed/bath rooms.</a:t>
            </a:r>
          </a:p>
          <a:p>
            <a:pPr marL="914400" lvl="1" indent="-317500" rtl="0">
              <a:spcBef>
                <a:spcPts val="0"/>
              </a:spcBef>
              <a:buClr>
                <a:srgbClr val="FFFFFF"/>
              </a:buClr>
              <a:buSzPct val="100000"/>
              <a:buChar char="○"/>
            </a:pPr>
            <a:r>
              <a:rPr lang="en">
                <a:solidFill>
                  <a:srgbClr val="FFFFFF"/>
                </a:solidFill>
              </a:rPr>
              <a:t>V</a:t>
            </a:r>
            <a:r>
              <a:rPr lang="en" sz="1400">
                <a:solidFill>
                  <a:srgbClr val="FFFFFF"/>
                </a:solidFill>
              </a:rPr>
              <a:t>alues </a:t>
            </a:r>
            <a:r>
              <a:rPr lang="en">
                <a:solidFill>
                  <a:srgbClr val="FFFFFF"/>
                </a:solidFill>
              </a:rPr>
              <a:t>showing</a:t>
            </a:r>
            <a:r>
              <a:rPr lang="en" sz="1400">
                <a:solidFill>
                  <a:srgbClr val="FFFFFF"/>
                </a:solidFill>
              </a:rPr>
              <a:t> additional details were available and if a house “sold” for </a:t>
            </a:r>
            <a:r>
              <a:rPr lang="en">
                <a:solidFill>
                  <a:srgbClr val="FFFFFF"/>
                </a:solidFill>
              </a:rPr>
              <a:t>use in sale </a:t>
            </a:r>
            <a:r>
              <a:rPr lang="en" sz="1400">
                <a:solidFill>
                  <a:srgbClr val="FFFFFF"/>
                </a:solidFill>
              </a:rPr>
              <a:t>predictions</a:t>
            </a:r>
            <a:r>
              <a:rPr lang="en">
                <a:solidFill>
                  <a:srgbClr val="FFFFFF"/>
                </a:solidFill>
              </a:rPr>
              <a:t>. </a:t>
            </a:r>
          </a:p>
          <a:p>
            <a:pPr marL="457200" lvl="0" indent="0" rtl="0">
              <a:spcBef>
                <a:spcPts val="0"/>
              </a:spcBef>
              <a:spcAft>
                <a:spcPts val="0"/>
              </a:spcAft>
              <a:buNone/>
            </a:pPr>
            <a:endParaRPr>
              <a:solidFill>
                <a:srgbClr val="FFFFFF"/>
              </a:solidFill>
            </a:endParaRPr>
          </a:p>
          <a:p>
            <a:pPr marL="457200" lvl="0" indent="-228600" rtl="0">
              <a:spcBef>
                <a:spcPts val="0"/>
              </a:spcBef>
              <a:buClr>
                <a:srgbClr val="FFFFFF"/>
              </a:buClr>
              <a:buChar char="●"/>
            </a:pPr>
            <a:r>
              <a:rPr lang="en">
                <a:solidFill>
                  <a:srgbClr val="FFFFFF"/>
                </a:solidFill>
              </a:rPr>
              <a:t>Data from user sessions:</a:t>
            </a:r>
          </a:p>
          <a:p>
            <a:pPr marL="914400" lvl="1" indent="-228600" rtl="0">
              <a:spcBef>
                <a:spcPts val="0"/>
              </a:spcBef>
              <a:buClr>
                <a:srgbClr val="FFFFFF"/>
              </a:buClr>
              <a:buChar char="○"/>
            </a:pPr>
            <a:r>
              <a:rPr lang="en">
                <a:solidFill>
                  <a:srgbClr val="FFFFFF"/>
                </a:solidFill>
              </a:rPr>
              <a:t>Session ID</a:t>
            </a:r>
          </a:p>
          <a:p>
            <a:pPr marL="914400" lvl="1" indent="-228600" rtl="0">
              <a:spcBef>
                <a:spcPts val="0"/>
              </a:spcBef>
              <a:buClr>
                <a:srgbClr val="FFFFFF"/>
              </a:buClr>
              <a:buChar char="○"/>
            </a:pPr>
            <a:r>
              <a:rPr lang="en">
                <a:solidFill>
                  <a:srgbClr val="FFFFFF"/>
                </a:solidFill>
              </a:rPr>
              <a:t>Attribute filters for sale predictions and data  visualizations.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Functional Requirements - Features Priority</a:t>
            </a:r>
          </a:p>
        </p:txBody>
      </p:sp>
      <p:sp>
        <p:nvSpPr>
          <p:cNvPr id="75" name="Shape 75"/>
          <p:cNvSpPr txBox="1">
            <a:spLocks noGrp="1"/>
          </p:cNvSpPr>
          <p:nvPr>
            <p:ph type="body" idx="1"/>
          </p:nvPr>
        </p:nvSpPr>
        <p:spPr>
          <a:xfrm>
            <a:off x="311700" y="1152475"/>
            <a:ext cx="8328600" cy="3416400"/>
          </a:xfrm>
          <a:prstGeom prst="rect">
            <a:avLst/>
          </a:prstGeom>
        </p:spPr>
        <p:txBody>
          <a:bodyPr lIns="91425" tIns="91425" rIns="91425" bIns="91425" anchor="t" anchorCtr="0">
            <a:noAutofit/>
          </a:bodyPr>
          <a:lstStyle/>
          <a:p>
            <a:pPr marL="457200" lvl="0" indent="-228600" rtl="0">
              <a:spcBef>
                <a:spcPts val="0"/>
              </a:spcBef>
              <a:buClr>
                <a:srgbClr val="FFFFFF"/>
              </a:buClr>
              <a:buChar char="●"/>
            </a:pPr>
            <a:r>
              <a:rPr lang="en">
                <a:solidFill>
                  <a:srgbClr val="FFFFFF"/>
                </a:solidFill>
              </a:rPr>
              <a:t>1st-tier - Features essential to core functionality - highest priority</a:t>
            </a:r>
          </a:p>
          <a:p>
            <a:pPr lvl="0" rtl="0">
              <a:spcBef>
                <a:spcPts val="0"/>
              </a:spcBef>
              <a:buNone/>
            </a:pPr>
            <a:endParaRPr>
              <a:solidFill>
                <a:srgbClr val="FFFFFF"/>
              </a:solidFill>
            </a:endParaRPr>
          </a:p>
          <a:p>
            <a:pPr marL="457200" lvl="0" indent="-228600" rtl="0">
              <a:spcBef>
                <a:spcPts val="0"/>
              </a:spcBef>
              <a:buClr>
                <a:srgbClr val="FFFFFF"/>
              </a:buClr>
              <a:buChar char="●"/>
            </a:pPr>
            <a:r>
              <a:rPr lang="en">
                <a:solidFill>
                  <a:srgbClr val="FFFFFF"/>
                </a:solidFill>
              </a:rPr>
              <a:t>2nd-tier - Features adding desirable, non-core functionality</a:t>
            </a:r>
          </a:p>
          <a:p>
            <a:pPr marL="457200" lvl="0" indent="0" rtl="0">
              <a:spcBef>
                <a:spcPts val="0"/>
              </a:spcBef>
              <a:buNone/>
            </a:pPr>
            <a:endParaRPr>
              <a:solidFill>
                <a:srgbClr val="FFFFFF"/>
              </a:solidFill>
            </a:endParaRPr>
          </a:p>
          <a:p>
            <a:pPr marL="457200" lvl="0" indent="-228600" rtl="0">
              <a:spcBef>
                <a:spcPts val="0"/>
              </a:spcBef>
              <a:buClr>
                <a:srgbClr val="FFFFFF"/>
              </a:buClr>
              <a:buChar char="●"/>
            </a:pPr>
            <a:r>
              <a:rPr lang="en">
                <a:solidFill>
                  <a:srgbClr val="FFFFFF"/>
                </a:solidFill>
              </a:rPr>
              <a:t>3rd-tier - Possible additional features - lowest priority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40" name="Shape 240" descr="RFimage.jpg"/>
          <p:cNvPicPr preferRelativeResize="0"/>
          <p:nvPr/>
        </p:nvPicPr>
        <p:blipFill>
          <a:blip r:embed="rId3">
            <a:alphaModFix/>
          </a:blip>
          <a:stretch>
            <a:fillRect/>
          </a:stretch>
        </p:blipFill>
        <p:spPr>
          <a:xfrm>
            <a:off x="470100" y="276525"/>
            <a:ext cx="8199175" cy="4590450"/>
          </a:xfrm>
          <a:prstGeom prst="rect">
            <a:avLst/>
          </a:prstGeom>
          <a:noFill/>
          <a:ln>
            <a:noFill/>
          </a:ln>
        </p:spPr>
      </p:pic>
      <p:sp>
        <p:nvSpPr>
          <p:cNvPr id="241" name="Shape 241"/>
          <p:cNvSpPr txBox="1"/>
          <p:nvPr/>
        </p:nvSpPr>
        <p:spPr>
          <a:xfrm flipH="1">
            <a:off x="7507850" y="3816050"/>
            <a:ext cx="1037100" cy="567000"/>
          </a:xfrm>
          <a:prstGeom prst="rect">
            <a:avLst/>
          </a:prstGeom>
          <a:noFill/>
          <a:ln>
            <a:noFill/>
          </a:ln>
        </p:spPr>
        <p:txBody>
          <a:bodyPr lIns="91425" tIns="91425" rIns="91425" bIns="91425" anchor="t" anchorCtr="0">
            <a:noAutofit/>
          </a:bodyPr>
          <a:lstStyle/>
          <a:p>
            <a:pPr lvl="0">
              <a:spcBef>
                <a:spcPts val="0"/>
              </a:spcBef>
              <a:buNone/>
            </a:pPr>
            <a:r>
              <a:rPr lang="en"/>
              <a:t>Vladimir Vapnik</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508700" y="274000"/>
            <a:ext cx="8026200" cy="572700"/>
          </a:xfrm>
          <a:prstGeom prst="rect">
            <a:avLst/>
          </a:prstGeom>
        </p:spPr>
        <p:txBody>
          <a:bodyPr lIns="91425" tIns="91425" rIns="91425" bIns="91425" anchor="t" anchorCtr="0">
            <a:noAutofit/>
          </a:bodyPr>
          <a:lstStyle/>
          <a:p>
            <a:pPr lvl="0" algn="ctr">
              <a:spcBef>
                <a:spcPts val="0"/>
              </a:spcBef>
              <a:buNone/>
            </a:pPr>
            <a:r>
              <a:rPr lang="en"/>
              <a:t>Algorithm Analysis(Random Forest)</a:t>
            </a:r>
          </a:p>
        </p:txBody>
      </p:sp>
      <p:sp>
        <p:nvSpPr>
          <p:cNvPr id="247" name="Shape 247"/>
          <p:cNvSpPr txBox="1">
            <a:spLocks noGrp="1"/>
          </p:cNvSpPr>
          <p:nvPr>
            <p:ph type="body" idx="1"/>
          </p:nvPr>
        </p:nvSpPr>
        <p:spPr>
          <a:xfrm>
            <a:off x="558900" y="944775"/>
            <a:ext cx="8026200" cy="3416400"/>
          </a:xfrm>
          <a:prstGeom prst="rect">
            <a:avLst/>
          </a:prstGeom>
        </p:spPr>
        <p:txBody>
          <a:bodyPr lIns="91425" tIns="91425" rIns="91425" bIns="91425" anchor="t" anchorCtr="0">
            <a:noAutofit/>
          </a:bodyPr>
          <a:lstStyle/>
          <a:p>
            <a:pPr marL="457200" lvl="0" indent="-228600" rtl="0">
              <a:spcBef>
                <a:spcPts val="0"/>
              </a:spcBef>
              <a:buClr>
                <a:srgbClr val="FFFFFF"/>
              </a:buClr>
              <a:buChar char="●"/>
            </a:pPr>
            <a:r>
              <a:rPr lang="en">
                <a:solidFill>
                  <a:srgbClr val="FFFFFF"/>
                </a:solidFill>
              </a:rPr>
              <a:t>Random Forest Algorithm:</a:t>
            </a:r>
          </a:p>
          <a:p>
            <a:pPr marL="914400" lvl="1" indent="-228600" rtl="0">
              <a:spcBef>
                <a:spcPts val="0"/>
              </a:spcBef>
              <a:buClr>
                <a:srgbClr val="FFFFFF"/>
              </a:buClr>
              <a:buChar char="○"/>
            </a:pPr>
            <a:r>
              <a:rPr lang="en">
                <a:solidFill>
                  <a:srgbClr val="FFFFFF"/>
                </a:solidFill>
              </a:rPr>
              <a:t>Supervised learning as opposed to online learning</a:t>
            </a:r>
          </a:p>
          <a:p>
            <a:pPr marL="914400" lvl="1" indent="-228600" rtl="0">
              <a:spcBef>
                <a:spcPts val="0"/>
              </a:spcBef>
              <a:buClr>
                <a:srgbClr val="FFFFFF"/>
              </a:buClr>
              <a:buChar char="○"/>
            </a:pPr>
            <a:r>
              <a:rPr lang="en">
                <a:solidFill>
                  <a:srgbClr val="FFFFFF"/>
                </a:solidFill>
              </a:rPr>
              <a:t>Built with a multitude of Decision Trees</a:t>
            </a:r>
          </a:p>
          <a:p>
            <a:pPr marL="914400" lvl="1" indent="-228600" rtl="0">
              <a:spcBef>
                <a:spcPts val="0"/>
              </a:spcBef>
              <a:buClr>
                <a:srgbClr val="FFFFFF"/>
              </a:buClr>
              <a:buChar char="○"/>
            </a:pPr>
            <a:r>
              <a:rPr lang="en">
                <a:solidFill>
                  <a:srgbClr val="FFFFFF"/>
                </a:solidFill>
              </a:rPr>
              <a:t>Bootstrap sampling</a:t>
            </a:r>
          </a:p>
          <a:p>
            <a:pPr marL="914400" lvl="1" indent="-228600" rtl="0">
              <a:spcBef>
                <a:spcPts val="0"/>
              </a:spcBef>
              <a:buClr>
                <a:srgbClr val="FFFFFF"/>
              </a:buClr>
              <a:buChar char="○"/>
            </a:pPr>
            <a:r>
              <a:rPr lang="en">
                <a:solidFill>
                  <a:srgbClr val="FFFFFF"/>
                </a:solidFill>
              </a:rPr>
              <a:t>Averaging tree results to reach a predicted classification</a:t>
            </a:r>
          </a:p>
          <a:p>
            <a:pPr marL="457200" lvl="0" indent="-228600" rtl="0">
              <a:spcBef>
                <a:spcPts val="0"/>
              </a:spcBef>
              <a:buClr>
                <a:srgbClr val="FFFFFF"/>
              </a:buClr>
              <a:buChar char="●"/>
            </a:pPr>
            <a:r>
              <a:rPr lang="en">
                <a:solidFill>
                  <a:srgbClr val="FFFFFF"/>
                </a:solidFill>
              </a:rPr>
              <a:t>Time and Space Complexity of Algorithm:</a:t>
            </a:r>
          </a:p>
          <a:p>
            <a:pPr marL="914400" lvl="1" indent="-228600" rtl="0">
              <a:spcBef>
                <a:spcPts val="0"/>
              </a:spcBef>
              <a:buClr>
                <a:srgbClr val="FFFFFF"/>
              </a:buClr>
              <a:buChar char="○"/>
            </a:pPr>
            <a:r>
              <a:rPr lang="en">
                <a:solidFill>
                  <a:srgbClr val="FFFFFF"/>
                </a:solidFill>
              </a:rPr>
              <a:t>Time: O(M(mn log n))  Space: O(mn log n)</a:t>
            </a:r>
          </a:p>
          <a:p>
            <a:pPr marL="1371600" lvl="2" indent="-228600" rtl="0">
              <a:spcBef>
                <a:spcPts val="0"/>
              </a:spcBef>
              <a:buClr>
                <a:srgbClr val="FFFFFF"/>
              </a:buClr>
              <a:buChar char="■"/>
            </a:pPr>
            <a:r>
              <a:rPr lang="en">
                <a:solidFill>
                  <a:srgbClr val="FFFFFF"/>
                </a:solidFill>
              </a:rPr>
              <a:t>Where M=number of trees, m=number of features, and n=number of elements in the dataset.             </a:t>
            </a:r>
          </a:p>
          <a:p>
            <a:pPr marL="457200" lvl="0" indent="457200" rtl="0">
              <a:spcBef>
                <a:spcPts val="0"/>
              </a:spcBef>
              <a:buNone/>
            </a:pPr>
            <a:r>
              <a:rPr lang="en" sz="1100">
                <a:solidFill>
                  <a:srgbClr val="FFFFFF"/>
                </a:solidFill>
              </a:rPr>
              <a:t>---Vens, Costa, Random Forest Based Feature Induction, Data Mining, 2011</a:t>
            </a:r>
          </a:p>
          <a:p>
            <a:pPr marL="914400" lvl="0" indent="0" rtl="0">
              <a:spcBef>
                <a:spcPts val="0"/>
              </a:spcBef>
              <a:buNone/>
            </a:pPr>
            <a:endParaRPr>
              <a:solidFill>
                <a:srgbClr val="FFFFFF"/>
              </a:solidFill>
            </a:endParaRPr>
          </a:p>
          <a:p>
            <a:pPr marL="0" lvl="0" indent="0">
              <a:spcBef>
                <a:spcPts val="0"/>
              </a:spcBef>
              <a:buNone/>
            </a:pPr>
            <a:endParaRPr>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558900" y="227400"/>
            <a:ext cx="8026200" cy="572700"/>
          </a:xfrm>
          <a:prstGeom prst="rect">
            <a:avLst/>
          </a:prstGeom>
        </p:spPr>
        <p:txBody>
          <a:bodyPr lIns="91425" tIns="91425" rIns="91425" bIns="91425" anchor="t" anchorCtr="0">
            <a:noAutofit/>
          </a:bodyPr>
          <a:lstStyle/>
          <a:p>
            <a:pPr lvl="0" algn="ctr" rtl="0">
              <a:spcBef>
                <a:spcPts val="0"/>
              </a:spcBef>
              <a:buNone/>
            </a:pPr>
            <a:r>
              <a:rPr lang="en"/>
              <a:t>Algorithm Analysis(Database Functions)</a:t>
            </a:r>
          </a:p>
        </p:txBody>
      </p:sp>
      <p:sp>
        <p:nvSpPr>
          <p:cNvPr id="253" name="Shape 253"/>
          <p:cNvSpPr txBox="1">
            <a:spLocks noGrp="1"/>
          </p:cNvSpPr>
          <p:nvPr>
            <p:ph type="body" idx="1"/>
          </p:nvPr>
        </p:nvSpPr>
        <p:spPr>
          <a:xfrm>
            <a:off x="558900" y="704725"/>
            <a:ext cx="8026200" cy="3416400"/>
          </a:xfrm>
          <a:prstGeom prst="rect">
            <a:avLst/>
          </a:prstGeom>
        </p:spPr>
        <p:txBody>
          <a:bodyPr lIns="91425" tIns="91425" rIns="91425" bIns="91425" anchor="t" anchorCtr="0">
            <a:noAutofit/>
          </a:bodyPr>
          <a:lstStyle/>
          <a:p>
            <a:pPr marL="457200" lvl="0" indent="-228600" rtl="0">
              <a:spcBef>
                <a:spcPts val="0"/>
              </a:spcBef>
              <a:buClr>
                <a:srgbClr val="F3F3F3"/>
              </a:buClr>
              <a:buChar char="●"/>
            </a:pPr>
            <a:r>
              <a:rPr lang="en">
                <a:solidFill>
                  <a:srgbClr val="F3F3F3"/>
                </a:solidFill>
              </a:rPr>
              <a:t>Uses a b+-tree index on primary key “address”, ln(n) to search. </a:t>
            </a:r>
            <a:r>
              <a:rPr lang="en" baseline="30000">
                <a:solidFill>
                  <a:srgbClr val="F3F3F3"/>
                </a:solidFill>
              </a:rPr>
              <a:t>1</a:t>
            </a:r>
          </a:p>
          <a:p>
            <a:pPr marL="457200" lvl="0" indent="-228600" rtl="0">
              <a:spcBef>
                <a:spcPts val="0"/>
              </a:spcBef>
              <a:buClr>
                <a:srgbClr val="F3F3F3"/>
              </a:buClr>
              <a:buChar char="●"/>
            </a:pPr>
            <a:r>
              <a:rPr lang="en" u="sng">
                <a:solidFill>
                  <a:srgbClr val="F3F3F3"/>
                </a:solidFill>
              </a:rPr>
              <a:t>Insertions</a:t>
            </a:r>
          </a:p>
          <a:p>
            <a:pPr marL="914400" lvl="1" indent="-228600" rtl="0">
              <a:spcBef>
                <a:spcPts val="0"/>
              </a:spcBef>
              <a:buClr>
                <a:srgbClr val="F3F3F3"/>
              </a:buClr>
              <a:buChar char="○"/>
            </a:pPr>
            <a:r>
              <a:rPr lang="en">
                <a:solidFill>
                  <a:srgbClr val="F3F3F3"/>
                </a:solidFill>
              </a:rPr>
              <a:t>Time:  Lookup to avoid error from existing PK (ln(n)) + API call (constant “C”) + insertion into DB(ln(n) + C) = 2(ln(n) + C) =   O(ln(n)).   </a:t>
            </a:r>
          </a:p>
          <a:p>
            <a:pPr marL="914400" lvl="1" indent="-228600" rtl="0">
              <a:spcBef>
                <a:spcPts val="0"/>
              </a:spcBef>
              <a:buClr>
                <a:srgbClr val="F3F3F3"/>
              </a:buClr>
              <a:buChar char="○"/>
            </a:pPr>
            <a:r>
              <a:rPr lang="en">
                <a:solidFill>
                  <a:srgbClr val="F3F3F3"/>
                </a:solidFill>
              </a:rPr>
              <a:t>Space: Only current index node keys are stored in memory (say, “m” keys per node) + record for insertion (C) = m +C =   O(m).</a:t>
            </a:r>
          </a:p>
          <a:p>
            <a:pPr marL="457200" lvl="0" indent="-228600" rtl="0">
              <a:spcBef>
                <a:spcPts val="0"/>
              </a:spcBef>
              <a:buClr>
                <a:srgbClr val="F3F3F3"/>
              </a:buClr>
              <a:buChar char="●"/>
            </a:pPr>
            <a:r>
              <a:rPr lang="en" u="sng">
                <a:solidFill>
                  <a:srgbClr val="F3F3F3"/>
                </a:solidFill>
              </a:rPr>
              <a:t>Lookup</a:t>
            </a:r>
            <a:r>
              <a:rPr lang="en">
                <a:solidFill>
                  <a:srgbClr val="F3F3F3"/>
                </a:solidFill>
              </a:rPr>
              <a:t>: </a:t>
            </a:r>
          </a:p>
          <a:p>
            <a:pPr marL="914400" lvl="1" indent="-228600" rtl="0">
              <a:spcBef>
                <a:spcPts val="0"/>
              </a:spcBef>
              <a:buClr>
                <a:srgbClr val="F3F3F3"/>
              </a:buClr>
              <a:buChar char="○"/>
            </a:pPr>
            <a:r>
              <a:rPr lang="en">
                <a:solidFill>
                  <a:srgbClr val="F3F3F3"/>
                </a:solidFill>
              </a:rPr>
              <a:t>Time: For a single record, index search (ln(n)) + transfer to memory (C) = ln(n) + C =   O(ln(n)).  For multiple records, still O(ln(n)) since C*(ln(n)) =   O(ln(n)).  </a:t>
            </a:r>
          </a:p>
          <a:p>
            <a:pPr marL="914400" lvl="1" indent="-228600" rtl="0">
              <a:spcBef>
                <a:spcPts val="0"/>
              </a:spcBef>
              <a:buClr>
                <a:srgbClr val="F3F3F3"/>
              </a:buClr>
              <a:buChar char="○"/>
            </a:pPr>
            <a:r>
              <a:rPr lang="en">
                <a:solidFill>
                  <a:srgbClr val="F3F3F3"/>
                </a:solidFill>
              </a:rPr>
              <a:t>Space: Current index keys (m) + PK of record sought (1) = m +1 =   O(m).  </a:t>
            </a:r>
          </a:p>
          <a:p>
            <a:pPr lvl="0" rtl="0">
              <a:spcBef>
                <a:spcPts val="0"/>
              </a:spcBef>
              <a:buNone/>
            </a:pPr>
            <a:r>
              <a:rPr lang="en" sz="1100" baseline="30000">
                <a:solidFill>
                  <a:srgbClr val="F3F3F3"/>
                </a:solidFill>
              </a:rPr>
              <a:t>1 </a:t>
            </a:r>
            <a:r>
              <a:rPr lang="en" sz="1100">
                <a:solidFill>
                  <a:srgbClr val="F3F3F3"/>
                </a:solidFill>
              </a:rPr>
              <a:t>Silberschatz,Abraham,et al. </a:t>
            </a:r>
            <a:r>
              <a:rPr lang="en" sz="1100" i="1">
                <a:solidFill>
                  <a:srgbClr val="F3F3F3"/>
                </a:solidFill>
              </a:rPr>
              <a:t>Database Systems Concepts</a:t>
            </a:r>
            <a:r>
              <a:rPr lang="en" sz="1100">
                <a:solidFill>
                  <a:srgbClr val="F3F3F3"/>
                </a:solidFill>
              </a:rPr>
              <a:t>,6th Ed. p. 490.</a:t>
            </a:r>
          </a:p>
          <a:p>
            <a:pPr lvl="0" rtl="0">
              <a:spcBef>
                <a:spcPts val="0"/>
              </a:spcBef>
              <a:buNone/>
            </a:pPr>
            <a:endParaRPr sz="11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508700" y="445025"/>
            <a:ext cx="8026200" cy="572700"/>
          </a:xfrm>
          <a:prstGeom prst="rect">
            <a:avLst/>
          </a:prstGeom>
        </p:spPr>
        <p:txBody>
          <a:bodyPr lIns="91425" tIns="91425" rIns="91425" bIns="91425" anchor="t" anchorCtr="0">
            <a:noAutofit/>
          </a:bodyPr>
          <a:lstStyle/>
          <a:p>
            <a:pPr lvl="0" algn="ctr" rtl="0">
              <a:spcBef>
                <a:spcPts val="0"/>
              </a:spcBef>
              <a:buNone/>
            </a:pPr>
            <a:r>
              <a:rPr lang="en"/>
              <a:t>Algorithm Analysis(System)</a:t>
            </a:r>
          </a:p>
        </p:txBody>
      </p:sp>
      <p:sp>
        <p:nvSpPr>
          <p:cNvPr id="259" name="Shape 259"/>
          <p:cNvSpPr txBox="1">
            <a:spLocks noGrp="1"/>
          </p:cNvSpPr>
          <p:nvPr>
            <p:ph type="body" idx="1"/>
          </p:nvPr>
        </p:nvSpPr>
        <p:spPr>
          <a:xfrm>
            <a:off x="565225" y="1152475"/>
            <a:ext cx="8026200" cy="3416400"/>
          </a:xfrm>
          <a:prstGeom prst="rect">
            <a:avLst/>
          </a:prstGeom>
        </p:spPr>
        <p:txBody>
          <a:bodyPr lIns="91425" tIns="91425" rIns="91425" bIns="91425" anchor="t" anchorCtr="0">
            <a:noAutofit/>
          </a:bodyPr>
          <a:lstStyle/>
          <a:p>
            <a:pPr marL="457200" lvl="0" indent="-228600" rtl="0">
              <a:spcBef>
                <a:spcPts val="0"/>
              </a:spcBef>
              <a:buClr>
                <a:srgbClr val="FFFFFF"/>
              </a:buClr>
              <a:buChar char="●"/>
            </a:pPr>
            <a:r>
              <a:rPr lang="en">
                <a:solidFill>
                  <a:srgbClr val="FFFFFF"/>
                </a:solidFill>
              </a:rPr>
              <a:t>Time Complexity of Database Query: O(log n)</a:t>
            </a:r>
          </a:p>
          <a:p>
            <a:pPr marL="457200" lvl="0" indent="-228600" rtl="0">
              <a:spcBef>
                <a:spcPts val="0"/>
              </a:spcBef>
              <a:buClr>
                <a:srgbClr val="FFFFFF"/>
              </a:buClr>
              <a:buChar char="●"/>
            </a:pPr>
            <a:r>
              <a:rPr lang="en">
                <a:solidFill>
                  <a:srgbClr val="FFFFFF"/>
                </a:solidFill>
              </a:rPr>
              <a:t>Time Complexity of Random Forest: O(M(mn log n))</a:t>
            </a:r>
          </a:p>
          <a:p>
            <a:pPr marL="457200" lvl="0" indent="-228600" rtl="0">
              <a:spcBef>
                <a:spcPts val="0"/>
              </a:spcBef>
              <a:buClr>
                <a:srgbClr val="FFFFFF"/>
              </a:buClr>
              <a:buChar char="●"/>
            </a:pPr>
            <a:r>
              <a:rPr lang="en">
                <a:solidFill>
                  <a:srgbClr val="FFFFFF"/>
                </a:solidFill>
              </a:rPr>
              <a:t>O(M(mn log n)) + O(log n)</a:t>
            </a:r>
          </a:p>
          <a:p>
            <a:pPr marL="457200" lvl="0" indent="-228600" rtl="0">
              <a:spcBef>
                <a:spcPts val="0"/>
              </a:spcBef>
              <a:buClr>
                <a:srgbClr val="FFFFFF"/>
              </a:buClr>
              <a:buChar char="●"/>
            </a:pPr>
            <a:r>
              <a:rPr lang="en">
                <a:solidFill>
                  <a:srgbClr val="FFFFFF"/>
                </a:solidFill>
              </a:rPr>
              <a:t>Random Forest Dominates</a:t>
            </a:r>
          </a:p>
          <a:p>
            <a:pPr marL="457200" lvl="0" indent="-228600" rtl="0">
              <a:spcBef>
                <a:spcPts val="0"/>
              </a:spcBef>
              <a:buClr>
                <a:srgbClr val="FFFFFF"/>
              </a:buClr>
              <a:buChar char="●"/>
            </a:pPr>
            <a:r>
              <a:rPr lang="en">
                <a:solidFill>
                  <a:srgbClr val="FFFFFF"/>
                </a:solidFill>
              </a:rPr>
              <a:t>Time Complexity of System: O(M(mn log n))</a:t>
            </a:r>
          </a:p>
          <a:p>
            <a:pPr lvl="0" rtl="0">
              <a:spcBef>
                <a:spcPts val="0"/>
              </a:spcBef>
              <a:buNone/>
            </a:pPr>
            <a:endParaRPr>
              <a:solidFill>
                <a:srgbClr val="FFFFFF"/>
              </a:solidFill>
            </a:endParaRPr>
          </a:p>
          <a:p>
            <a:pPr lvl="0" rtl="0">
              <a:spcBef>
                <a:spcPts val="0"/>
              </a:spcBef>
              <a:buNone/>
            </a:pPr>
            <a:endParaRPr/>
          </a:p>
          <a:p>
            <a:pPr lvl="0" rtl="0">
              <a:spcBef>
                <a:spcPts val="0"/>
              </a:spcBef>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C343D"/>
        </a:solidFill>
        <a:effectLst/>
      </p:bgPr>
    </p:bg>
    <p:spTree>
      <p:nvGrpSpPr>
        <p:cNvPr id="1" name="Shape 263"/>
        <p:cNvGrpSpPr/>
        <p:nvPr/>
      </p:nvGrpSpPr>
      <p:grpSpPr>
        <a:xfrm>
          <a:off x="0" y="0"/>
          <a:ext cx="0" cy="0"/>
          <a:chOff x="0" y="0"/>
          <a:chExt cx="0" cy="0"/>
        </a:xfrm>
      </p:grpSpPr>
      <p:sp>
        <p:nvSpPr>
          <p:cNvPr id="264" name="Shape 264"/>
          <p:cNvSpPr txBox="1">
            <a:spLocks noGrp="1"/>
          </p:cNvSpPr>
          <p:nvPr>
            <p:ph type="ctrTitle"/>
          </p:nvPr>
        </p:nvSpPr>
        <p:spPr>
          <a:xfrm>
            <a:off x="1282499" y="720301"/>
            <a:ext cx="6579000" cy="1584900"/>
          </a:xfrm>
          <a:prstGeom prst="rect">
            <a:avLst/>
          </a:prstGeom>
        </p:spPr>
        <p:txBody>
          <a:bodyPr lIns="91425" tIns="91425" rIns="91425" bIns="91425" anchor="b" anchorCtr="0">
            <a:noAutofit/>
          </a:bodyPr>
          <a:lstStyle/>
          <a:p>
            <a:pPr lvl="0" rtl="0">
              <a:spcBef>
                <a:spcPts val="0"/>
              </a:spcBef>
              <a:buNone/>
            </a:pPr>
            <a:r>
              <a:rPr lang="en"/>
              <a:t>Nostradomicile</a:t>
            </a:r>
          </a:p>
        </p:txBody>
      </p:sp>
      <p:sp>
        <p:nvSpPr>
          <p:cNvPr id="265" name="Shape 265"/>
          <p:cNvSpPr txBox="1">
            <a:spLocks noGrp="1"/>
          </p:cNvSpPr>
          <p:nvPr>
            <p:ph type="subTitle" idx="1"/>
          </p:nvPr>
        </p:nvSpPr>
        <p:spPr>
          <a:xfrm>
            <a:off x="460950" y="2789118"/>
            <a:ext cx="8222100" cy="998700"/>
          </a:xfrm>
          <a:prstGeom prst="rect">
            <a:avLst/>
          </a:prstGeom>
        </p:spPr>
        <p:txBody>
          <a:bodyPr lIns="91425" tIns="91425" rIns="91425" bIns="91425" anchor="t" anchorCtr="0">
            <a:noAutofit/>
          </a:bodyPr>
          <a:lstStyle/>
          <a:p>
            <a:pPr lvl="0" algn="ctr" rtl="0">
              <a:spcBef>
                <a:spcPts val="0"/>
              </a:spcBef>
              <a:buNone/>
            </a:pPr>
            <a:endParaRPr sz="1800">
              <a:solidFill>
                <a:srgbClr val="FFFFFF"/>
              </a:solidFill>
            </a:endParaRPr>
          </a:p>
          <a:p>
            <a:pPr lvl="0" algn="ctr" rtl="0">
              <a:spcBef>
                <a:spcPts val="0"/>
              </a:spcBef>
              <a:buNone/>
            </a:pPr>
            <a:r>
              <a:rPr lang="en" sz="1800">
                <a:solidFill>
                  <a:srgbClr val="FFFFFF"/>
                </a:solidFill>
              </a:rPr>
              <a:t>By:</a:t>
            </a:r>
          </a:p>
          <a:p>
            <a:pPr lvl="0" algn="ctr" rtl="0">
              <a:spcBef>
                <a:spcPts val="0"/>
              </a:spcBef>
              <a:buNone/>
            </a:pPr>
            <a:r>
              <a:rPr lang="en" sz="1800">
                <a:solidFill>
                  <a:srgbClr val="FFFFFF"/>
                </a:solidFill>
              </a:rPr>
              <a:t>Ochaun Marshall, Christian Simaan</a:t>
            </a:r>
          </a:p>
          <a:p>
            <a:pPr lvl="0" algn="ctr" rtl="0">
              <a:spcBef>
                <a:spcPts val="0"/>
              </a:spcBef>
              <a:buNone/>
            </a:pPr>
            <a:r>
              <a:rPr lang="en" sz="1800">
                <a:solidFill>
                  <a:srgbClr val="FFFFFF"/>
                </a:solidFill>
              </a:rPr>
              <a:t> Jeremy Hutton, Richard Andrews</a:t>
            </a:r>
          </a:p>
        </p:txBody>
      </p:sp>
      <p:sp>
        <p:nvSpPr>
          <p:cNvPr id="266" name="Shape 266"/>
          <p:cNvSpPr txBox="1"/>
          <p:nvPr/>
        </p:nvSpPr>
        <p:spPr>
          <a:xfrm>
            <a:off x="1362750" y="2256025"/>
            <a:ext cx="6418500" cy="533100"/>
          </a:xfrm>
          <a:prstGeom prst="rect">
            <a:avLst/>
          </a:prstGeom>
          <a:noFill/>
          <a:ln>
            <a:noFill/>
          </a:ln>
        </p:spPr>
        <p:txBody>
          <a:bodyPr lIns="91425" tIns="91425" rIns="91425" bIns="91425" anchor="t" anchorCtr="0">
            <a:noAutofit/>
          </a:bodyPr>
          <a:lstStyle/>
          <a:p>
            <a:pPr lvl="0" algn="ctr" rtl="0">
              <a:spcBef>
                <a:spcPts val="0"/>
              </a:spcBef>
              <a:buNone/>
            </a:pPr>
            <a:r>
              <a:rPr lang="en" sz="2000" b="1">
                <a:solidFill>
                  <a:srgbClr val="FFFFFF"/>
                </a:solidFill>
              </a:rPr>
              <a:t>Plan and Testing</a:t>
            </a:r>
          </a:p>
        </p:txBody>
      </p:sp>
      <p:pic>
        <p:nvPicPr>
          <p:cNvPr id="267" name="Shape 267" descr="Nostradomicile_logo_invert.png"/>
          <p:cNvPicPr preferRelativeResize="0"/>
          <p:nvPr/>
        </p:nvPicPr>
        <p:blipFill>
          <a:blip r:embed="rId3">
            <a:alphaModFix/>
          </a:blip>
          <a:stretch>
            <a:fillRect/>
          </a:stretch>
        </p:blipFill>
        <p:spPr>
          <a:xfrm>
            <a:off x="8017525" y="3989775"/>
            <a:ext cx="1126475" cy="1126475"/>
          </a:xfrm>
          <a:prstGeom prst="rect">
            <a:avLst/>
          </a:prstGeom>
          <a:noFill/>
          <a:ln>
            <a:noFill/>
          </a:ln>
        </p:spPr>
      </p:pic>
      <p:pic>
        <p:nvPicPr>
          <p:cNvPr id="268" name="Shape 268"/>
          <p:cNvPicPr preferRelativeResize="0"/>
          <p:nvPr/>
        </p:nvPicPr>
        <p:blipFill>
          <a:blip r:embed="rId4">
            <a:alphaModFix/>
          </a:blip>
          <a:stretch>
            <a:fillRect/>
          </a:stretch>
        </p:blipFill>
        <p:spPr>
          <a:xfrm>
            <a:off x="0" y="3989774"/>
            <a:ext cx="915349" cy="11537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Approach towards coding</a:t>
            </a:r>
          </a:p>
        </p:txBody>
      </p:sp>
      <p:sp>
        <p:nvSpPr>
          <p:cNvPr id="274" name="Shape 274"/>
          <p:cNvSpPr txBox="1">
            <a:spLocks noGrp="1"/>
          </p:cNvSpPr>
          <p:nvPr>
            <p:ph type="body" idx="1"/>
          </p:nvPr>
        </p:nvSpPr>
        <p:spPr>
          <a:xfrm>
            <a:off x="640500" y="1152475"/>
            <a:ext cx="7831800" cy="3416400"/>
          </a:xfrm>
          <a:prstGeom prst="rect">
            <a:avLst/>
          </a:prstGeom>
        </p:spPr>
        <p:txBody>
          <a:bodyPr lIns="91425" tIns="91425" rIns="91425" bIns="91425" anchor="t" anchorCtr="0">
            <a:noAutofit/>
          </a:bodyPr>
          <a:lstStyle/>
          <a:p>
            <a:pPr marL="457200" lvl="0" indent="-228600" rtl="0">
              <a:spcBef>
                <a:spcPts val="0"/>
              </a:spcBef>
              <a:buClr>
                <a:srgbClr val="FFFFFF"/>
              </a:buClr>
            </a:pPr>
            <a:r>
              <a:rPr lang="en">
                <a:solidFill>
                  <a:srgbClr val="FFFFFF"/>
                </a:solidFill>
              </a:rPr>
              <a:t>Work individually on our separate subsystems.</a:t>
            </a:r>
          </a:p>
          <a:p>
            <a:pPr marL="457200" lvl="0" indent="-228600" rtl="0">
              <a:spcBef>
                <a:spcPts val="0"/>
              </a:spcBef>
              <a:buClr>
                <a:srgbClr val="FFFFFF"/>
              </a:buClr>
            </a:pPr>
            <a:r>
              <a:rPr lang="en">
                <a:solidFill>
                  <a:srgbClr val="FFFFFF"/>
                </a:solidFill>
              </a:rPr>
              <a:t>Connect our subsystems once progress has been made.</a:t>
            </a:r>
          </a:p>
          <a:p>
            <a:pPr marL="457200" lvl="0" indent="-228600" rtl="0">
              <a:spcBef>
                <a:spcPts val="0"/>
              </a:spcBef>
              <a:buClr>
                <a:srgbClr val="FFFFFF"/>
              </a:buClr>
            </a:pPr>
            <a:r>
              <a:rPr lang="en">
                <a:solidFill>
                  <a:srgbClr val="FFFFFF"/>
                </a:solidFill>
              </a:rPr>
              <a:t>Prevents any subsystem from halting the entire system.</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548200" y="445025"/>
            <a:ext cx="8094300" cy="572700"/>
          </a:xfrm>
          <a:prstGeom prst="rect">
            <a:avLst/>
          </a:prstGeom>
        </p:spPr>
        <p:txBody>
          <a:bodyPr lIns="91425" tIns="91425" rIns="91425" bIns="91425" anchor="t" anchorCtr="0">
            <a:noAutofit/>
          </a:bodyPr>
          <a:lstStyle/>
          <a:p>
            <a:pPr lvl="0" algn="ctr">
              <a:spcBef>
                <a:spcPts val="0"/>
              </a:spcBef>
              <a:buNone/>
            </a:pPr>
            <a:r>
              <a:rPr lang="en"/>
              <a:t>Frameworks and Languages</a:t>
            </a:r>
          </a:p>
        </p:txBody>
      </p:sp>
      <p:sp>
        <p:nvSpPr>
          <p:cNvPr id="280" name="Shape 280"/>
          <p:cNvSpPr txBox="1">
            <a:spLocks noGrp="1"/>
          </p:cNvSpPr>
          <p:nvPr>
            <p:ph type="body" idx="1"/>
          </p:nvPr>
        </p:nvSpPr>
        <p:spPr>
          <a:xfrm>
            <a:off x="548100" y="1152475"/>
            <a:ext cx="8094300" cy="3416400"/>
          </a:xfrm>
          <a:prstGeom prst="rect">
            <a:avLst/>
          </a:prstGeom>
        </p:spPr>
        <p:txBody>
          <a:bodyPr lIns="91425" tIns="91425" rIns="91425" bIns="91425" anchor="t" anchorCtr="0">
            <a:noAutofit/>
          </a:bodyPr>
          <a:lstStyle/>
          <a:p>
            <a:pPr marL="457200" lvl="0" indent="-228600" rtl="0">
              <a:spcBef>
                <a:spcPts val="0"/>
              </a:spcBef>
              <a:buClr>
                <a:srgbClr val="FFFFFF"/>
              </a:buClr>
              <a:buChar char="●"/>
            </a:pPr>
            <a:r>
              <a:rPr lang="en">
                <a:solidFill>
                  <a:srgbClr val="FFFFFF"/>
                </a:solidFill>
              </a:rPr>
              <a:t>Python 2.7.4</a:t>
            </a:r>
          </a:p>
          <a:p>
            <a:pPr marL="914400" lvl="1" indent="-228600" rtl="0">
              <a:spcBef>
                <a:spcPts val="0"/>
              </a:spcBef>
              <a:buClr>
                <a:srgbClr val="FFFFFF"/>
              </a:buClr>
              <a:buChar char="○"/>
            </a:pPr>
            <a:r>
              <a:rPr lang="en" sz="1800">
                <a:solidFill>
                  <a:schemeClr val="dk1"/>
                </a:solidFill>
              </a:rPr>
              <a:t>Django 1.9.2</a:t>
            </a:r>
          </a:p>
          <a:p>
            <a:pPr marL="457200" lvl="0" indent="-228600" rtl="0">
              <a:spcBef>
                <a:spcPts val="0"/>
              </a:spcBef>
              <a:buClr>
                <a:srgbClr val="FFFFFF"/>
              </a:buClr>
              <a:buChar char="●"/>
            </a:pPr>
            <a:r>
              <a:rPr lang="en">
                <a:solidFill>
                  <a:srgbClr val="FFFFFF"/>
                </a:solidFill>
              </a:rPr>
              <a:t>JavaScript</a:t>
            </a:r>
          </a:p>
          <a:p>
            <a:pPr marL="914400" lvl="1" indent="-228600" rtl="0">
              <a:spcBef>
                <a:spcPts val="0"/>
              </a:spcBef>
              <a:buClr>
                <a:srgbClr val="FFFFFF"/>
              </a:buClr>
              <a:buChar char="○"/>
            </a:pPr>
            <a:r>
              <a:rPr lang="en">
                <a:solidFill>
                  <a:srgbClr val="FFFFFF"/>
                </a:solidFill>
              </a:rPr>
              <a:t>AngularJS 1.3.14</a:t>
            </a:r>
          </a:p>
          <a:p>
            <a:pPr marL="457200" lvl="0" indent="-228600" rtl="0">
              <a:spcBef>
                <a:spcPts val="0"/>
              </a:spcBef>
              <a:buClr>
                <a:srgbClr val="FFFFFF"/>
              </a:buClr>
              <a:buChar char="●"/>
            </a:pPr>
            <a:r>
              <a:rPr lang="en">
                <a:solidFill>
                  <a:srgbClr val="FFFFFF"/>
                </a:solidFill>
              </a:rPr>
              <a:t>HTML/CSS</a:t>
            </a:r>
          </a:p>
          <a:p>
            <a:pPr marL="914400" lvl="1" indent="-228600" rtl="0">
              <a:spcBef>
                <a:spcPts val="0"/>
              </a:spcBef>
              <a:buClr>
                <a:srgbClr val="FFFFFF"/>
              </a:buClr>
              <a:buChar char="○"/>
            </a:pPr>
            <a:r>
              <a:rPr lang="en">
                <a:solidFill>
                  <a:srgbClr val="FFFFFF"/>
                </a:solidFill>
              </a:rPr>
              <a:t>Bootstrap 3.3.7</a:t>
            </a:r>
          </a:p>
          <a:p>
            <a:pPr marL="457200" lvl="0" indent="-228600">
              <a:spcBef>
                <a:spcPts val="0"/>
              </a:spcBef>
              <a:buClr>
                <a:srgbClr val="FFFFFF"/>
              </a:buClr>
              <a:buChar char="●"/>
            </a:pPr>
            <a:r>
              <a:rPr lang="en">
                <a:solidFill>
                  <a:srgbClr val="FFFFFF"/>
                </a:solidFill>
              </a:rPr>
              <a:t>MySQL 5.6.27</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515950" y="445025"/>
            <a:ext cx="8110200" cy="572700"/>
          </a:xfrm>
          <a:prstGeom prst="rect">
            <a:avLst/>
          </a:prstGeom>
        </p:spPr>
        <p:txBody>
          <a:bodyPr lIns="91425" tIns="91425" rIns="91425" bIns="91425" anchor="t" anchorCtr="0">
            <a:noAutofit/>
          </a:bodyPr>
          <a:lstStyle/>
          <a:p>
            <a:pPr lvl="0" algn="ctr">
              <a:spcBef>
                <a:spcPts val="0"/>
              </a:spcBef>
              <a:buNone/>
            </a:pPr>
            <a:r>
              <a:rPr lang="en"/>
              <a:t>Member Roles</a:t>
            </a:r>
          </a:p>
        </p:txBody>
      </p:sp>
      <p:sp>
        <p:nvSpPr>
          <p:cNvPr id="286" name="Shape 286"/>
          <p:cNvSpPr txBox="1">
            <a:spLocks noGrp="1"/>
          </p:cNvSpPr>
          <p:nvPr>
            <p:ph type="body" idx="1"/>
          </p:nvPr>
        </p:nvSpPr>
        <p:spPr>
          <a:xfrm>
            <a:off x="515950" y="1152475"/>
            <a:ext cx="8110200" cy="3416400"/>
          </a:xfrm>
          <a:prstGeom prst="rect">
            <a:avLst/>
          </a:prstGeom>
        </p:spPr>
        <p:txBody>
          <a:bodyPr lIns="91425" tIns="91425" rIns="91425" bIns="91425" anchor="t" anchorCtr="0">
            <a:noAutofit/>
          </a:bodyPr>
          <a:lstStyle/>
          <a:p>
            <a:pPr marL="457200" lvl="0" indent="-228600" rtl="0">
              <a:spcBef>
                <a:spcPts val="0"/>
              </a:spcBef>
              <a:buClr>
                <a:srgbClr val="FFFFFF"/>
              </a:buClr>
              <a:buChar char="●"/>
            </a:pPr>
            <a:r>
              <a:rPr lang="en">
                <a:solidFill>
                  <a:srgbClr val="FFFFFF"/>
                </a:solidFill>
              </a:rPr>
              <a:t>Front-end: Jeremy</a:t>
            </a:r>
          </a:p>
          <a:p>
            <a:pPr marL="914400" lvl="1" indent="-228600" rtl="0">
              <a:spcBef>
                <a:spcPts val="0"/>
              </a:spcBef>
              <a:buClr>
                <a:srgbClr val="FFFFFF"/>
              </a:buClr>
              <a:buChar char="○"/>
            </a:pPr>
            <a:r>
              <a:rPr lang="en">
                <a:solidFill>
                  <a:srgbClr val="FFFFFF"/>
                </a:solidFill>
              </a:rPr>
              <a:t>Example tasks: UI and site coding, creating assets for site (Jeremy also assists with database population).</a:t>
            </a:r>
          </a:p>
          <a:p>
            <a:pPr marL="457200" lvl="0" indent="-228600" rtl="0">
              <a:spcBef>
                <a:spcPts val="0"/>
              </a:spcBef>
              <a:buClr>
                <a:srgbClr val="FFFFFF"/>
              </a:buClr>
              <a:buChar char="●"/>
            </a:pPr>
            <a:r>
              <a:rPr lang="en">
                <a:solidFill>
                  <a:srgbClr val="FFFFFF"/>
                </a:solidFill>
              </a:rPr>
              <a:t>Back-end: Richard</a:t>
            </a:r>
          </a:p>
          <a:p>
            <a:pPr marL="914400" lvl="1" indent="-228600" rtl="0">
              <a:spcBef>
                <a:spcPts val="0"/>
              </a:spcBef>
              <a:buClr>
                <a:srgbClr val="FFFFFF"/>
              </a:buClr>
              <a:buChar char="○"/>
            </a:pPr>
            <a:r>
              <a:rPr lang="en">
                <a:solidFill>
                  <a:schemeClr val="dk1"/>
                </a:solidFill>
              </a:rPr>
              <a:t>Example t</a:t>
            </a:r>
            <a:r>
              <a:rPr lang="en">
                <a:solidFill>
                  <a:srgbClr val="FFFFFF"/>
                </a:solidFill>
              </a:rPr>
              <a:t>asks: Server setup and deployment, backend processing (outside of machine learning). </a:t>
            </a:r>
          </a:p>
          <a:p>
            <a:pPr marL="457200" lvl="0" indent="-228600" rtl="0">
              <a:spcBef>
                <a:spcPts val="0"/>
              </a:spcBef>
              <a:buClr>
                <a:srgbClr val="FFFFFF"/>
              </a:buClr>
              <a:buChar char="●"/>
            </a:pPr>
            <a:r>
              <a:rPr lang="en">
                <a:solidFill>
                  <a:srgbClr val="FFFFFF"/>
                </a:solidFill>
              </a:rPr>
              <a:t>Database: Christian</a:t>
            </a:r>
          </a:p>
          <a:p>
            <a:pPr marL="914400" lvl="1" indent="-228600" rtl="0">
              <a:spcBef>
                <a:spcPts val="0"/>
              </a:spcBef>
              <a:buClr>
                <a:srgbClr val="FFFFFF"/>
              </a:buClr>
              <a:buChar char="○"/>
            </a:pPr>
            <a:r>
              <a:rPr lang="en">
                <a:solidFill>
                  <a:schemeClr val="dk1"/>
                </a:solidFill>
              </a:rPr>
              <a:t>Example t</a:t>
            </a:r>
            <a:r>
              <a:rPr lang="en">
                <a:solidFill>
                  <a:srgbClr val="FFFFFF"/>
                </a:solidFill>
              </a:rPr>
              <a:t>asks: Database setup and population (Christian also assists with back-end setup, deployment, etc).</a:t>
            </a:r>
          </a:p>
          <a:p>
            <a:pPr marL="457200" lvl="0" indent="-228600" rtl="0">
              <a:spcBef>
                <a:spcPts val="0"/>
              </a:spcBef>
              <a:buClr>
                <a:srgbClr val="FFFFFF"/>
              </a:buClr>
              <a:buChar char="●"/>
            </a:pPr>
            <a:r>
              <a:rPr lang="en">
                <a:solidFill>
                  <a:srgbClr val="FFFFFF"/>
                </a:solidFill>
              </a:rPr>
              <a:t>Machine Learning: Ochaun</a:t>
            </a:r>
          </a:p>
          <a:p>
            <a:pPr marL="914400" lvl="1" indent="-228600">
              <a:spcBef>
                <a:spcPts val="0"/>
              </a:spcBef>
              <a:buClr>
                <a:srgbClr val="FFFFFF"/>
              </a:buClr>
              <a:buChar char="○"/>
            </a:pPr>
            <a:r>
              <a:rPr lang="en">
                <a:solidFill>
                  <a:schemeClr val="dk1"/>
                </a:solidFill>
              </a:rPr>
              <a:t>Example t</a:t>
            </a:r>
            <a:r>
              <a:rPr lang="en">
                <a:solidFill>
                  <a:srgbClr val="FFFFFF"/>
                </a:solidFill>
              </a:rPr>
              <a:t>asks: Machine learning algorithm setup.</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824900" y="445025"/>
            <a:ext cx="7569600" cy="572700"/>
          </a:xfrm>
          <a:prstGeom prst="rect">
            <a:avLst/>
          </a:prstGeom>
        </p:spPr>
        <p:txBody>
          <a:bodyPr lIns="91425" tIns="91425" rIns="91425" bIns="91425" anchor="t" anchorCtr="0">
            <a:noAutofit/>
          </a:bodyPr>
          <a:lstStyle/>
          <a:p>
            <a:pPr lvl="0" algn="ctr" rtl="0">
              <a:spcBef>
                <a:spcPts val="0"/>
              </a:spcBef>
              <a:buNone/>
            </a:pPr>
            <a:r>
              <a:rPr lang="en"/>
              <a:t>Completion status of code</a:t>
            </a:r>
          </a:p>
        </p:txBody>
      </p:sp>
      <p:graphicFrame>
        <p:nvGraphicFramePr>
          <p:cNvPr id="292" name="Shape 292"/>
          <p:cNvGraphicFramePr/>
          <p:nvPr/>
        </p:nvGraphicFramePr>
        <p:xfrm>
          <a:off x="738362" y="1086350"/>
          <a:ext cx="3000000" cy="3000000"/>
        </p:xfrm>
        <a:graphic>
          <a:graphicData uri="http://schemas.openxmlformats.org/drawingml/2006/table">
            <a:tbl>
              <a:tblPr>
                <a:noFill/>
                <a:tableStyleId>{AB32E154-E3C8-400A-8FE6-FE8AECE61F85}</a:tableStyleId>
              </a:tblPr>
              <a:tblGrid>
                <a:gridCol w="1014475">
                  <a:extLst>
                    <a:ext uri="{9D8B030D-6E8A-4147-A177-3AD203B41FA5}">
                      <a16:colId xmlns:a16="http://schemas.microsoft.com/office/drawing/2014/main" val="20000"/>
                    </a:ext>
                  </a:extLst>
                </a:gridCol>
                <a:gridCol w="1490000">
                  <a:extLst>
                    <a:ext uri="{9D8B030D-6E8A-4147-A177-3AD203B41FA5}">
                      <a16:colId xmlns:a16="http://schemas.microsoft.com/office/drawing/2014/main" val="20001"/>
                    </a:ext>
                  </a:extLst>
                </a:gridCol>
                <a:gridCol w="4046325">
                  <a:extLst>
                    <a:ext uri="{9D8B030D-6E8A-4147-A177-3AD203B41FA5}">
                      <a16:colId xmlns:a16="http://schemas.microsoft.com/office/drawing/2014/main" val="20002"/>
                    </a:ext>
                  </a:extLst>
                </a:gridCol>
                <a:gridCol w="1107900">
                  <a:extLst>
                    <a:ext uri="{9D8B030D-6E8A-4147-A177-3AD203B41FA5}">
                      <a16:colId xmlns:a16="http://schemas.microsoft.com/office/drawing/2014/main" val="20003"/>
                    </a:ext>
                  </a:extLst>
                </a:gridCol>
              </a:tblGrid>
              <a:tr h="654175">
                <a:tc>
                  <a:txBody>
                    <a:bodyPr/>
                    <a:lstStyle/>
                    <a:p>
                      <a:pPr lvl="0" algn="ctr">
                        <a:spcBef>
                          <a:spcPts val="0"/>
                        </a:spcBef>
                        <a:buNone/>
                      </a:pPr>
                      <a:r>
                        <a:rPr lang="en" sz="1800" b="1" u="sng">
                          <a:solidFill>
                            <a:srgbClr val="FFFFFF"/>
                          </a:solidFill>
                          <a:highlight>
                            <a:srgbClr val="000000"/>
                          </a:highlight>
                        </a:rPr>
                        <a:t>Role</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algn="ctr" rtl="0">
                        <a:spcBef>
                          <a:spcPts val="0"/>
                        </a:spcBef>
                        <a:buNone/>
                      </a:pPr>
                      <a:r>
                        <a:rPr lang="en" sz="1800" b="1" u="sng">
                          <a:solidFill>
                            <a:srgbClr val="FFFFFF"/>
                          </a:solidFill>
                          <a:highlight>
                            <a:srgbClr val="000000"/>
                          </a:highlight>
                        </a:rPr>
                        <a:t>Members</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algn="ctr">
                        <a:spcBef>
                          <a:spcPts val="0"/>
                        </a:spcBef>
                        <a:buNone/>
                      </a:pPr>
                      <a:r>
                        <a:rPr lang="en" sz="1800" b="1" u="sng">
                          <a:solidFill>
                            <a:srgbClr val="FFFFFF"/>
                          </a:solidFill>
                        </a:rPr>
                        <a:t>Task</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algn="ctr" rtl="0">
                        <a:spcBef>
                          <a:spcPts val="0"/>
                        </a:spcBef>
                        <a:buNone/>
                      </a:pPr>
                      <a:r>
                        <a:rPr lang="en" sz="1800" b="1" u="sng">
                          <a:solidFill>
                            <a:srgbClr val="FFFFFF"/>
                          </a:solidFill>
                        </a:rPr>
                        <a:t>Status</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568450">
                <a:tc>
                  <a:txBody>
                    <a:bodyPr/>
                    <a:lstStyle/>
                    <a:p>
                      <a:pPr lvl="0">
                        <a:spcBef>
                          <a:spcPts val="0"/>
                        </a:spcBef>
                        <a:buNone/>
                      </a:pPr>
                      <a:r>
                        <a:rPr lang="en">
                          <a:solidFill>
                            <a:srgbClr val="FFFFFF"/>
                          </a:solidFill>
                        </a:rPr>
                        <a:t>Front-End</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rgbClr val="FFFFFF"/>
                          </a:solidFill>
                        </a:rPr>
                        <a:t>Jeremy</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marL="0" lvl="0" indent="0" rtl="0">
                        <a:spcBef>
                          <a:spcPts val="0"/>
                        </a:spcBef>
                        <a:buNone/>
                      </a:pPr>
                      <a:r>
                        <a:rPr lang="en">
                          <a:solidFill>
                            <a:schemeClr val="dk1"/>
                          </a:solidFill>
                        </a:rPr>
                        <a:t>Displaying static files and basic ui on the server.</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lnSpc>
                          <a:spcPct val="115000"/>
                        </a:lnSpc>
                        <a:spcBef>
                          <a:spcPts val="0"/>
                        </a:spcBef>
                        <a:spcAft>
                          <a:spcPts val="1600"/>
                        </a:spcAft>
                        <a:buNone/>
                      </a:pPr>
                      <a:r>
                        <a:rPr lang="en">
                          <a:solidFill>
                            <a:schemeClr val="dk1"/>
                          </a:solidFill>
                        </a:rPr>
                        <a:t>Completed</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635150">
                <a:tc>
                  <a:txBody>
                    <a:bodyPr/>
                    <a:lstStyle/>
                    <a:p>
                      <a:pPr lvl="0" rtl="0">
                        <a:spcBef>
                          <a:spcPts val="0"/>
                        </a:spcBef>
                        <a:buNone/>
                      </a:pPr>
                      <a:r>
                        <a:rPr lang="en">
                          <a:solidFill>
                            <a:srgbClr val="FFFFFF"/>
                          </a:solidFill>
                        </a:rPr>
                        <a:t>Front-End</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rgbClr val="FFFFFF"/>
                          </a:solidFill>
                        </a:rPr>
                        <a:t>Jeremy, Richard</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marL="0" lvl="0" indent="0" rtl="0">
                        <a:spcBef>
                          <a:spcPts val="0"/>
                        </a:spcBef>
                        <a:buNone/>
                      </a:pPr>
                      <a:r>
                        <a:rPr lang="en">
                          <a:solidFill>
                            <a:schemeClr val="dk1"/>
                          </a:solidFill>
                        </a:rPr>
                        <a:t>Submit form data to the back end for machine learning analyzing.</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rgbClr val="FFFFFF"/>
                          </a:solidFill>
                        </a:rPr>
                        <a:t>In Progress</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635150">
                <a:tc>
                  <a:txBody>
                    <a:bodyPr/>
                    <a:lstStyle/>
                    <a:p>
                      <a:pPr lvl="0">
                        <a:spcBef>
                          <a:spcPts val="0"/>
                        </a:spcBef>
                        <a:buNone/>
                      </a:pPr>
                      <a:r>
                        <a:rPr lang="en">
                          <a:solidFill>
                            <a:srgbClr val="FFFFFF"/>
                          </a:solidFill>
                        </a:rPr>
                        <a:t>Front-End</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rgbClr val="FFFFFF"/>
                          </a:solidFill>
                        </a:rPr>
                        <a:t>Jeremy</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marL="0" lvl="0" indent="0" rtl="0">
                        <a:spcBef>
                          <a:spcPts val="0"/>
                        </a:spcBef>
                        <a:buNone/>
                      </a:pPr>
                      <a:r>
                        <a:rPr lang="en">
                          <a:solidFill>
                            <a:schemeClr val="dk1"/>
                          </a:solidFill>
                        </a:rPr>
                        <a:t>Finish content for about section, blog section.</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rgbClr val="FFFFFF"/>
                          </a:solidFill>
                        </a:rPr>
                        <a:t>In Progress</a:t>
                      </a:r>
                    </a:p>
                    <a:p>
                      <a:pPr lvl="0" rtl="0">
                        <a:spcBef>
                          <a:spcPts val="0"/>
                        </a:spcBef>
                        <a:buNone/>
                      </a:pPr>
                      <a:endParaRPr>
                        <a:solidFill>
                          <a:srgbClr val="FFFFFF"/>
                        </a:solidFill>
                      </a:endParaRP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655750">
                <a:tc>
                  <a:txBody>
                    <a:bodyPr/>
                    <a:lstStyle/>
                    <a:p>
                      <a:pPr lvl="0">
                        <a:spcBef>
                          <a:spcPts val="0"/>
                        </a:spcBef>
                        <a:buNone/>
                      </a:pPr>
                      <a:r>
                        <a:rPr lang="en">
                          <a:solidFill>
                            <a:srgbClr val="FFFFFF"/>
                          </a:solidFill>
                        </a:rPr>
                        <a:t>Front-End</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rgbClr val="FFFFFF"/>
                          </a:solidFill>
                        </a:rPr>
                        <a:t>Jeremy</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a:spcBef>
                          <a:spcPts val="0"/>
                        </a:spcBef>
                        <a:buNone/>
                      </a:pPr>
                      <a:r>
                        <a:rPr lang="en">
                          <a:solidFill>
                            <a:schemeClr val="dk1"/>
                          </a:solidFill>
                        </a:rPr>
                        <a:t>Finish charts for visualizations.</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rgbClr val="FFFFFF"/>
                          </a:solidFill>
                        </a:rPr>
                        <a:t>In Progress</a:t>
                      </a:r>
                    </a:p>
                    <a:p>
                      <a:pPr lvl="0" rtl="0">
                        <a:spcBef>
                          <a:spcPts val="0"/>
                        </a:spcBef>
                        <a:buNone/>
                      </a:pPr>
                      <a:endParaRPr>
                        <a:solidFill>
                          <a:srgbClr val="FFFFFF"/>
                        </a:solidFill>
                      </a:endParaRP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Shape 297"/>
          <p:cNvSpPr txBox="1">
            <a:spLocks noGrp="1"/>
          </p:cNvSpPr>
          <p:nvPr>
            <p:ph type="title"/>
          </p:nvPr>
        </p:nvSpPr>
        <p:spPr>
          <a:xfrm>
            <a:off x="824900" y="445025"/>
            <a:ext cx="7569600" cy="572700"/>
          </a:xfrm>
          <a:prstGeom prst="rect">
            <a:avLst/>
          </a:prstGeom>
        </p:spPr>
        <p:txBody>
          <a:bodyPr lIns="91425" tIns="91425" rIns="91425" bIns="91425" anchor="t" anchorCtr="0">
            <a:noAutofit/>
          </a:bodyPr>
          <a:lstStyle/>
          <a:p>
            <a:pPr lvl="0" algn="ctr" rtl="0">
              <a:spcBef>
                <a:spcPts val="0"/>
              </a:spcBef>
              <a:buNone/>
            </a:pPr>
            <a:r>
              <a:rPr lang="en"/>
              <a:t>Completion status of code</a:t>
            </a:r>
          </a:p>
        </p:txBody>
      </p:sp>
      <p:graphicFrame>
        <p:nvGraphicFramePr>
          <p:cNvPr id="298" name="Shape 298"/>
          <p:cNvGraphicFramePr/>
          <p:nvPr/>
        </p:nvGraphicFramePr>
        <p:xfrm>
          <a:off x="738362" y="1086350"/>
          <a:ext cx="3000000" cy="3000000"/>
        </p:xfrm>
        <a:graphic>
          <a:graphicData uri="http://schemas.openxmlformats.org/drawingml/2006/table">
            <a:tbl>
              <a:tblPr>
                <a:noFill/>
                <a:tableStyleId>{AB32E154-E3C8-400A-8FE6-FE8AECE61F85}</a:tableStyleId>
              </a:tblPr>
              <a:tblGrid>
                <a:gridCol w="1024175">
                  <a:extLst>
                    <a:ext uri="{9D8B030D-6E8A-4147-A177-3AD203B41FA5}">
                      <a16:colId xmlns:a16="http://schemas.microsoft.com/office/drawing/2014/main" val="20000"/>
                    </a:ext>
                  </a:extLst>
                </a:gridCol>
                <a:gridCol w="1480325">
                  <a:extLst>
                    <a:ext uri="{9D8B030D-6E8A-4147-A177-3AD203B41FA5}">
                      <a16:colId xmlns:a16="http://schemas.microsoft.com/office/drawing/2014/main" val="20001"/>
                    </a:ext>
                  </a:extLst>
                </a:gridCol>
                <a:gridCol w="4026900">
                  <a:extLst>
                    <a:ext uri="{9D8B030D-6E8A-4147-A177-3AD203B41FA5}">
                      <a16:colId xmlns:a16="http://schemas.microsoft.com/office/drawing/2014/main" val="20002"/>
                    </a:ext>
                  </a:extLst>
                </a:gridCol>
                <a:gridCol w="1127300">
                  <a:extLst>
                    <a:ext uri="{9D8B030D-6E8A-4147-A177-3AD203B41FA5}">
                      <a16:colId xmlns:a16="http://schemas.microsoft.com/office/drawing/2014/main" val="20003"/>
                    </a:ext>
                  </a:extLst>
                </a:gridCol>
              </a:tblGrid>
              <a:tr h="654175">
                <a:tc>
                  <a:txBody>
                    <a:bodyPr/>
                    <a:lstStyle/>
                    <a:p>
                      <a:pPr lvl="0" algn="ctr" rtl="0">
                        <a:spcBef>
                          <a:spcPts val="0"/>
                        </a:spcBef>
                        <a:buNone/>
                      </a:pPr>
                      <a:r>
                        <a:rPr lang="en" sz="1800" b="1" u="sng">
                          <a:solidFill>
                            <a:srgbClr val="FFFFFF"/>
                          </a:solidFill>
                          <a:highlight>
                            <a:srgbClr val="000000"/>
                          </a:highlight>
                        </a:rPr>
                        <a:t>Role</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algn="ctr" rtl="0">
                        <a:spcBef>
                          <a:spcPts val="0"/>
                        </a:spcBef>
                        <a:buNone/>
                      </a:pPr>
                      <a:r>
                        <a:rPr lang="en" sz="1800" b="1" u="sng">
                          <a:solidFill>
                            <a:srgbClr val="FFFFFF"/>
                          </a:solidFill>
                          <a:highlight>
                            <a:srgbClr val="000000"/>
                          </a:highlight>
                        </a:rPr>
                        <a:t>Members</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algn="ctr" rtl="0">
                        <a:spcBef>
                          <a:spcPts val="0"/>
                        </a:spcBef>
                        <a:buNone/>
                      </a:pPr>
                      <a:r>
                        <a:rPr lang="en" sz="1800" b="1" u="sng">
                          <a:solidFill>
                            <a:srgbClr val="FFFFFF"/>
                          </a:solidFill>
                        </a:rPr>
                        <a:t>Task</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algn="ctr" rtl="0">
                        <a:spcBef>
                          <a:spcPts val="0"/>
                        </a:spcBef>
                        <a:buNone/>
                      </a:pPr>
                      <a:r>
                        <a:rPr lang="en" sz="1800" b="1" u="sng">
                          <a:solidFill>
                            <a:srgbClr val="FFFFFF"/>
                          </a:solidFill>
                        </a:rPr>
                        <a:t>Status</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568450">
                <a:tc>
                  <a:txBody>
                    <a:bodyPr/>
                    <a:lstStyle/>
                    <a:p>
                      <a:pPr lvl="0" rtl="0">
                        <a:spcBef>
                          <a:spcPts val="0"/>
                        </a:spcBef>
                        <a:buNone/>
                      </a:pPr>
                      <a:r>
                        <a:rPr lang="en">
                          <a:solidFill>
                            <a:srgbClr val="FFFFFF"/>
                          </a:solidFill>
                        </a:rPr>
                        <a:t>Front-End</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rgbClr val="FFFFFF"/>
                          </a:solidFill>
                        </a:rPr>
                        <a:t>Jeremy</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chemeClr val="dk1"/>
                          </a:solidFill>
                        </a:rPr>
                        <a:t>Get email on contact section working.</a:t>
                      </a:r>
                    </a:p>
                    <a:p>
                      <a:pPr marL="0" lvl="0" indent="0" rtl="0">
                        <a:spcBef>
                          <a:spcPts val="0"/>
                        </a:spcBef>
                        <a:buNone/>
                      </a:pPr>
                      <a:endParaRPr>
                        <a:solidFill>
                          <a:schemeClr val="dk1"/>
                        </a:solidFill>
                      </a:endParaRP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rgbClr val="FFFFFF"/>
                          </a:solidFill>
                        </a:rPr>
                        <a:t>In Progress</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635150">
                <a:tc>
                  <a:txBody>
                    <a:bodyPr/>
                    <a:lstStyle/>
                    <a:p>
                      <a:pPr lvl="0" rtl="0">
                        <a:spcBef>
                          <a:spcPts val="0"/>
                        </a:spcBef>
                        <a:buNone/>
                      </a:pPr>
                      <a:r>
                        <a:rPr lang="en">
                          <a:solidFill>
                            <a:srgbClr val="FFFFFF"/>
                          </a:solidFill>
                        </a:rPr>
                        <a:t>Back-End</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rgbClr val="FFFFFF"/>
                          </a:solidFill>
                        </a:rPr>
                        <a:t>Richard, Christian</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marL="0" lvl="0" indent="0" rtl="0">
                        <a:spcBef>
                          <a:spcPts val="0"/>
                        </a:spcBef>
                        <a:buNone/>
                      </a:pPr>
                      <a:r>
                        <a:rPr lang="en">
                          <a:solidFill>
                            <a:schemeClr val="dk1"/>
                          </a:solidFill>
                        </a:rPr>
                        <a:t>Establish server connection to the database.</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rgbClr val="FFFFFF"/>
                          </a:solidFill>
                        </a:rPr>
                        <a:t>Completed</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635150">
                <a:tc>
                  <a:txBody>
                    <a:bodyPr/>
                    <a:lstStyle/>
                    <a:p>
                      <a:pPr lvl="0" rtl="0">
                        <a:spcBef>
                          <a:spcPts val="0"/>
                        </a:spcBef>
                        <a:buNone/>
                      </a:pPr>
                      <a:r>
                        <a:rPr lang="en">
                          <a:solidFill>
                            <a:srgbClr val="FFFFFF"/>
                          </a:solidFill>
                        </a:rPr>
                        <a:t>Back-End</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rgbClr val="FFFFFF"/>
                          </a:solidFill>
                        </a:rPr>
                        <a:t>Richard, Christian, Jeremy</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marL="0" lvl="0" indent="0" rtl="0">
                        <a:spcBef>
                          <a:spcPts val="0"/>
                        </a:spcBef>
                        <a:buNone/>
                      </a:pPr>
                      <a:r>
                        <a:rPr lang="en">
                          <a:solidFill>
                            <a:schemeClr val="dk1"/>
                          </a:solidFill>
                        </a:rPr>
                        <a:t>Display static files on the server for the front-end to access.</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rgbClr val="FFFFFF"/>
                          </a:solidFill>
                        </a:rPr>
                        <a:t>Completed</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655750">
                <a:tc>
                  <a:txBody>
                    <a:bodyPr/>
                    <a:lstStyle/>
                    <a:p>
                      <a:pPr lvl="0" rtl="0">
                        <a:spcBef>
                          <a:spcPts val="0"/>
                        </a:spcBef>
                        <a:buNone/>
                      </a:pPr>
                      <a:r>
                        <a:rPr lang="en">
                          <a:solidFill>
                            <a:srgbClr val="FFFFFF"/>
                          </a:solidFill>
                        </a:rPr>
                        <a:t>Back-End</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rgbClr val="FFFFFF"/>
                          </a:solidFill>
                        </a:rPr>
                        <a:t>Richard, Jeremy, Christian</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chemeClr val="dk1"/>
                          </a:solidFill>
                        </a:rPr>
                        <a:t>Take forms from the front end, and process them with the machine learning.</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rgbClr val="FFFFFF"/>
                          </a:solidFill>
                        </a:rPr>
                        <a:t>In Progress</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rtl="0">
              <a:spcBef>
                <a:spcPts val="0"/>
              </a:spcBef>
              <a:buNone/>
            </a:pPr>
            <a:r>
              <a:rPr lang="en"/>
              <a:t>Functional Requirements</a:t>
            </a:r>
          </a:p>
          <a:p>
            <a:pPr lvl="0" algn="l">
              <a:spcBef>
                <a:spcPts val="0"/>
              </a:spcBef>
              <a:buNone/>
            </a:pPr>
            <a:endParaRPr/>
          </a:p>
        </p:txBody>
      </p:sp>
      <p:sp>
        <p:nvSpPr>
          <p:cNvPr id="81" name="Shape 81"/>
          <p:cNvSpPr txBox="1">
            <a:spLocks noGrp="1"/>
          </p:cNvSpPr>
          <p:nvPr>
            <p:ph type="body" idx="1"/>
          </p:nvPr>
        </p:nvSpPr>
        <p:spPr>
          <a:xfrm>
            <a:off x="618250" y="1152475"/>
            <a:ext cx="7875600" cy="3416400"/>
          </a:xfrm>
          <a:prstGeom prst="rect">
            <a:avLst/>
          </a:prstGeom>
        </p:spPr>
        <p:txBody>
          <a:bodyPr lIns="91425" tIns="91425" rIns="91425" bIns="91425" anchor="t" anchorCtr="0">
            <a:noAutofit/>
          </a:bodyPr>
          <a:lstStyle/>
          <a:p>
            <a:pPr marL="457200" lvl="0" indent="-330200" rtl="0">
              <a:spcBef>
                <a:spcPts val="0"/>
              </a:spcBef>
              <a:buClr>
                <a:srgbClr val="FFFFFF"/>
              </a:buClr>
              <a:buSzPct val="100000"/>
              <a:buChar char="●"/>
            </a:pPr>
            <a:r>
              <a:rPr lang="en" sz="1600">
                <a:solidFill>
                  <a:srgbClr val="FFFFFF"/>
                </a:solidFill>
              </a:rPr>
              <a:t>Users able to input attributes and location for predictive home sale analysis (1st-tier)</a:t>
            </a:r>
          </a:p>
          <a:p>
            <a:pPr marL="457200" lvl="0" indent="-330200" rtl="0">
              <a:spcBef>
                <a:spcPts val="0"/>
              </a:spcBef>
              <a:buClr>
                <a:srgbClr val="FFFFFF"/>
              </a:buClr>
              <a:buSzPct val="100000"/>
              <a:buChar char="●"/>
            </a:pPr>
            <a:r>
              <a:rPr lang="en" sz="1600">
                <a:solidFill>
                  <a:srgbClr val="FFFFFF"/>
                </a:solidFill>
              </a:rPr>
              <a:t>Users able to filter homes listed by attributes and location(1st-tier)</a:t>
            </a:r>
          </a:p>
          <a:p>
            <a:pPr marL="457200" lvl="0" indent="-330200" rtl="0">
              <a:spcBef>
                <a:spcPts val="0"/>
              </a:spcBef>
              <a:buClr>
                <a:srgbClr val="FFFFFF"/>
              </a:buClr>
              <a:buSzPct val="100000"/>
              <a:buChar char="●"/>
            </a:pPr>
            <a:r>
              <a:rPr lang="en" sz="1600">
                <a:solidFill>
                  <a:srgbClr val="FFFFFF"/>
                </a:solidFill>
              </a:rPr>
              <a:t>Users able to create visualizations for housing data based on filters (1st-tier)</a:t>
            </a:r>
          </a:p>
          <a:p>
            <a:pPr marL="457200" lvl="0" indent="-330200" rtl="0">
              <a:spcBef>
                <a:spcPts val="0"/>
              </a:spcBef>
              <a:buClr>
                <a:srgbClr val="FFFFFF"/>
              </a:buClr>
              <a:buSzPct val="100000"/>
              <a:buChar char="●"/>
            </a:pPr>
            <a:r>
              <a:rPr lang="en" sz="1600">
                <a:solidFill>
                  <a:srgbClr val="FFFFFF"/>
                </a:solidFill>
              </a:rPr>
              <a:t>Users able to view most influential factors in home sales for a given area (1st-tier)</a:t>
            </a:r>
          </a:p>
          <a:p>
            <a:pPr marL="457200" lvl="0" indent="-330200" rtl="0">
              <a:spcBef>
                <a:spcPts val="0"/>
              </a:spcBef>
              <a:buClr>
                <a:srgbClr val="FFFFFF"/>
              </a:buClr>
              <a:buSzPct val="100000"/>
              <a:buChar char="●"/>
            </a:pPr>
            <a:r>
              <a:rPr lang="en" sz="1600">
                <a:solidFill>
                  <a:srgbClr val="FFFFFF"/>
                </a:solidFill>
              </a:rPr>
              <a:t>Predictive home sale analysis based on price-point (2nd-tier)</a:t>
            </a:r>
          </a:p>
          <a:p>
            <a:pPr marL="457200" lvl="0" indent="-330200" rtl="0">
              <a:spcBef>
                <a:spcPts val="0"/>
              </a:spcBef>
              <a:buClr>
                <a:srgbClr val="FFFFFF"/>
              </a:buClr>
              <a:buSzPct val="100000"/>
              <a:buChar char="●"/>
            </a:pPr>
            <a:r>
              <a:rPr lang="en" sz="1600">
                <a:solidFill>
                  <a:srgbClr val="FFFFFF"/>
                </a:solidFill>
              </a:rPr>
              <a:t>Predictive home purchase analysis based on attributes and location (2nd-tier)</a:t>
            </a:r>
          </a:p>
          <a:p>
            <a:pPr marL="457200" lvl="0" indent="-330200">
              <a:spcBef>
                <a:spcPts val="0"/>
              </a:spcBef>
              <a:buClr>
                <a:srgbClr val="FFFFFF"/>
              </a:buClr>
              <a:buSzPct val="100000"/>
              <a:buChar char="●"/>
            </a:pPr>
            <a:r>
              <a:rPr lang="en" sz="1600">
                <a:solidFill>
                  <a:srgbClr val="FFFFFF"/>
                </a:solidFill>
              </a:rPr>
              <a:t>Suggest home alterations to potentially enhance sale value (3rd-tier)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824900" y="445025"/>
            <a:ext cx="7569600" cy="572700"/>
          </a:xfrm>
          <a:prstGeom prst="rect">
            <a:avLst/>
          </a:prstGeom>
        </p:spPr>
        <p:txBody>
          <a:bodyPr lIns="91425" tIns="91425" rIns="91425" bIns="91425" anchor="t" anchorCtr="0">
            <a:noAutofit/>
          </a:bodyPr>
          <a:lstStyle/>
          <a:p>
            <a:pPr lvl="0" algn="ctr" rtl="0">
              <a:spcBef>
                <a:spcPts val="0"/>
              </a:spcBef>
              <a:buNone/>
            </a:pPr>
            <a:r>
              <a:rPr lang="en"/>
              <a:t>Completion status of code</a:t>
            </a:r>
          </a:p>
        </p:txBody>
      </p:sp>
      <p:graphicFrame>
        <p:nvGraphicFramePr>
          <p:cNvPr id="304" name="Shape 304"/>
          <p:cNvGraphicFramePr/>
          <p:nvPr/>
        </p:nvGraphicFramePr>
        <p:xfrm>
          <a:off x="738362" y="1086350"/>
          <a:ext cx="3000000" cy="3000000"/>
        </p:xfrm>
        <a:graphic>
          <a:graphicData uri="http://schemas.openxmlformats.org/drawingml/2006/table">
            <a:tbl>
              <a:tblPr>
                <a:noFill/>
                <a:tableStyleId>{AB32E154-E3C8-400A-8FE6-FE8AECE61F85}</a:tableStyleId>
              </a:tblPr>
              <a:tblGrid>
                <a:gridCol w="1024175">
                  <a:extLst>
                    <a:ext uri="{9D8B030D-6E8A-4147-A177-3AD203B41FA5}">
                      <a16:colId xmlns:a16="http://schemas.microsoft.com/office/drawing/2014/main" val="20000"/>
                    </a:ext>
                  </a:extLst>
                </a:gridCol>
                <a:gridCol w="1480325">
                  <a:extLst>
                    <a:ext uri="{9D8B030D-6E8A-4147-A177-3AD203B41FA5}">
                      <a16:colId xmlns:a16="http://schemas.microsoft.com/office/drawing/2014/main" val="20001"/>
                    </a:ext>
                  </a:extLst>
                </a:gridCol>
                <a:gridCol w="4036575">
                  <a:extLst>
                    <a:ext uri="{9D8B030D-6E8A-4147-A177-3AD203B41FA5}">
                      <a16:colId xmlns:a16="http://schemas.microsoft.com/office/drawing/2014/main" val="20002"/>
                    </a:ext>
                  </a:extLst>
                </a:gridCol>
                <a:gridCol w="1117625">
                  <a:extLst>
                    <a:ext uri="{9D8B030D-6E8A-4147-A177-3AD203B41FA5}">
                      <a16:colId xmlns:a16="http://schemas.microsoft.com/office/drawing/2014/main" val="20003"/>
                    </a:ext>
                  </a:extLst>
                </a:gridCol>
              </a:tblGrid>
              <a:tr h="654175">
                <a:tc>
                  <a:txBody>
                    <a:bodyPr/>
                    <a:lstStyle/>
                    <a:p>
                      <a:pPr lvl="0" algn="ctr" rtl="0">
                        <a:spcBef>
                          <a:spcPts val="0"/>
                        </a:spcBef>
                        <a:buNone/>
                      </a:pPr>
                      <a:r>
                        <a:rPr lang="en" sz="1800" b="1" u="sng">
                          <a:solidFill>
                            <a:srgbClr val="FFFFFF"/>
                          </a:solidFill>
                          <a:highlight>
                            <a:srgbClr val="000000"/>
                          </a:highlight>
                        </a:rPr>
                        <a:t>Role</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algn="ctr" rtl="0">
                        <a:spcBef>
                          <a:spcPts val="0"/>
                        </a:spcBef>
                        <a:buNone/>
                      </a:pPr>
                      <a:r>
                        <a:rPr lang="en" sz="1800" b="1" u="sng">
                          <a:solidFill>
                            <a:srgbClr val="FFFFFF"/>
                          </a:solidFill>
                          <a:highlight>
                            <a:srgbClr val="000000"/>
                          </a:highlight>
                        </a:rPr>
                        <a:t>Members</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algn="ctr" rtl="0">
                        <a:spcBef>
                          <a:spcPts val="0"/>
                        </a:spcBef>
                        <a:buNone/>
                      </a:pPr>
                      <a:r>
                        <a:rPr lang="en" sz="1800" b="1" u="sng">
                          <a:solidFill>
                            <a:srgbClr val="FFFFFF"/>
                          </a:solidFill>
                        </a:rPr>
                        <a:t>Task</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algn="ctr" rtl="0">
                        <a:spcBef>
                          <a:spcPts val="0"/>
                        </a:spcBef>
                        <a:buNone/>
                      </a:pPr>
                      <a:r>
                        <a:rPr lang="en" sz="1800" b="1" u="sng">
                          <a:solidFill>
                            <a:srgbClr val="FFFFFF"/>
                          </a:solidFill>
                        </a:rPr>
                        <a:t>Status</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568450">
                <a:tc>
                  <a:txBody>
                    <a:bodyPr/>
                    <a:lstStyle/>
                    <a:p>
                      <a:pPr lvl="0" rtl="0">
                        <a:spcBef>
                          <a:spcPts val="0"/>
                        </a:spcBef>
                        <a:buNone/>
                      </a:pPr>
                      <a:r>
                        <a:rPr lang="en">
                          <a:solidFill>
                            <a:srgbClr val="FFFFFF"/>
                          </a:solidFill>
                        </a:rPr>
                        <a:t>Database</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rgbClr val="FFFFFF"/>
                          </a:solidFill>
                        </a:rPr>
                        <a:t>Christian, Jeremy</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marL="0" lvl="0" indent="0" rtl="0">
                        <a:spcBef>
                          <a:spcPts val="0"/>
                        </a:spcBef>
                        <a:buNone/>
                      </a:pPr>
                      <a:r>
                        <a:rPr lang="en">
                          <a:solidFill>
                            <a:schemeClr val="dk1"/>
                          </a:solidFill>
                        </a:rPr>
                        <a:t>Data acquisition.</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rgbClr val="FFFFFF"/>
                          </a:solidFill>
                        </a:rPr>
                        <a:t>Completed</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635150">
                <a:tc>
                  <a:txBody>
                    <a:bodyPr/>
                    <a:lstStyle/>
                    <a:p>
                      <a:pPr lvl="0" rtl="0">
                        <a:spcBef>
                          <a:spcPts val="0"/>
                        </a:spcBef>
                        <a:buNone/>
                      </a:pPr>
                      <a:r>
                        <a:rPr lang="en">
                          <a:solidFill>
                            <a:srgbClr val="FFFFFF"/>
                          </a:solidFill>
                        </a:rPr>
                        <a:t>Database</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rgbClr val="FFFFFF"/>
                          </a:solidFill>
                        </a:rPr>
                        <a:t>Jeremy</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marL="0" lvl="0" indent="0" rtl="0">
                        <a:spcBef>
                          <a:spcPts val="0"/>
                        </a:spcBef>
                        <a:buNone/>
                      </a:pPr>
                      <a:r>
                        <a:rPr lang="en">
                          <a:solidFill>
                            <a:schemeClr val="dk1"/>
                          </a:solidFill>
                        </a:rPr>
                        <a:t>Create unit tests.</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rgbClr val="FFFFFF"/>
                          </a:solidFill>
                        </a:rPr>
                        <a:t>In Progress</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635150">
                <a:tc>
                  <a:txBody>
                    <a:bodyPr/>
                    <a:lstStyle/>
                    <a:p>
                      <a:pPr lvl="0" rtl="0">
                        <a:spcBef>
                          <a:spcPts val="0"/>
                        </a:spcBef>
                        <a:buNone/>
                      </a:pPr>
                      <a:r>
                        <a:rPr lang="en">
                          <a:solidFill>
                            <a:srgbClr val="FFFFFF"/>
                          </a:solidFill>
                        </a:rPr>
                        <a:t>Machine Learning</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rgbClr val="FFFFFF"/>
                          </a:solidFill>
                        </a:rPr>
                        <a:t>Ochaun</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marL="0" lvl="0" indent="0" rtl="0">
                        <a:spcBef>
                          <a:spcPts val="0"/>
                        </a:spcBef>
                        <a:buNone/>
                      </a:pPr>
                      <a:r>
                        <a:rPr lang="en">
                          <a:solidFill>
                            <a:srgbClr val="FFFFFF"/>
                          </a:solidFill>
                        </a:rPr>
                        <a:t>Algorithm setup.</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rgbClr val="FFFFFF"/>
                          </a:solidFill>
                        </a:rPr>
                        <a:t>In Progress</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635150">
                <a:tc>
                  <a:txBody>
                    <a:bodyPr/>
                    <a:lstStyle/>
                    <a:p>
                      <a:pPr lvl="0" rtl="0">
                        <a:spcBef>
                          <a:spcPts val="0"/>
                        </a:spcBef>
                        <a:buNone/>
                      </a:pPr>
                      <a:r>
                        <a:rPr lang="en">
                          <a:solidFill>
                            <a:srgbClr val="FFFFFF"/>
                          </a:solidFill>
                        </a:rPr>
                        <a:t>Machine Learning</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rgbClr val="FFFFFF"/>
                          </a:solidFill>
                        </a:rPr>
                        <a:t>Ochaun, Richard</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marL="0" lvl="0" indent="0" rtl="0">
                        <a:spcBef>
                          <a:spcPts val="0"/>
                        </a:spcBef>
                        <a:buNone/>
                      </a:pPr>
                      <a:r>
                        <a:rPr lang="en">
                          <a:solidFill>
                            <a:srgbClr val="FFFFFF"/>
                          </a:solidFill>
                        </a:rPr>
                        <a:t>Help install machine learning setup on server.</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rgbClr val="FFFFFF"/>
                          </a:solidFill>
                        </a:rPr>
                        <a:t>In Progress</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rtl="0">
              <a:spcBef>
                <a:spcPts val="0"/>
              </a:spcBef>
              <a:buNone/>
            </a:pPr>
            <a:r>
              <a:rPr lang="en"/>
              <a:t>Old Timeline</a:t>
            </a:r>
          </a:p>
        </p:txBody>
      </p:sp>
      <p:pic>
        <p:nvPicPr>
          <p:cNvPr id="310" name="Shape 310"/>
          <p:cNvPicPr preferRelativeResize="0"/>
          <p:nvPr/>
        </p:nvPicPr>
        <p:blipFill>
          <a:blip r:embed="rId3">
            <a:alphaModFix/>
          </a:blip>
          <a:stretch>
            <a:fillRect/>
          </a:stretch>
        </p:blipFill>
        <p:spPr>
          <a:xfrm>
            <a:off x="980200" y="1084300"/>
            <a:ext cx="7103825" cy="35759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rtl="0">
              <a:spcBef>
                <a:spcPts val="0"/>
              </a:spcBef>
              <a:buNone/>
            </a:pPr>
            <a:r>
              <a:rPr lang="en"/>
              <a:t>New Timeline</a:t>
            </a:r>
          </a:p>
        </p:txBody>
      </p:sp>
      <p:pic>
        <p:nvPicPr>
          <p:cNvPr id="316" name="Shape 316" descr="Blank ERD - Page 1.png"/>
          <p:cNvPicPr preferRelativeResize="0"/>
          <p:nvPr/>
        </p:nvPicPr>
        <p:blipFill>
          <a:blip r:embed="rId3">
            <a:alphaModFix/>
          </a:blip>
          <a:stretch>
            <a:fillRect/>
          </a:stretch>
        </p:blipFill>
        <p:spPr>
          <a:xfrm>
            <a:off x="485474" y="0"/>
            <a:ext cx="8410674" cy="51435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title"/>
          </p:nvPr>
        </p:nvSpPr>
        <p:spPr>
          <a:xfrm>
            <a:off x="630800" y="445025"/>
            <a:ext cx="7812300" cy="572700"/>
          </a:xfrm>
          <a:prstGeom prst="rect">
            <a:avLst/>
          </a:prstGeom>
        </p:spPr>
        <p:txBody>
          <a:bodyPr lIns="91425" tIns="91425" rIns="91425" bIns="91425" anchor="t" anchorCtr="0">
            <a:noAutofit/>
          </a:bodyPr>
          <a:lstStyle/>
          <a:p>
            <a:pPr lvl="0" algn="ctr">
              <a:spcBef>
                <a:spcPts val="0"/>
              </a:spcBef>
              <a:buNone/>
            </a:pPr>
            <a:r>
              <a:rPr lang="en"/>
              <a:t>Sub-modules and their coding methods</a:t>
            </a:r>
          </a:p>
        </p:txBody>
      </p:sp>
      <p:sp>
        <p:nvSpPr>
          <p:cNvPr id="322" name="Shape 322"/>
          <p:cNvSpPr txBox="1">
            <a:spLocks noGrp="1"/>
          </p:cNvSpPr>
          <p:nvPr>
            <p:ph type="body" idx="1"/>
          </p:nvPr>
        </p:nvSpPr>
        <p:spPr>
          <a:xfrm>
            <a:off x="630800" y="1152475"/>
            <a:ext cx="7763700" cy="3416400"/>
          </a:xfrm>
          <a:prstGeom prst="rect">
            <a:avLst/>
          </a:prstGeom>
        </p:spPr>
        <p:txBody>
          <a:bodyPr lIns="91425" tIns="91425" rIns="91425" bIns="91425" anchor="t" anchorCtr="0">
            <a:noAutofit/>
          </a:bodyPr>
          <a:lstStyle/>
          <a:p>
            <a:pPr lvl="0">
              <a:spcBef>
                <a:spcPts val="0"/>
              </a:spcBef>
              <a:buNone/>
            </a:pPr>
            <a:r>
              <a:rPr lang="en">
                <a:solidFill>
                  <a:srgbClr val="FFFFFF"/>
                </a:solidFill>
              </a:rPr>
              <a:t>The next several slides will describe the coding methods used in each subsystem’s submodules. Each subsystem will also describe any unit tests that will be used.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630800" y="445025"/>
            <a:ext cx="7919100" cy="572700"/>
          </a:xfrm>
          <a:prstGeom prst="rect">
            <a:avLst/>
          </a:prstGeom>
        </p:spPr>
        <p:txBody>
          <a:bodyPr lIns="91425" tIns="91425" rIns="91425" bIns="91425" anchor="t" anchorCtr="0">
            <a:noAutofit/>
          </a:bodyPr>
          <a:lstStyle/>
          <a:p>
            <a:pPr lvl="0" algn="ctr">
              <a:spcBef>
                <a:spcPts val="0"/>
              </a:spcBef>
              <a:buNone/>
            </a:pPr>
            <a:r>
              <a:rPr lang="en"/>
              <a:t>Submodule - Front End</a:t>
            </a:r>
          </a:p>
        </p:txBody>
      </p:sp>
      <p:sp>
        <p:nvSpPr>
          <p:cNvPr id="328" name="Shape 328"/>
          <p:cNvSpPr txBox="1">
            <a:spLocks noGrp="1"/>
          </p:cNvSpPr>
          <p:nvPr>
            <p:ph type="body" idx="1"/>
          </p:nvPr>
        </p:nvSpPr>
        <p:spPr>
          <a:xfrm>
            <a:off x="630775" y="1129625"/>
            <a:ext cx="7919100" cy="3439500"/>
          </a:xfrm>
          <a:prstGeom prst="rect">
            <a:avLst/>
          </a:prstGeom>
        </p:spPr>
        <p:txBody>
          <a:bodyPr lIns="91425" tIns="91425" rIns="91425" bIns="91425" anchor="t" anchorCtr="0">
            <a:noAutofit/>
          </a:bodyPr>
          <a:lstStyle/>
          <a:p>
            <a:pPr lvl="0">
              <a:spcBef>
                <a:spcPts val="0"/>
              </a:spcBef>
              <a:buNone/>
            </a:pPr>
            <a:r>
              <a:rPr lang="en">
                <a:solidFill>
                  <a:srgbClr val="FFFFFF"/>
                </a:solidFill>
              </a:rPr>
              <a:t>Navigation Bar: Uses Angular routing to create section within single page web application.</a:t>
            </a:r>
          </a:p>
          <a:p>
            <a:pPr marL="457200" lvl="0" indent="-228600" rtl="0">
              <a:spcBef>
                <a:spcPts val="0"/>
              </a:spcBef>
              <a:buClr>
                <a:srgbClr val="FFFFFF"/>
              </a:buClr>
            </a:pPr>
            <a:r>
              <a:rPr lang="en">
                <a:solidFill>
                  <a:srgbClr val="FFFFFF"/>
                </a:solidFill>
              </a:rPr>
              <a:t>About Section: Uses Bootstrap text panel to describe goal of application</a:t>
            </a:r>
          </a:p>
          <a:p>
            <a:pPr marL="457200" lvl="0" indent="-228600" rtl="0">
              <a:spcBef>
                <a:spcPts val="0"/>
              </a:spcBef>
              <a:buClr>
                <a:srgbClr val="FFFFFF"/>
              </a:buClr>
            </a:pPr>
            <a:r>
              <a:rPr lang="en">
                <a:solidFill>
                  <a:srgbClr val="FFFFFF"/>
                </a:solidFill>
              </a:rPr>
              <a:t>Blog Section: Will route to specific blog entry(text panel) from list of blog entries in the section</a:t>
            </a:r>
          </a:p>
          <a:p>
            <a:pPr marL="457200" lvl="0" indent="-228600">
              <a:spcBef>
                <a:spcPts val="0"/>
              </a:spcBef>
              <a:buClr>
                <a:srgbClr val="FFFFFF"/>
              </a:buClr>
            </a:pPr>
            <a:r>
              <a:rPr lang="en">
                <a:solidFill>
                  <a:srgbClr val="FFFFFF"/>
                </a:solidFill>
              </a:rPr>
              <a:t>Contact Us Section: Uses Bootstrap Form to create Email form</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 Submodule-Front End (cont.)	</a:t>
            </a:r>
          </a:p>
        </p:txBody>
      </p:sp>
      <p:sp>
        <p:nvSpPr>
          <p:cNvPr id="334" name="Shape 334"/>
          <p:cNvSpPr txBox="1">
            <a:spLocks noGrp="1"/>
          </p:cNvSpPr>
          <p:nvPr>
            <p:ph type="body" idx="1"/>
          </p:nvPr>
        </p:nvSpPr>
        <p:spPr>
          <a:xfrm>
            <a:off x="592000" y="1110225"/>
            <a:ext cx="8044800" cy="3446700"/>
          </a:xfrm>
          <a:prstGeom prst="rect">
            <a:avLst/>
          </a:prstGeom>
        </p:spPr>
        <p:txBody>
          <a:bodyPr lIns="91425" tIns="91425" rIns="91425" bIns="91425" anchor="t" anchorCtr="0">
            <a:noAutofit/>
          </a:bodyPr>
          <a:lstStyle/>
          <a:p>
            <a:pPr lvl="0" rtl="0">
              <a:spcBef>
                <a:spcPts val="0"/>
              </a:spcBef>
              <a:buNone/>
            </a:pPr>
            <a:r>
              <a:rPr lang="en">
                <a:solidFill>
                  <a:srgbClr val="FFFFFF"/>
                </a:solidFill>
              </a:rPr>
              <a:t>User Input: Section of the Web Application that takes in information from user necessary to perform major functions.</a:t>
            </a:r>
          </a:p>
          <a:p>
            <a:pPr marL="457200" lvl="0" indent="-228600" rtl="0">
              <a:spcBef>
                <a:spcPts val="0"/>
              </a:spcBef>
              <a:buClr>
                <a:srgbClr val="FFFFFF"/>
              </a:buClr>
            </a:pPr>
            <a:r>
              <a:rPr lang="en">
                <a:solidFill>
                  <a:srgbClr val="FFFFFF"/>
                </a:solidFill>
              </a:rPr>
              <a:t>Text input areas and drop down selection boxes that are created using Bootstrap. Capture of input variables made possible through Angular controllers.</a:t>
            </a:r>
          </a:p>
          <a:p>
            <a:pPr marL="457200" lvl="0" indent="-228600" rtl="0">
              <a:spcBef>
                <a:spcPts val="0"/>
              </a:spcBef>
              <a:buClr>
                <a:srgbClr val="FFFFFF"/>
              </a:buClr>
            </a:pPr>
            <a:r>
              <a:rPr lang="en">
                <a:solidFill>
                  <a:srgbClr val="FFFFFF"/>
                </a:solidFill>
              </a:rPr>
              <a:t>Bootstrap popover modules installed in order to provide user with information regarding the use of their information.</a:t>
            </a:r>
          </a:p>
          <a:p>
            <a:pPr marL="457200" lvl="0" indent="-228600">
              <a:spcBef>
                <a:spcPts val="0"/>
              </a:spcBef>
              <a:buClr>
                <a:srgbClr val="FFFFFF"/>
              </a:buClr>
            </a:pPr>
            <a:r>
              <a:rPr lang="en">
                <a:solidFill>
                  <a:srgbClr val="FFFFFF"/>
                </a:solidFill>
              </a:rPr>
              <a:t>HTML formatting employed to make Input Area aesthetically pleasing.</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Shape 33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Submodule-Front End (cont.)</a:t>
            </a:r>
          </a:p>
        </p:txBody>
      </p:sp>
      <p:sp>
        <p:nvSpPr>
          <p:cNvPr id="340" name="Shape 340"/>
          <p:cNvSpPr txBox="1">
            <a:spLocks noGrp="1"/>
          </p:cNvSpPr>
          <p:nvPr>
            <p:ph type="body" idx="1"/>
          </p:nvPr>
        </p:nvSpPr>
        <p:spPr>
          <a:xfrm>
            <a:off x="601700" y="1096325"/>
            <a:ext cx="8029200" cy="3355800"/>
          </a:xfrm>
          <a:prstGeom prst="rect">
            <a:avLst/>
          </a:prstGeom>
        </p:spPr>
        <p:txBody>
          <a:bodyPr lIns="91425" tIns="91425" rIns="91425" bIns="91425" anchor="t" anchorCtr="0">
            <a:noAutofit/>
          </a:bodyPr>
          <a:lstStyle/>
          <a:p>
            <a:pPr lvl="0">
              <a:spcBef>
                <a:spcPts val="0"/>
              </a:spcBef>
              <a:buNone/>
            </a:pPr>
            <a:r>
              <a:rPr lang="en">
                <a:solidFill>
                  <a:srgbClr val="FFFFFF"/>
                </a:solidFill>
              </a:rPr>
              <a:t>Web Application Main Functions: Through the use of Bootstrap cards, main functions are separated clearly.</a:t>
            </a:r>
          </a:p>
          <a:p>
            <a:pPr marL="457200" lvl="0" indent="-228600" rtl="0">
              <a:spcBef>
                <a:spcPts val="0"/>
              </a:spcBef>
              <a:buClr>
                <a:srgbClr val="FFFFFF"/>
              </a:buClr>
            </a:pPr>
            <a:r>
              <a:rPr lang="en">
                <a:solidFill>
                  <a:srgbClr val="FFFFFF"/>
                </a:solidFill>
              </a:rPr>
              <a:t>Bootstrap modals are used to display the results of selecting one of the web application’s functions. </a:t>
            </a:r>
          </a:p>
          <a:p>
            <a:pPr marL="457200" lvl="0" indent="-228600" rtl="0">
              <a:spcBef>
                <a:spcPts val="0"/>
              </a:spcBef>
              <a:buClr>
                <a:srgbClr val="FFFFFF"/>
              </a:buClr>
            </a:pPr>
            <a:r>
              <a:rPr lang="en">
                <a:solidFill>
                  <a:srgbClr val="FFFFFF"/>
                </a:solidFill>
              </a:rPr>
              <a:t>A binary will sell/won’t sell will be displayed in the modal for “Will My House Sell?” through a call to the Random Forest algorithm.</a:t>
            </a:r>
          </a:p>
          <a:p>
            <a:pPr marL="457200" lvl="0" indent="-228600" rtl="0">
              <a:spcBef>
                <a:spcPts val="0"/>
              </a:spcBef>
              <a:buClr>
                <a:srgbClr val="FFFFFF"/>
              </a:buClr>
            </a:pPr>
            <a:r>
              <a:rPr lang="en">
                <a:solidFill>
                  <a:srgbClr val="FFFFFF"/>
                </a:solidFill>
              </a:rPr>
              <a:t>A list of factors will be displayed in the modal for “Most Important Attributes through a call to the Random Forest algorithm.</a:t>
            </a:r>
          </a:p>
          <a:p>
            <a:pPr marL="457200" lvl="0" indent="-228600">
              <a:spcBef>
                <a:spcPts val="0"/>
              </a:spcBef>
              <a:buClr>
                <a:srgbClr val="FFFFFF"/>
              </a:buClr>
            </a:pPr>
            <a:r>
              <a:rPr lang="en">
                <a:solidFill>
                  <a:srgbClr val="FFFFFF"/>
                </a:solidFill>
              </a:rPr>
              <a:t>Charts displayed using either Plotly, Echarts or ChartsJS to display “Data Visualizations” through a call to the  database.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630800" y="445025"/>
            <a:ext cx="8201400" cy="572700"/>
          </a:xfrm>
          <a:prstGeom prst="rect">
            <a:avLst/>
          </a:prstGeom>
        </p:spPr>
        <p:txBody>
          <a:bodyPr lIns="91425" tIns="91425" rIns="91425" bIns="91425" anchor="t" anchorCtr="0">
            <a:noAutofit/>
          </a:bodyPr>
          <a:lstStyle/>
          <a:p>
            <a:pPr lvl="0" algn="ctr">
              <a:spcBef>
                <a:spcPts val="0"/>
              </a:spcBef>
              <a:buNone/>
            </a:pPr>
            <a:r>
              <a:rPr lang="en"/>
              <a:t>Submodule Testing - Front End</a:t>
            </a:r>
          </a:p>
        </p:txBody>
      </p:sp>
      <p:sp>
        <p:nvSpPr>
          <p:cNvPr id="346" name="Shape 346"/>
          <p:cNvSpPr txBox="1">
            <a:spLocks noGrp="1"/>
          </p:cNvSpPr>
          <p:nvPr>
            <p:ph type="body" idx="1"/>
          </p:nvPr>
        </p:nvSpPr>
        <p:spPr>
          <a:xfrm>
            <a:off x="630800" y="1152475"/>
            <a:ext cx="7763700" cy="3416400"/>
          </a:xfrm>
          <a:prstGeom prst="rect">
            <a:avLst/>
          </a:prstGeom>
        </p:spPr>
        <p:txBody>
          <a:bodyPr lIns="91425" tIns="91425" rIns="91425" bIns="91425" anchor="t" anchorCtr="0">
            <a:noAutofit/>
          </a:bodyPr>
          <a:lstStyle/>
          <a:p>
            <a:pPr lvl="0" rtl="0">
              <a:spcBef>
                <a:spcPts val="0"/>
              </a:spcBef>
              <a:buNone/>
            </a:pPr>
            <a:r>
              <a:rPr lang="en">
                <a:solidFill>
                  <a:srgbClr val="FFFFFF"/>
                </a:solidFill>
              </a:rPr>
              <a:t>Unit tests for:</a:t>
            </a:r>
          </a:p>
          <a:p>
            <a:pPr marL="457200" lvl="0" indent="-228600" rtl="0">
              <a:spcBef>
                <a:spcPts val="0"/>
              </a:spcBef>
              <a:buClr>
                <a:srgbClr val="FFFFFF"/>
              </a:buClr>
            </a:pPr>
            <a:r>
              <a:rPr lang="en">
                <a:solidFill>
                  <a:srgbClr val="FFFFFF"/>
                </a:solidFill>
              </a:rPr>
              <a:t>Each path is valid.</a:t>
            </a:r>
          </a:p>
          <a:p>
            <a:pPr marL="457200" lvl="0" indent="-228600" rtl="0">
              <a:spcBef>
                <a:spcPts val="0"/>
              </a:spcBef>
              <a:buClr>
                <a:srgbClr val="FFFFFF"/>
              </a:buClr>
            </a:pPr>
            <a:r>
              <a:rPr lang="en">
                <a:solidFill>
                  <a:srgbClr val="FFFFFF"/>
                </a:solidFill>
              </a:rPr>
              <a:t>Input text areas take correct input with valid length.</a:t>
            </a:r>
          </a:p>
          <a:p>
            <a:pPr marL="457200" lvl="0" indent="-228600" rtl="0">
              <a:spcBef>
                <a:spcPts val="0"/>
              </a:spcBef>
              <a:buClr>
                <a:srgbClr val="FFFFFF"/>
              </a:buClr>
            </a:pPr>
            <a:r>
              <a:rPr lang="en">
                <a:solidFill>
                  <a:srgbClr val="FFFFFF"/>
                </a:solidFill>
              </a:rPr>
              <a:t>Dropdown boxes display correct choices and can be clicked.</a:t>
            </a:r>
          </a:p>
          <a:p>
            <a:pPr marL="457200" lvl="0" indent="-228600" rtl="0">
              <a:spcBef>
                <a:spcPts val="0"/>
              </a:spcBef>
              <a:buClr>
                <a:srgbClr val="FFFFFF"/>
              </a:buClr>
            </a:pPr>
            <a:r>
              <a:rPr lang="en">
                <a:solidFill>
                  <a:srgbClr val="FFFFFF"/>
                </a:solidFill>
              </a:rPr>
              <a:t>Submission buttons work as expected.</a:t>
            </a:r>
          </a:p>
          <a:p>
            <a:pPr marL="457200" lvl="0" indent="-228600" rtl="0">
              <a:spcBef>
                <a:spcPts val="0"/>
              </a:spcBef>
              <a:buClr>
                <a:srgbClr val="FFFFFF"/>
              </a:buClr>
            </a:pPr>
            <a:r>
              <a:rPr lang="en">
                <a:solidFill>
                  <a:srgbClr val="FFFFFF"/>
                </a:solidFill>
              </a:rPr>
              <a:t>Sales prediction model displays correct message.</a:t>
            </a:r>
          </a:p>
          <a:p>
            <a:pPr marL="457200" lvl="0" indent="-228600" rtl="0">
              <a:spcBef>
                <a:spcPts val="0"/>
              </a:spcBef>
              <a:buClr>
                <a:srgbClr val="FFFFFF"/>
              </a:buClr>
            </a:pPr>
            <a:r>
              <a:rPr lang="en">
                <a:solidFill>
                  <a:srgbClr val="FFFFFF"/>
                </a:solidFill>
              </a:rPr>
              <a:t>Most important factors display correctly.</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Shape 35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rtl="0">
              <a:spcBef>
                <a:spcPts val="0"/>
              </a:spcBef>
              <a:buNone/>
            </a:pPr>
            <a:r>
              <a:rPr lang="en"/>
              <a:t>Submodule Testing - Front End (cont.)</a:t>
            </a:r>
          </a:p>
          <a:p>
            <a:pPr lvl="0">
              <a:spcBef>
                <a:spcPts val="0"/>
              </a:spcBef>
              <a:buNone/>
            </a:pPr>
            <a:endParaRPr/>
          </a:p>
        </p:txBody>
      </p:sp>
      <p:sp>
        <p:nvSpPr>
          <p:cNvPr id="352" name="Shape 352"/>
          <p:cNvSpPr txBox="1">
            <a:spLocks noGrp="1"/>
          </p:cNvSpPr>
          <p:nvPr>
            <p:ph type="body" idx="1"/>
          </p:nvPr>
        </p:nvSpPr>
        <p:spPr>
          <a:xfrm>
            <a:off x="630800" y="1152475"/>
            <a:ext cx="7802700" cy="3416400"/>
          </a:xfrm>
          <a:prstGeom prst="rect">
            <a:avLst/>
          </a:prstGeom>
        </p:spPr>
        <p:txBody>
          <a:bodyPr lIns="91425" tIns="91425" rIns="91425" bIns="91425" anchor="t" anchorCtr="0">
            <a:noAutofit/>
          </a:bodyPr>
          <a:lstStyle/>
          <a:p>
            <a:pPr marL="457200" lvl="0" indent="-228600" rtl="0">
              <a:spcBef>
                <a:spcPts val="0"/>
              </a:spcBef>
              <a:buClr>
                <a:srgbClr val="FFFFFF"/>
              </a:buClr>
            </a:pPr>
            <a:r>
              <a:rPr lang="en">
                <a:solidFill>
                  <a:srgbClr val="FFFFFF"/>
                </a:solidFill>
              </a:rPr>
              <a:t>Data visualizations displayed correctly with appropriate responsiveness.</a:t>
            </a:r>
          </a:p>
          <a:p>
            <a:pPr marL="457200" lvl="0" indent="-228600" rtl="0">
              <a:spcBef>
                <a:spcPts val="0"/>
              </a:spcBef>
              <a:buClr>
                <a:srgbClr val="FFFFFF"/>
              </a:buClr>
            </a:pPr>
            <a:r>
              <a:rPr lang="en">
                <a:solidFill>
                  <a:srgbClr val="FFFFFF"/>
                </a:solidFill>
              </a:rPr>
              <a:t>About page displays correct information.</a:t>
            </a:r>
          </a:p>
          <a:p>
            <a:pPr marL="457200" lvl="0" indent="-228600" rtl="0">
              <a:spcBef>
                <a:spcPts val="0"/>
              </a:spcBef>
              <a:buClr>
                <a:srgbClr val="FFFFFF"/>
              </a:buClr>
            </a:pPr>
            <a:r>
              <a:rPr lang="en">
                <a:solidFill>
                  <a:srgbClr val="FFFFFF"/>
                </a:solidFill>
              </a:rPr>
              <a:t>Contact page displays correctly and can send emails.</a:t>
            </a:r>
          </a:p>
          <a:p>
            <a:pPr marL="457200" lvl="0" indent="-228600" rtl="0">
              <a:spcBef>
                <a:spcPts val="0"/>
              </a:spcBef>
              <a:buClr>
                <a:srgbClr val="FFFFFF"/>
              </a:buClr>
            </a:pPr>
            <a:r>
              <a:rPr lang="en">
                <a:solidFill>
                  <a:srgbClr val="FFFFFF"/>
                </a:solidFill>
              </a:rPr>
              <a:t>Expert blog page displays correctly.</a:t>
            </a:r>
          </a:p>
          <a:p>
            <a:pPr marL="457200" lvl="0" indent="-228600" rtl="0">
              <a:spcBef>
                <a:spcPts val="0"/>
              </a:spcBef>
              <a:buClr>
                <a:srgbClr val="FFFFFF"/>
              </a:buClr>
            </a:pPr>
            <a:r>
              <a:rPr lang="en">
                <a:solidFill>
                  <a:srgbClr val="FFFFFF"/>
                </a:solidFill>
              </a:rPr>
              <a:t>Web application displays in similar fashion on all browsers.</a:t>
            </a:r>
          </a:p>
          <a:p>
            <a:pPr marL="457200" lvl="0" indent="-228600">
              <a:spcBef>
                <a:spcPts val="0"/>
              </a:spcBef>
              <a:buClr>
                <a:srgbClr val="FFFFFF"/>
              </a:buClr>
            </a:pPr>
            <a:r>
              <a:rPr lang="en">
                <a:solidFill>
                  <a:srgbClr val="FFFFFF"/>
                </a:solidFill>
              </a:rPr>
              <a:t>Web application responsiveness works on web and mobile platforms.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630800" y="445025"/>
            <a:ext cx="7919100" cy="572700"/>
          </a:xfrm>
          <a:prstGeom prst="rect">
            <a:avLst/>
          </a:prstGeom>
        </p:spPr>
        <p:txBody>
          <a:bodyPr lIns="91425" tIns="91425" rIns="91425" bIns="91425" anchor="t" anchorCtr="0">
            <a:noAutofit/>
          </a:bodyPr>
          <a:lstStyle/>
          <a:p>
            <a:pPr lvl="0" algn="ctr" rtl="0">
              <a:spcBef>
                <a:spcPts val="0"/>
              </a:spcBef>
              <a:buNone/>
            </a:pPr>
            <a:r>
              <a:rPr lang="en"/>
              <a:t>Submodule - Back End</a:t>
            </a:r>
          </a:p>
        </p:txBody>
      </p:sp>
      <p:sp>
        <p:nvSpPr>
          <p:cNvPr id="358" name="Shape 358"/>
          <p:cNvSpPr txBox="1">
            <a:spLocks noGrp="1"/>
          </p:cNvSpPr>
          <p:nvPr>
            <p:ph type="body" idx="1"/>
          </p:nvPr>
        </p:nvSpPr>
        <p:spPr>
          <a:xfrm>
            <a:off x="630800" y="1152475"/>
            <a:ext cx="7919100" cy="3416400"/>
          </a:xfrm>
          <a:prstGeom prst="rect">
            <a:avLst/>
          </a:prstGeom>
        </p:spPr>
        <p:txBody>
          <a:bodyPr lIns="91425" tIns="91425" rIns="91425" bIns="91425" anchor="t" anchorCtr="0">
            <a:noAutofit/>
          </a:bodyPr>
          <a:lstStyle/>
          <a:p>
            <a:pPr lvl="0" rtl="0">
              <a:spcBef>
                <a:spcPts val="0"/>
              </a:spcBef>
              <a:buNone/>
            </a:pPr>
            <a:r>
              <a:rPr lang="en">
                <a:solidFill>
                  <a:srgbClr val="FFFFFF"/>
                </a:solidFill>
              </a:rPr>
              <a:t>Coding methods:</a:t>
            </a:r>
          </a:p>
          <a:p>
            <a:pPr marL="457200" lvl="0" indent="-228600" rtl="0">
              <a:spcBef>
                <a:spcPts val="0"/>
              </a:spcBef>
              <a:buClr>
                <a:srgbClr val="FFFFFF"/>
              </a:buClr>
            </a:pPr>
            <a:r>
              <a:rPr lang="en">
                <a:solidFill>
                  <a:srgbClr val="FFFFFF"/>
                </a:solidFill>
              </a:rPr>
              <a:t>MVC model for layout</a:t>
            </a:r>
          </a:p>
          <a:p>
            <a:pPr marL="457200" lvl="0" indent="-228600" rtl="0">
              <a:spcBef>
                <a:spcPts val="0"/>
              </a:spcBef>
              <a:buClr>
                <a:srgbClr val="FFFFFF"/>
              </a:buClr>
            </a:pPr>
            <a:r>
              <a:rPr lang="en">
                <a:solidFill>
                  <a:srgbClr val="FFFFFF"/>
                </a:solidFill>
              </a:rPr>
              <a:t>Templates for views</a:t>
            </a:r>
          </a:p>
          <a:p>
            <a:pPr marL="457200" lvl="0" indent="-228600" rtl="0">
              <a:spcBef>
                <a:spcPts val="0"/>
              </a:spcBef>
              <a:buClr>
                <a:srgbClr val="FFFFFF"/>
              </a:buClr>
            </a:pPr>
            <a:r>
              <a:rPr lang="en">
                <a:solidFill>
                  <a:srgbClr val="FFFFFF"/>
                </a:solidFill>
              </a:rPr>
              <a:t>Limited public access (only what’s required to display for front end)</a:t>
            </a:r>
          </a:p>
          <a:p>
            <a:pPr marL="457200" lvl="0" indent="-228600" rtl="0">
              <a:spcBef>
                <a:spcPts val="0"/>
              </a:spcBef>
              <a:buClr>
                <a:srgbClr val="FFFFFF"/>
              </a:buClr>
            </a:pPr>
            <a:r>
              <a:rPr lang="en">
                <a:solidFill>
                  <a:srgbClr val="FFFFFF"/>
                </a:solidFill>
              </a:rPr>
              <a:t>Models for database accessing and security/backup</a:t>
            </a:r>
          </a:p>
          <a:p>
            <a:pPr marL="457200" lvl="0" indent="-228600" rtl="0">
              <a:spcBef>
                <a:spcPts val="0"/>
              </a:spcBef>
              <a:buClr>
                <a:srgbClr val="FFFFFF"/>
              </a:buClr>
            </a:pPr>
            <a:r>
              <a:rPr lang="en">
                <a:solidFill>
                  <a:srgbClr val="FFFFFF"/>
                </a:solidFill>
              </a:rPr>
              <a:t>Error logging</a:t>
            </a:r>
          </a:p>
          <a:p>
            <a:pPr lvl="0" rtl="0">
              <a:spcBef>
                <a:spcPts val="0"/>
              </a:spcBef>
              <a:buNone/>
            </a:pP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User Interface Requirements</a:t>
            </a:r>
          </a:p>
        </p:txBody>
      </p:sp>
      <p:sp>
        <p:nvSpPr>
          <p:cNvPr id="87" name="Shape 87"/>
          <p:cNvSpPr txBox="1">
            <a:spLocks noGrp="1"/>
          </p:cNvSpPr>
          <p:nvPr>
            <p:ph type="body" idx="1"/>
          </p:nvPr>
        </p:nvSpPr>
        <p:spPr>
          <a:xfrm>
            <a:off x="463475" y="1152475"/>
            <a:ext cx="8229600" cy="3648900"/>
          </a:xfrm>
          <a:prstGeom prst="rect">
            <a:avLst/>
          </a:prstGeom>
          <a:ln w="9525" cap="flat" cmpd="sng">
            <a:solidFill>
              <a:srgbClr val="FFFFFF"/>
            </a:solidFill>
            <a:prstDash val="solid"/>
            <a:round/>
            <a:headEnd type="none" w="med" len="med"/>
            <a:tailEnd type="none" w="med" len="med"/>
          </a:ln>
        </p:spPr>
        <p:txBody>
          <a:bodyPr lIns="91425" tIns="91425" rIns="91425" bIns="91425" anchor="t" anchorCtr="0">
            <a:noAutofit/>
          </a:bodyPr>
          <a:lstStyle/>
          <a:p>
            <a:pPr marL="457200" lvl="0" indent="-317500" rtl="0">
              <a:lnSpc>
                <a:spcPct val="107916"/>
              </a:lnSpc>
              <a:spcBef>
                <a:spcPts val="0"/>
              </a:spcBef>
              <a:spcAft>
                <a:spcPts val="0"/>
              </a:spcAft>
              <a:buClr>
                <a:srgbClr val="FFFFFF"/>
              </a:buClr>
              <a:buSzPct val="100000"/>
              <a:buChar char="●"/>
            </a:pPr>
            <a:r>
              <a:rPr lang="en" sz="1400">
                <a:solidFill>
                  <a:srgbClr val="FFFFFF"/>
                </a:solidFill>
              </a:rPr>
              <a:t>Users can enter “About” page with detailed explanation of web application functions and its goal.</a:t>
            </a:r>
          </a:p>
          <a:p>
            <a:pPr marL="457200" lvl="0" indent="-317500" rtl="0">
              <a:lnSpc>
                <a:spcPct val="107916"/>
              </a:lnSpc>
              <a:spcBef>
                <a:spcPts val="0"/>
              </a:spcBef>
              <a:spcAft>
                <a:spcPts val="0"/>
              </a:spcAft>
              <a:buClr>
                <a:srgbClr val="FFFFFF"/>
              </a:buClr>
              <a:buSzPct val="100000"/>
              <a:buChar char="●"/>
            </a:pPr>
            <a:r>
              <a:rPr lang="en" sz="1400">
                <a:solidFill>
                  <a:srgbClr val="FFFFFF"/>
                </a:solidFill>
              </a:rPr>
              <a:t>Users can enter “Blog” page with articles by experts in real estate.</a:t>
            </a:r>
          </a:p>
          <a:p>
            <a:pPr marL="457200" lvl="0" indent="-317500" rtl="0">
              <a:lnSpc>
                <a:spcPct val="107916"/>
              </a:lnSpc>
              <a:spcBef>
                <a:spcPts val="0"/>
              </a:spcBef>
              <a:spcAft>
                <a:spcPts val="0"/>
              </a:spcAft>
              <a:buClr>
                <a:srgbClr val="FFFFFF"/>
              </a:buClr>
              <a:buSzPct val="100000"/>
              <a:buChar char="●"/>
            </a:pPr>
            <a:r>
              <a:rPr lang="en" sz="1400">
                <a:solidFill>
                  <a:srgbClr val="FFFFFF"/>
                </a:solidFill>
              </a:rPr>
              <a:t>Geographic area (zipcode) text entry bar for predictions and data visualizations.</a:t>
            </a:r>
          </a:p>
          <a:p>
            <a:pPr marL="457200" lvl="0" indent="-317500" rtl="0">
              <a:lnSpc>
                <a:spcPct val="107916"/>
              </a:lnSpc>
              <a:spcBef>
                <a:spcPts val="0"/>
              </a:spcBef>
              <a:spcAft>
                <a:spcPts val="0"/>
              </a:spcAft>
              <a:buClr>
                <a:srgbClr val="FFFFFF"/>
              </a:buClr>
              <a:buSzPct val="100000"/>
              <a:buChar char="●"/>
            </a:pPr>
            <a:r>
              <a:rPr lang="en" sz="1400">
                <a:solidFill>
                  <a:srgbClr val="FFFFFF"/>
                </a:solidFill>
              </a:rPr>
              <a:t>Drop down boxes for users to enter their home’s attributes for sale prediction.</a:t>
            </a:r>
          </a:p>
          <a:p>
            <a:pPr marL="457200" lvl="0" indent="-317500" rtl="0">
              <a:lnSpc>
                <a:spcPct val="107916"/>
              </a:lnSpc>
              <a:spcBef>
                <a:spcPts val="0"/>
              </a:spcBef>
              <a:spcAft>
                <a:spcPts val="0"/>
              </a:spcAft>
              <a:buClr>
                <a:srgbClr val="FFFFFF"/>
              </a:buClr>
              <a:buSzPct val="100000"/>
              <a:buChar char="●"/>
            </a:pPr>
            <a:r>
              <a:rPr lang="en" sz="1400">
                <a:solidFill>
                  <a:srgbClr val="FFFFFF"/>
                </a:solidFill>
              </a:rPr>
              <a:t>Button to return the most important factors for home sales in an area.</a:t>
            </a:r>
          </a:p>
          <a:p>
            <a:pPr marL="457200" lvl="0" indent="-317500" rtl="0">
              <a:lnSpc>
                <a:spcPct val="107916"/>
              </a:lnSpc>
              <a:spcBef>
                <a:spcPts val="0"/>
              </a:spcBef>
              <a:spcAft>
                <a:spcPts val="0"/>
              </a:spcAft>
              <a:buClr>
                <a:srgbClr val="FFFFFF"/>
              </a:buClr>
              <a:buSzPct val="100000"/>
              <a:buChar char="●"/>
            </a:pPr>
            <a:r>
              <a:rPr lang="en" sz="1400">
                <a:solidFill>
                  <a:srgbClr val="FFFFFF"/>
                </a:solidFill>
              </a:rPr>
              <a:t>Checkboxes and submit button to request data visualizations.</a:t>
            </a:r>
          </a:p>
          <a:p>
            <a:pPr marL="457200" lvl="0" indent="-317500" rtl="0">
              <a:lnSpc>
                <a:spcPct val="107916"/>
              </a:lnSpc>
              <a:spcBef>
                <a:spcPts val="0"/>
              </a:spcBef>
              <a:spcAft>
                <a:spcPts val="0"/>
              </a:spcAft>
              <a:buClr>
                <a:srgbClr val="FFFFFF"/>
              </a:buClr>
              <a:buSzPct val="100000"/>
              <a:buChar char="●"/>
            </a:pPr>
            <a:r>
              <a:rPr lang="en" sz="1400">
                <a:solidFill>
                  <a:srgbClr val="FFFFFF"/>
                </a:solidFill>
              </a:rPr>
              <a:t>Text entry and submit button for price prediction based on home attributes</a:t>
            </a:r>
          </a:p>
          <a:p>
            <a:pPr marL="457200" lvl="0" indent="-317500" rtl="0">
              <a:lnSpc>
                <a:spcPct val="107916"/>
              </a:lnSpc>
              <a:spcBef>
                <a:spcPts val="0"/>
              </a:spcBef>
              <a:spcAft>
                <a:spcPts val="0"/>
              </a:spcAft>
              <a:buClr>
                <a:srgbClr val="FFFFFF"/>
              </a:buClr>
              <a:buSzPct val="100000"/>
              <a:buChar char="●"/>
            </a:pPr>
            <a:r>
              <a:rPr lang="en" sz="1400">
                <a:solidFill>
                  <a:srgbClr val="FFFFFF"/>
                </a:solidFill>
              </a:rPr>
              <a:t>“Get Price Estimate” button which returns a prediction on a price for which a house might sell.</a:t>
            </a:r>
          </a:p>
          <a:p>
            <a:pPr marL="457200" lvl="0" indent="-317500" rtl="0">
              <a:lnSpc>
                <a:spcPct val="107916"/>
              </a:lnSpc>
              <a:spcBef>
                <a:spcPts val="0"/>
              </a:spcBef>
              <a:spcAft>
                <a:spcPts val="0"/>
              </a:spcAft>
              <a:buClr>
                <a:srgbClr val="FFFFFF"/>
              </a:buClr>
              <a:buSzPct val="100000"/>
              <a:buChar char="●"/>
            </a:pPr>
            <a:r>
              <a:rPr lang="en" sz="1400">
                <a:solidFill>
                  <a:srgbClr val="FFFFFF"/>
                </a:solidFill>
              </a:rPr>
              <a:t>“Get Suggested Home Improvement” button for improvement suggestions to enhance value.</a:t>
            </a:r>
          </a:p>
          <a:p>
            <a:pPr lvl="0" rtl="0">
              <a:lnSpc>
                <a:spcPct val="107916"/>
              </a:lnSpc>
              <a:spcBef>
                <a:spcPts val="0"/>
              </a:spcBef>
              <a:spcAft>
                <a:spcPts val="0"/>
              </a:spcAft>
              <a:buNone/>
            </a:pPr>
            <a:endParaRPr sz="1400">
              <a:solidFill>
                <a:srgbClr val="FFFFFF"/>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txBox="1">
            <a:spLocks noGrp="1"/>
          </p:cNvSpPr>
          <p:nvPr>
            <p:ph type="title"/>
          </p:nvPr>
        </p:nvSpPr>
        <p:spPr>
          <a:xfrm>
            <a:off x="611400" y="445025"/>
            <a:ext cx="7821900" cy="572700"/>
          </a:xfrm>
          <a:prstGeom prst="rect">
            <a:avLst/>
          </a:prstGeom>
        </p:spPr>
        <p:txBody>
          <a:bodyPr lIns="91425" tIns="91425" rIns="91425" bIns="91425" anchor="t" anchorCtr="0">
            <a:noAutofit/>
          </a:bodyPr>
          <a:lstStyle/>
          <a:p>
            <a:pPr lvl="0" algn="ctr">
              <a:spcBef>
                <a:spcPts val="0"/>
              </a:spcBef>
              <a:buNone/>
            </a:pPr>
            <a:r>
              <a:rPr lang="en"/>
              <a:t>Submodule Testing - Back End</a:t>
            </a:r>
          </a:p>
        </p:txBody>
      </p:sp>
      <p:sp>
        <p:nvSpPr>
          <p:cNvPr id="364" name="Shape 364"/>
          <p:cNvSpPr txBox="1">
            <a:spLocks noGrp="1"/>
          </p:cNvSpPr>
          <p:nvPr>
            <p:ph type="body" idx="1"/>
          </p:nvPr>
        </p:nvSpPr>
        <p:spPr>
          <a:xfrm>
            <a:off x="611400" y="1142750"/>
            <a:ext cx="7821900" cy="3416400"/>
          </a:xfrm>
          <a:prstGeom prst="rect">
            <a:avLst/>
          </a:prstGeom>
        </p:spPr>
        <p:txBody>
          <a:bodyPr lIns="91425" tIns="91425" rIns="91425" bIns="91425" anchor="t" anchorCtr="0">
            <a:noAutofit/>
          </a:bodyPr>
          <a:lstStyle/>
          <a:p>
            <a:pPr marL="457200" lvl="0" indent="-228600" rtl="0">
              <a:spcBef>
                <a:spcPts val="0"/>
              </a:spcBef>
              <a:buClr>
                <a:srgbClr val="FFFFFF"/>
              </a:buClr>
            </a:pPr>
            <a:r>
              <a:rPr lang="en">
                <a:solidFill>
                  <a:srgbClr val="FFFFFF"/>
                </a:solidFill>
              </a:rPr>
              <a:t>Static files are being displayed:</a:t>
            </a:r>
          </a:p>
          <a:p>
            <a:pPr marL="914400" lvl="1" indent="-228600" rtl="0">
              <a:spcBef>
                <a:spcPts val="0"/>
              </a:spcBef>
              <a:buClr>
                <a:srgbClr val="FFFFFF"/>
              </a:buClr>
            </a:pPr>
            <a:r>
              <a:rPr lang="en">
                <a:solidFill>
                  <a:srgbClr val="FFFFFF"/>
                </a:solidFill>
              </a:rPr>
              <a:t>Can access the static files through URLs.</a:t>
            </a:r>
          </a:p>
          <a:p>
            <a:pPr marL="914400" lvl="1" indent="-228600" rtl="0">
              <a:spcBef>
                <a:spcPts val="0"/>
              </a:spcBef>
              <a:buClr>
                <a:srgbClr val="FFFFFF"/>
              </a:buClr>
            </a:pPr>
            <a:r>
              <a:rPr lang="en">
                <a:solidFill>
                  <a:srgbClr val="FFFFFF"/>
                </a:solidFill>
              </a:rPr>
              <a:t>Can access the static files through AngularJS.</a:t>
            </a:r>
          </a:p>
          <a:p>
            <a:pPr marL="457200" lvl="0" indent="-228600" rtl="0">
              <a:spcBef>
                <a:spcPts val="0"/>
              </a:spcBef>
              <a:buClr>
                <a:srgbClr val="FFFFFF"/>
              </a:buClr>
            </a:pPr>
            <a:r>
              <a:rPr lang="en">
                <a:solidFill>
                  <a:srgbClr val="FFFFFF"/>
                </a:solidFill>
              </a:rPr>
              <a:t>Server can connect to the database:</a:t>
            </a:r>
          </a:p>
          <a:p>
            <a:pPr marL="914400" lvl="1" indent="-228600" rtl="0">
              <a:spcBef>
                <a:spcPts val="0"/>
              </a:spcBef>
              <a:buClr>
                <a:srgbClr val="FFFFFF"/>
              </a:buClr>
            </a:pPr>
            <a:r>
              <a:rPr lang="en">
                <a:solidFill>
                  <a:srgbClr val="FFFFFF"/>
                </a:solidFill>
              </a:rPr>
              <a:t>Can make a connection to the database.</a:t>
            </a:r>
          </a:p>
          <a:p>
            <a:pPr marL="914400" lvl="1" indent="-228600" rtl="0">
              <a:spcBef>
                <a:spcPts val="0"/>
              </a:spcBef>
              <a:buClr>
                <a:srgbClr val="FFFFFF"/>
              </a:buClr>
            </a:pPr>
            <a:r>
              <a:rPr lang="en">
                <a:solidFill>
                  <a:srgbClr val="FFFFFF"/>
                </a:solidFill>
              </a:rPr>
              <a:t>Can query the database and get correct results.</a:t>
            </a:r>
          </a:p>
          <a:p>
            <a:pPr marL="457200" lvl="0" indent="-228600" rtl="0">
              <a:spcBef>
                <a:spcPts val="0"/>
              </a:spcBef>
              <a:buClr>
                <a:srgbClr val="FFFFFF"/>
              </a:buClr>
            </a:pPr>
            <a:r>
              <a:rPr lang="en">
                <a:solidFill>
                  <a:srgbClr val="FFFFFF"/>
                </a:solidFill>
              </a:rPr>
              <a:t>Server is sanitizing user input before querying the database.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Shape 369"/>
          <p:cNvSpPr txBox="1">
            <a:spLocks noGrp="1"/>
          </p:cNvSpPr>
          <p:nvPr>
            <p:ph type="title"/>
          </p:nvPr>
        </p:nvSpPr>
        <p:spPr>
          <a:xfrm>
            <a:off x="630800" y="445025"/>
            <a:ext cx="7919100" cy="572700"/>
          </a:xfrm>
          <a:prstGeom prst="rect">
            <a:avLst/>
          </a:prstGeom>
        </p:spPr>
        <p:txBody>
          <a:bodyPr lIns="91425" tIns="91425" rIns="91425" bIns="91425" anchor="t" anchorCtr="0">
            <a:noAutofit/>
          </a:bodyPr>
          <a:lstStyle/>
          <a:p>
            <a:pPr lvl="0" algn="ctr" rtl="0">
              <a:spcBef>
                <a:spcPts val="0"/>
              </a:spcBef>
              <a:buNone/>
            </a:pPr>
            <a:r>
              <a:rPr lang="en"/>
              <a:t>Submodule - Database</a:t>
            </a:r>
          </a:p>
        </p:txBody>
      </p:sp>
      <p:sp>
        <p:nvSpPr>
          <p:cNvPr id="370" name="Shape 370"/>
          <p:cNvSpPr txBox="1">
            <a:spLocks noGrp="1"/>
          </p:cNvSpPr>
          <p:nvPr>
            <p:ph type="body" idx="1"/>
          </p:nvPr>
        </p:nvSpPr>
        <p:spPr>
          <a:xfrm>
            <a:off x="630800" y="1152475"/>
            <a:ext cx="7919100" cy="3416400"/>
          </a:xfrm>
          <a:prstGeom prst="rect">
            <a:avLst/>
          </a:prstGeom>
        </p:spPr>
        <p:txBody>
          <a:bodyPr lIns="91425" tIns="91425" rIns="91425" bIns="91425" anchor="t" anchorCtr="0">
            <a:noAutofit/>
          </a:bodyPr>
          <a:lstStyle/>
          <a:p>
            <a:pPr lvl="0" rtl="0">
              <a:spcBef>
                <a:spcPts val="0"/>
              </a:spcBef>
              <a:buNone/>
            </a:pPr>
            <a:r>
              <a:rPr lang="en">
                <a:solidFill>
                  <a:srgbClr val="FFFFFF"/>
                </a:solidFill>
              </a:rPr>
              <a:t>Coding methods:</a:t>
            </a:r>
          </a:p>
          <a:p>
            <a:pPr marL="457200" lvl="0" indent="-228600" rtl="0">
              <a:spcBef>
                <a:spcPts val="0"/>
              </a:spcBef>
              <a:buClr>
                <a:srgbClr val="FFFFFF"/>
              </a:buClr>
            </a:pPr>
            <a:r>
              <a:rPr lang="en">
                <a:solidFill>
                  <a:srgbClr val="FFFFFF"/>
                </a:solidFill>
              </a:rPr>
              <a:t>Normalization</a:t>
            </a:r>
          </a:p>
          <a:p>
            <a:pPr marL="457200" lvl="0" indent="-228600" rtl="0">
              <a:spcBef>
                <a:spcPts val="0"/>
              </a:spcBef>
              <a:buClr>
                <a:srgbClr val="FFFFFF"/>
              </a:buClr>
            </a:pPr>
            <a:r>
              <a:rPr lang="en">
                <a:solidFill>
                  <a:srgbClr val="FFFFFF"/>
                </a:solidFill>
              </a:rPr>
              <a:t>Indexing</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Shape 375"/>
          <p:cNvSpPr txBox="1">
            <a:spLocks noGrp="1"/>
          </p:cNvSpPr>
          <p:nvPr>
            <p:ph type="title"/>
          </p:nvPr>
        </p:nvSpPr>
        <p:spPr>
          <a:xfrm>
            <a:off x="596575" y="445025"/>
            <a:ext cx="7997400" cy="572700"/>
          </a:xfrm>
          <a:prstGeom prst="rect">
            <a:avLst/>
          </a:prstGeom>
        </p:spPr>
        <p:txBody>
          <a:bodyPr lIns="91425" tIns="91425" rIns="91425" bIns="91425" anchor="t" anchorCtr="0">
            <a:noAutofit/>
          </a:bodyPr>
          <a:lstStyle/>
          <a:p>
            <a:pPr lvl="0" algn="ctr">
              <a:spcBef>
                <a:spcPts val="0"/>
              </a:spcBef>
              <a:buNone/>
            </a:pPr>
            <a:r>
              <a:rPr lang="en"/>
              <a:t>Submodule Testing - Database</a:t>
            </a:r>
          </a:p>
        </p:txBody>
      </p:sp>
      <p:sp>
        <p:nvSpPr>
          <p:cNvPr id="376" name="Shape 376"/>
          <p:cNvSpPr txBox="1">
            <a:spLocks noGrp="1"/>
          </p:cNvSpPr>
          <p:nvPr>
            <p:ph type="body" idx="1"/>
          </p:nvPr>
        </p:nvSpPr>
        <p:spPr>
          <a:xfrm>
            <a:off x="596700" y="1152475"/>
            <a:ext cx="7997400" cy="3416400"/>
          </a:xfrm>
          <a:prstGeom prst="rect">
            <a:avLst/>
          </a:prstGeom>
        </p:spPr>
        <p:txBody>
          <a:bodyPr lIns="91425" tIns="91425" rIns="91425" bIns="91425" anchor="t" anchorCtr="0">
            <a:noAutofit/>
          </a:bodyPr>
          <a:lstStyle/>
          <a:p>
            <a:pPr marL="457200" lvl="0" indent="-228600" rtl="0">
              <a:spcBef>
                <a:spcPts val="0"/>
              </a:spcBef>
              <a:buClr>
                <a:srgbClr val="FFFFFF"/>
              </a:buClr>
              <a:buChar char="●"/>
            </a:pPr>
            <a:r>
              <a:rPr lang="en">
                <a:solidFill>
                  <a:srgbClr val="FFFFFF"/>
                </a:solidFill>
              </a:rPr>
              <a:t>Insertions - Database is verifying requirements for new records:</a:t>
            </a:r>
          </a:p>
          <a:p>
            <a:pPr marL="914400" lvl="1" indent="-228600" rtl="0">
              <a:spcBef>
                <a:spcPts val="0"/>
              </a:spcBef>
              <a:buClr>
                <a:srgbClr val="FFFFFF"/>
              </a:buClr>
              <a:buChar char="○"/>
            </a:pPr>
            <a:r>
              <a:rPr lang="en">
                <a:solidFill>
                  <a:srgbClr val="FFFFFF"/>
                </a:solidFill>
              </a:rPr>
              <a:t>Non-null attributes are not null - Test by submitting records with null values for non-null attributes.</a:t>
            </a:r>
          </a:p>
          <a:p>
            <a:pPr marL="914400" lvl="1" indent="-228600" rtl="0">
              <a:spcBef>
                <a:spcPts val="0"/>
              </a:spcBef>
              <a:buClr>
                <a:srgbClr val="FFFFFF"/>
              </a:buClr>
              <a:buChar char="○"/>
            </a:pPr>
            <a:r>
              <a:rPr lang="en">
                <a:solidFill>
                  <a:srgbClr val="FFFFFF"/>
                </a:solidFill>
              </a:rPr>
              <a:t>Attributes within accepted range of values - Test by submitting records with values outside of range of accepted values.</a:t>
            </a:r>
          </a:p>
          <a:p>
            <a:pPr marL="457200" lvl="0" indent="-228600" rtl="0">
              <a:spcBef>
                <a:spcPts val="0"/>
              </a:spcBef>
              <a:buClr>
                <a:srgbClr val="FFFFFF"/>
              </a:buClr>
              <a:buChar char="●"/>
            </a:pPr>
            <a:r>
              <a:rPr lang="en">
                <a:solidFill>
                  <a:srgbClr val="FFFFFF"/>
                </a:solidFill>
              </a:rPr>
              <a:t>Query Results - Attributes are configured to return correct query results.</a:t>
            </a:r>
          </a:p>
          <a:p>
            <a:pPr marL="914400" lvl="1" indent="-228600" rtl="0">
              <a:spcBef>
                <a:spcPts val="0"/>
              </a:spcBef>
              <a:buClr>
                <a:srgbClr val="FFFFFF"/>
              </a:buClr>
              <a:buChar char="○"/>
            </a:pPr>
            <a:r>
              <a:rPr lang="en">
                <a:solidFill>
                  <a:srgbClr val="FFFFFF"/>
                </a:solidFill>
              </a:rPr>
              <a:t>Records have attribute specified by query - Test by submitting queries with ranges of values for different attributes and check results to see if results match queries.</a:t>
            </a:r>
          </a:p>
          <a:p>
            <a:pPr marL="914400" lvl="1" indent="-228600" rtl="0">
              <a:spcBef>
                <a:spcPts val="0"/>
              </a:spcBef>
              <a:buClr>
                <a:srgbClr val="FFFFFF"/>
              </a:buClr>
              <a:buChar char="○"/>
            </a:pPr>
            <a:r>
              <a:rPr lang="en">
                <a:solidFill>
                  <a:srgbClr val="FFFFFF"/>
                </a:solidFill>
              </a:rPr>
              <a:t>Verify that queries generated by frontend calls return appropriate results - Test by submitting various input to front end and see if results match query requests.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630800" y="445025"/>
            <a:ext cx="7919100" cy="572700"/>
          </a:xfrm>
          <a:prstGeom prst="rect">
            <a:avLst/>
          </a:prstGeom>
        </p:spPr>
        <p:txBody>
          <a:bodyPr lIns="91425" tIns="91425" rIns="91425" bIns="91425" anchor="t" anchorCtr="0">
            <a:noAutofit/>
          </a:bodyPr>
          <a:lstStyle/>
          <a:p>
            <a:pPr lvl="0" algn="ctr" rtl="0">
              <a:spcBef>
                <a:spcPts val="0"/>
              </a:spcBef>
              <a:buNone/>
            </a:pPr>
            <a:r>
              <a:rPr lang="en"/>
              <a:t>Submodule - Machine Learning</a:t>
            </a:r>
          </a:p>
        </p:txBody>
      </p:sp>
      <p:sp>
        <p:nvSpPr>
          <p:cNvPr id="382" name="Shape 382"/>
          <p:cNvSpPr txBox="1">
            <a:spLocks noGrp="1"/>
          </p:cNvSpPr>
          <p:nvPr>
            <p:ph type="body" idx="1"/>
          </p:nvPr>
        </p:nvSpPr>
        <p:spPr>
          <a:xfrm>
            <a:off x="630800" y="1152475"/>
            <a:ext cx="7919100" cy="3416400"/>
          </a:xfrm>
          <a:prstGeom prst="rect">
            <a:avLst/>
          </a:prstGeom>
        </p:spPr>
        <p:txBody>
          <a:bodyPr lIns="91425" tIns="91425" rIns="91425" bIns="91425" anchor="t" anchorCtr="0">
            <a:noAutofit/>
          </a:bodyPr>
          <a:lstStyle/>
          <a:p>
            <a:pPr lvl="0">
              <a:spcBef>
                <a:spcPts val="0"/>
              </a:spcBef>
              <a:buNone/>
            </a:pPr>
            <a:r>
              <a:rPr lang="en">
                <a:solidFill>
                  <a:srgbClr val="FFFFFF"/>
                </a:solidFill>
              </a:rPr>
              <a:t>Coding methods:</a:t>
            </a:r>
          </a:p>
          <a:p>
            <a:pPr marL="457200" lvl="0" indent="-228600" rtl="0">
              <a:spcBef>
                <a:spcPts val="0"/>
              </a:spcBef>
              <a:buClr>
                <a:srgbClr val="FFFFFF"/>
              </a:buClr>
            </a:pPr>
            <a:r>
              <a:rPr lang="en">
                <a:solidFill>
                  <a:srgbClr val="FFFFFF"/>
                </a:solidFill>
              </a:rPr>
              <a:t>Use LabelEncoder to preprocess the data of categorical variables </a:t>
            </a:r>
          </a:p>
          <a:p>
            <a:pPr marL="457200" lvl="0" indent="-228600" rtl="0">
              <a:spcBef>
                <a:spcPts val="0"/>
              </a:spcBef>
              <a:buClr>
                <a:srgbClr val="FFFFFF"/>
              </a:buClr>
            </a:pPr>
            <a:r>
              <a:rPr lang="en">
                <a:solidFill>
                  <a:srgbClr val="FFFFFF"/>
                </a:solidFill>
              </a:rPr>
              <a:t>Send that preprocessed data into the RandomForestClassifier</a:t>
            </a:r>
          </a:p>
          <a:p>
            <a:pPr lvl="0" rtl="0">
              <a:spcBef>
                <a:spcPts val="0"/>
              </a:spcBef>
              <a:buNone/>
            </a:pPr>
            <a:r>
              <a:rPr lang="en">
                <a:solidFill>
                  <a:srgbClr val="FFFFFF"/>
                </a:solidFill>
              </a:rPr>
              <a:t>Unit Testing: </a:t>
            </a:r>
          </a:p>
          <a:p>
            <a:pPr marL="457200" lvl="0" indent="-228600" rtl="0">
              <a:spcBef>
                <a:spcPts val="0"/>
              </a:spcBef>
              <a:buClr>
                <a:srgbClr val="FFFFFF"/>
              </a:buClr>
              <a:buChar char="●"/>
            </a:pPr>
            <a:r>
              <a:rPr lang="en">
                <a:solidFill>
                  <a:srgbClr val="FFFFFF"/>
                </a:solidFill>
              </a:rPr>
              <a:t>Volume  </a:t>
            </a:r>
          </a:p>
          <a:p>
            <a:pPr marL="457200" lvl="0" indent="-228600" rtl="0">
              <a:spcBef>
                <a:spcPts val="0"/>
              </a:spcBef>
              <a:buClr>
                <a:srgbClr val="FFFFFF"/>
              </a:buClr>
              <a:buChar char="●"/>
            </a:pPr>
            <a:endParaRPr>
              <a:solidFill>
                <a:srgbClr val="FFFFFF"/>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C343D"/>
        </a:solidFill>
        <a:effectLst/>
      </p:bgPr>
    </p:bg>
    <p:spTree>
      <p:nvGrpSpPr>
        <p:cNvPr id="1" name="Shape 386"/>
        <p:cNvGrpSpPr/>
        <p:nvPr/>
      </p:nvGrpSpPr>
      <p:grpSpPr>
        <a:xfrm>
          <a:off x="0" y="0"/>
          <a:ext cx="0" cy="0"/>
          <a:chOff x="0" y="0"/>
          <a:chExt cx="0" cy="0"/>
        </a:xfrm>
      </p:grpSpPr>
      <p:sp>
        <p:nvSpPr>
          <p:cNvPr id="387" name="Shape 387"/>
          <p:cNvSpPr txBox="1">
            <a:spLocks noGrp="1"/>
          </p:cNvSpPr>
          <p:nvPr>
            <p:ph type="ctrTitle"/>
          </p:nvPr>
        </p:nvSpPr>
        <p:spPr>
          <a:xfrm>
            <a:off x="1282499" y="720301"/>
            <a:ext cx="6579000" cy="1584900"/>
          </a:xfrm>
          <a:prstGeom prst="rect">
            <a:avLst/>
          </a:prstGeom>
        </p:spPr>
        <p:txBody>
          <a:bodyPr lIns="91425" tIns="91425" rIns="91425" bIns="91425" anchor="b" anchorCtr="0">
            <a:noAutofit/>
          </a:bodyPr>
          <a:lstStyle/>
          <a:p>
            <a:pPr lvl="0" rtl="0">
              <a:spcBef>
                <a:spcPts val="0"/>
              </a:spcBef>
              <a:buNone/>
            </a:pPr>
            <a:r>
              <a:rPr lang="en"/>
              <a:t>Nostradomicile</a:t>
            </a:r>
          </a:p>
        </p:txBody>
      </p:sp>
      <p:sp>
        <p:nvSpPr>
          <p:cNvPr id="388" name="Shape 388"/>
          <p:cNvSpPr txBox="1">
            <a:spLocks noGrp="1"/>
          </p:cNvSpPr>
          <p:nvPr>
            <p:ph type="subTitle" idx="1"/>
          </p:nvPr>
        </p:nvSpPr>
        <p:spPr>
          <a:xfrm>
            <a:off x="460950" y="2789118"/>
            <a:ext cx="8222100" cy="998700"/>
          </a:xfrm>
          <a:prstGeom prst="rect">
            <a:avLst/>
          </a:prstGeom>
        </p:spPr>
        <p:txBody>
          <a:bodyPr lIns="91425" tIns="91425" rIns="91425" bIns="91425" anchor="t" anchorCtr="0">
            <a:noAutofit/>
          </a:bodyPr>
          <a:lstStyle/>
          <a:p>
            <a:pPr lvl="0" algn="ctr" rtl="0">
              <a:spcBef>
                <a:spcPts val="0"/>
              </a:spcBef>
              <a:buNone/>
            </a:pPr>
            <a:endParaRPr sz="1800">
              <a:solidFill>
                <a:srgbClr val="FFFFFF"/>
              </a:solidFill>
            </a:endParaRPr>
          </a:p>
          <a:p>
            <a:pPr lvl="0" algn="ctr" rtl="0">
              <a:spcBef>
                <a:spcPts val="0"/>
              </a:spcBef>
              <a:buNone/>
            </a:pPr>
            <a:r>
              <a:rPr lang="en" sz="1800">
                <a:solidFill>
                  <a:srgbClr val="FFFFFF"/>
                </a:solidFill>
              </a:rPr>
              <a:t>By:</a:t>
            </a:r>
          </a:p>
          <a:p>
            <a:pPr lvl="0" algn="ctr" rtl="0">
              <a:spcBef>
                <a:spcPts val="0"/>
              </a:spcBef>
              <a:buNone/>
            </a:pPr>
            <a:r>
              <a:rPr lang="en" sz="1800">
                <a:solidFill>
                  <a:srgbClr val="FFFFFF"/>
                </a:solidFill>
              </a:rPr>
              <a:t>Ochaun Marshall, Christian Simaan</a:t>
            </a:r>
          </a:p>
          <a:p>
            <a:pPr lvl="0" algn="ctr" rtl="0">
              <a:spcBef>
                <a:spcPts val="0"/>
              </a:spcBef>
              <a:buNone/>
            </a:pPr>
            <a:r>
              <a:rPr lang="en" sz="1800">
                <a:solidFill>
                  <a:srgbClr val="FFFFFF"/>
                </a:solidFill>
              </a:rPr>
              <a:t> Jeremy Hutton, Richard Andrews</a:t>
            </a:r>
          </a:p>
        </p:txBody>
      </p:sp>
      <p:sp>
        <p:nvSpPr>
          <p:cNvPr id="389" name="Shape 389"/>
          <p:cNvSpPr txBox="1"/>
          <p:nvPr/>
        </p:nvSpPr>
        <p:spPr>
          <a:xfrm>
            <a:off x="1362750" y="2256025"/>
            <a:ext cx="6418500" cy="533100"/>
          </a:xfrm>
          <a:prstGeom prst="rect">
            <a:avLst/>
          </a:prstGeom>
          <a:noFill/>
          <a:ln>
            <a:noFill/>
          </a:ln>
        </p:spPr>
        <p:txBody>
          <a:bodyPr lIns="91425" tIns="91425" rIns="91425" bIns="91425" anchor="t" anchorCtr="0">
            <a:noAutofit/>
          </a:bodyPr>
          <a:lstStyle/>
          <a:p>
            <a:pPr lvl="0" algn="ctr" rtl="0">
              <a:spcBef>
                <a:spcPts val="0"/>
              </a:spcBef>
              <a:buNone/>
            </a:pPr>
            <a:r>
              <a:rPr lang="en" sz="2000" b="1">
                <a:solidFill>
                  <a:srgbClr val="FFFFFF"/>
                </a:solidFill>
              </a:rPr>
              <a:t>Demonstration and User Training</a:t>
            </a:r>
          </a:p>
        </p:txBody>
      </p:sp>
      <p:pic>
        <p:nvPicPr>
          <p:cNvPr id="390" name="Shape 390" descr="Nostradomicile_logo_invert.png"/>
          <p:cNvPicPr preferRelativeResize="0"/>
          <p:nvPr/>
        </p:nvPicPr>
        <p:blipFill>
          <a:blip r:embed="rId3">
            <a:alphaModFix/>
          </a:blip>
          <a:stretch>
            <a:fillRect/>
          </a:stretch>
        </p:blipFill>
        <p:spPr>
          <a:xfrm>
            <a:off x="8017525" y="3989775"/>
            <a:ext cx="1126475" cy="1126475"/>
          </a:xfrm>
          <a:prstGeom prst="rect">
            <a:avLst/>
          </a:prstGeom>
          <a:noFill/>
          <a:ln>
            <a:noFill/>
          </a:ln>
        </p:spPr>
      </p:pic>
      <p:pic>
        <p:nvPicPr>
          <p:cNvPr id="391" name="Shape 391"/>
          <p:cNvPicPr preferRelativeResize="0"/>
          <p:nvPr/>
        </p:nvPicPr>
        <p:blipFill>
          <a:blip r:embed="rId4">
            <a:alphaModFix/>
          </a:blip>
          <a:stretch>
            <a:fillRect/>
          </a:stretch>
        </p:blipFill>
        <p:spPr>
          <a:xfrm>
            <a:off x="0" y="3989774"/>
            <a:ext cx="915349" cy="11537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Shape 396"/>
          <p:cNvSpPr txBox="1">
            <a:spLocks noGrp="1"/>
          </p:cNvSpPr>
          <p:nvPr>
            <p:ph type="title"/>
          </p:nvPr>
        </p:nvSpPr>
        <p:spPr>
          <a:xfrm>
            <a:off x="265500" y="517025"/>
            <a:ext cx="4045200" cy="1022100"/>
          </a:xfrm>
          <a:prstGeom prst="rect">
            <a:avLst/>
          </a:prstGeom>
          <a:ln>
            <a:noFill/>
          </a:ln>
        </p:spPr>
        <p:txBody>
          <a:bodyPr lIns="91425" tIns="91425" rIns="91425" bIns="91425" anchor="b" anchorCtr="0">
            <a:noAutofit/>
          </a:bodyPr>
          <a:lstStyle/>
          <a:p>
            <a:pPr lvl="0">
              <a:spcBef>
                <a:spcPts val="0"/>
              </a:spcBef>
              <a:buNone/>
            </a:pPr>
            <a:r>
              <a:rPr lang="en" sz="4800"/>
              <a:t>Requirements</a:t>
            </a:r>
          </a:p>
        </p:txBody>
      </p:sp>
      <p:sp>
        <p:nvSpPr>
          <p:cNvPr id="397" name="Shape 397"/>
          <p:cNvSpPr txBox="1">
            <a:spLocks noGrp="1"/>
          </p:cNvSpPr>
          <p:nvPr>
            <p:ph type="subTitle" idx="1"/>
          </p:nvPr>
        </p:nvSpPr>
        <p:spPr>
          <a:xfrm>
            <a:off x="265500" y="2026624"/>
            <a:ext cx="4045200" cy="2164200"/>
          </a:xfrm>
          <a:prstGeom prst="rect">
            <a:avLst/>
          </a:prstGeom>
        </p:spPr>
        <p:txBody>
          <a:bodyPr lIns="91425" tIns="91425" rIns="91425" bIns="91425" anchor="t" anchorCtr="0">
            <a:noAutofit/>
          </a:bodyPr>
          <a:lstStyle/>
          <a:p>
            <a:pPr marL="457200" lvl="0" indent="-228600" algn="l" rtl="0">
              <a:spcBef>
                <a:spcPts val="0"/>
              </a:spcBef>
              <a:buChar char="●"/>
            </a:pPr>
            <a:r>
              <a:rPr lang="en"/>
              <a:t>About Page</a:t>
            </a:r>
          </a:p>
          <a:p>
            <a:pPr marL="457200" lvl="0" indent="-228600" algn="l" rtl="0">
              <a:spcBef>
                <a:spcPts val="0"/>
              </a:spcBef>
              <a:buChar char="●"/>
            </a:pPr>
            <a:r>
              <a:rPr lang="en"/>
              <a:t>Expert Blog Page</a:t>
            </a:r>
          </a:p>
          <a:p>
            <a:pPr marL="457200" lvl="0" indent="-228600" algn="l">
              <a:spcBef>
                <a:spcPts val="0"/>
              </a:spcBef>
              <a:buChar char="●"/>
            </a:pPr>
            <a:r>
              <a:rPr lang="en"/>
              <a:t>Contact Page</a:t>
            </a:r>
          </a:p>
        </p:txBody>
      </p:sp>
      <p:sp>
        <p:nvSpPr>
          <p:cNvPr id="398" name="Shape 398"/>
          <p:cNvSpPr txBox="1">
            <a:spLocks noGrp="1"/>
          </p:cNvSpPr>
          <p:nvPr>
            <p:ph type="body" idx="2"/>
          </p:nvPr>
        </p:nvSpPr>
        <p:spPr>
          <a:xfrm>
            <a:off x="4901025" y="1792200"/>
            <a:ext cx="3837000" cy="2592900"/>
          </a:xfrm>
          <a:prstGeom prst="rect">
            <a:avLst/>
          </a:prstGeom>
          <a:ln w="9525" cap="flat" cmpd="sng">
            <a:solidFill>
              <a:srgbClr val="FFFFFF"/>
            </a:solidFill>
            <a:prstDash val="solid"/>
            <a:round/>
            <a:headEnd type="none" w="med" len="med"/>
            <a:tailEnd type="none" w="med" len="med"/>
          </a:ln>
        </p:spPr>
        <p:txBody>
          <a:bodyPr lIns="91425" tIns="91425" rIns="91425" bIns="91425" anchor="ctr" anchorCtr="0">
            <a:noAutofit/>
          </a:bodyPr>
          <a:lstStyle/>
          <a:p>
            <a:pPr marL="457200" lvl="0" indent="-228600" rtl="0">
              <a:spcBef>
                <a:spcPts val="0"/>
              </a:spcBef>
              <a:buClr>
                <a:srgbClr val="0C343D"/>
              </a:buClr>
            </a:pPr>
            <a:r>
              <a:rPr lang="en">
                <a:solidFill>
                  <a:srgbClr val="0C343D"/>
                </a:solidFill>
              </a:rPr>
              <a:t>Single Page Application </a:t>
            </a:r>
          </a:p>
          <a:p>
            <a:pPr marL="457200" lvl="0" indent="-228600" rtl="0">
              <a:spcBef>
                <a:spcPts val="0"/>
              </a:spcBef>
              <a:buClr>
                <a:srgbClr val="0C343D"/>
              </a:buClr>
            </a:pPr>
            <a:r>
              <a:rPr lang="en">
                <a:solidFill>
                  <a:srgbClr val="0C343D"/>
                </a:solidFill>
              </a:rPr>
              <a:t>Navigation Bar Follows General Web Conventions</a:t>
            </a:r>
          </a:p>
          <a:p>
            <a:pPr marL="457200" lvl="0" indent="-228600">
              <a:spcBef>
                <a:spcPts val="0"/>
              </a:spcBef>
              <a:buClr>
                <a:srgbClr val="0C343D"/>
              </a:buClr>
            </a:pPr>
            <a:r>
              <a:rPr lang="en">
                <a:solidFill>
                  <a:srgbClr val="0C343D"/>
                </a:solidFill>
              </a:rPr>
              <a:t>Contact Page Includes an Email Form Linked to NostraDomicile@gmail.com</a:t>
            </a:r>
          </a:p>
        </p:txBody>
      </p:sp>
      <p:sp>
        <p:nvSpPr>
          <p:cNvPr id="399" name="Shape 399"/>
          <p:cNvSpPr txBox="1"/>
          <p:nvPr/>
        </p:nvSpPr>
        <p:spPr>
          <a:xfrm>
            <a:off x="4901025" y="517025"/>
            <a:ext cx="3577500" cy="1108500"/>
          </a:xfrm>
          <a:prstGeom prst="rect">
            <a:avLst/>
          </a:prstGeom>
          <a:noFill/>
          <a:ln w="9525" cap="flat" cmpd="sng">
            <a:solidFill>
              <a:srgbClr val="FFFFFF"/>
            </a:solidFill>
            <a:prstDash val="solid"/>
            <a:round/>
            <a:headEnd type="none" w="med" len="med"/>
            <a:tailEnd type="none" w="med" len="med"/>
          </a:ln>
        </p:spPr>
        <p:txBody>
          <a:bodyPr lIns="91425" tIns="91425" rIns="91425" bIns="91425" anchor="t" anchorCtr="0">
            <a:noAutofit/>
          </a:bodyPr>
          <a:lstStyle/>
          <a:p>
            <a:pPr lvl="0" algn="ctr">
              <a:spcBef>
                <a:spcPts val="0"/>
              </a:spcBef>
              <a:buNone/>
            </a:pPr>
            <a:r>
              <a:rPr lang="en" sz="4800">
                <a:solidFill>
                  <a:srgbClr val="274E13"/>
                </a:solidFill>
              </a:rPr>
              <a:t>Training</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Shape 404"/>
          <p:cNvSpPr txBox="1">
            <a:spLocks noGrp="1"/>
          </p:cNvSpPr>
          <p:nvPr>
            <p:ph type="ctrTitle"/>
          </p:nvPr>
        </p:nvSpPr>
        <p:spPr>
          <a:xfrm>
            <a:off x="671257" y="990800"/>
            <a:ext cx="7801500" cy="1730100"/>
          </a:xfrm>
          <a:prstGeom prst="rect">
            <a:avLst/>
          </a:prstGeom>
        </p:spPr>
        <p:txBody>
          <a:bodyPr lIns="91425" tIns="91425" rIns="91425" bIns="91425" anchor="b" anchorCtr="0">
            <a:noAutofit/>
          </a:bodyPr>
          <a:lstStyle/>
          <a:p>
            <a:pPr lvl="0">
              <a:spcBef>
                <a:spcPts val="0"/>
              </a:spcBef>
              <a:buNone/>
            </a:pPr>
            <a:endParaRPr/>
          </a:p>
        </p:txBody>
      </p:sp>
      <p:sp>
        <p:nvSpPr>
          <p:cNvPr id="405" name="Shape 405"/>
          <p:cNvSpPr txBox="1">
            <a:spLocks noGrp="1"/>
          </p:cNvSpPr>
          <p:nvPr>
            <p:ph type="subTitle" idx="1"/>
          </p:nvPr>
        </p:nvSpPr>
        <p:spPr>
          <a:xfrm>
            <a:off x="671250" y="3174875"/>
            <a:ext cx="7801500" cy="792600"/>
          </a:xfrm>
          <a:prstGeom prst="rect">
            <a:avLst/>
          </a:prstGeom>
        </p:spPr>
        <p:txBody>
          <a:bodyPr lIns="91425" tIns="91425" rIns="91425" bIns="91425" anchor="t" anchorCtr="0">
            <a:noAutofit/>
          </a:bodyPr>
          <a:lstStyle/>
          <a:p>
            <a:pPr lvl="0">
              <a:spcBef>
                <a:spcPts val="0"/>
              </a:spcBef>
              <a:buNone/>
            </a:pPr>
            <a:endParaRPr/>
          </a:p>
        </p:txBody>
      </p:sp>
      <p:pic>
        <p:nvPicPr>
          <p:cNvPr id="406" name="Shape 406" descr="aboutBox - Page 1.png"/>
          <p:cNvPicPr preferRelativeResize="0"/>
          <p:nvPr/>
        </p:nvPicPr>
        <p:blipFill>
          <a:blip r:embed="rId3">
            <a:alphaModFix/>
          </a:blip>
          <a:stretch>
            <a:fillRect/>
          </a:stretch>
        </p:blipFill>
        <p:spPr>
          <a:xfrm>
            <a:off x="111625" y="371975"/>
            <a:ext cx="9032375" cy="4454602"/>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Shape 411"/>
          <p:cNvSpPr txBox="1">
            <a:spLocks noGrp="1"/>
          </p:cNvSpPr>
          <p:nvPr>
            <p:ph type="ctrTitle"/>
          </p:nvPr>
        </p:nvSpPr>
        <p:spPr>
          <a:xfrm>
            <a:off x="671257" y="990800"/>
            <a:ext cx="7801500" cy="1730100"/>
          </a:xfrm>
          <a:prstGeom prst="rect">
            <a:avLst/>
          </a:prstGeom>
        </p:spPr>
        <p:txBody>
          <a:bodyPr lIns="91425" tIns="91425" rIns="91425" bIns="91425" anchor="b" anchorCtr="0">
            <a:noAutofit/>
          </a:bodyPr>
          <a:lstStyle/>
          <a:p>
            <a:pPr lvl="0">
              <a:spcBef>
                <a:spcPts val="0"/>
              </a:spcBef>
              <a:buNone/>
            </a:pPr>
            <a:endParaRPr/>
          </a:p>
        </p:txBody>
      </p:sp>
      <p:sp>
        <p:nvSpPr>
          <p:cNvPr id="412" name="Shape 412"/>
          <p:cNvSpPr txBox="1">
            <a:spLocks noGrp="1"/>
          </p:cNvSpPr>
          <p:nvPr>
            <p:ph type="subTitle" idx="1"/>
          </p:nvPr>
        </p:nvSpPr>
        <p:spPr>
          <a:xfrm>
            <a:off x="671250" y="3174875"/>
            <a:ext cx="7801500" cy="792600"/>
          </a:xfrm>
          <a:prstGeom prst="rect">
            <a:avLst/>
          </a:prstGeom>
        </p:spPr>
        <p:txBody>
          <a:bodyPr lIns="91425" tIns="91425" rIns="91425" bIns="91425" anchor="t" anchorCtr="0">
            <a:noAutofit/>
          </a:bodyPr>
          <a:lstStyle/>
          <a:p>
            <a:pPr lvl="0">
              <a:spcBef>
                <a:spcPts val="0"/>
              </a:spcBef>
              <a:buNone/>
            </a:pPr>
            <a:endParaRPr/>
          </a:p>
        </p:txBody>
      </p:sp>
      <p:pic>
        <p:nvPicPr>
          <p:cNvPr id="413" name="Shape 413" descr="about.png"/>
          <p:cNvPicPr preferRelativeResize="0"/>
          <p:nvPr/>
        </p:nvPicPr>
        <p:blipFill>
          <a:blip r:embed="rId3">
            <a:alphaModFix/>
          </a:blip>
          <a:stretch>
            <a:fillRect/>
          </a:stretch>
        </p:blipFill>
        <p:spPr>
          <a:xfrm>
            <a:off x="295025" y="397625"/>
            <a:ext cx="8516901" cy="4446574"/>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Shape 418"/>
          <p:cNvSpPr txBox="1">
            <a:spLocks noGrp="1"/>
          </p:cNvSpPr>
          <p:nvPr>
            <p:ph type="ctrTitle"/>
          </p:nvPr>
        </p:nvSpPr>
        <p:spPr>
          <a:xfrm>
            <a:off x="671257" y="990800"/>
            <a:ext cx="7801500" cy="1730100"/>
          </a:xfrm>
          <a:prstGeom prst="rect">
            <a:avLst/>
          </a:prstGeom>
        </p:spPr>
        <p:txBody>
          <a:bodyPr lIns="91425" tIns="91425" rIns="91425" bIns="91425" anchor="b" anchorCtr="0">
            <a:noAutofit/>
          </a:bodyPr>
          <a:lstStyle/>
          <a:p>
            <a:pPr lvl="0">
              <a:spcBef>
                <a:spcPts val="0"/>
              </a:spcBef>
              <a:buNone/>
            </a:pPr>
            <a:endParaRPr/>
          </a:p>
        </p:txBody>
      </p:sp>
      <p:sp>
        <p:nvSpPr>
          <p:cNvPr id="419" name="Shape 419"/>
          <p:cNvSpPr txBox="1">
            <a:spLocks noGrp="1"/>
          </p:cNvSpPr>
          <p:nvPr>
            <p:ph type="subTitle" idx="1"/>
          </p:nvPr>
        </p:nvSpPr>
        <p:spPr>
          <a:xfrm>
            <a:off x="671250" y="3174875"/>
            <a:ext cx="7801500" cy="792600"/>
          </a:xfrm>
          <a:prstGeom prst="rect">
            <a:avLst/>
          </a:prstGeom>
        </p:spPr>
        <p:txBody>
          <a:bodyPr lIns="91425" tIns="91425" rIns="91425" bIns="91425" anchor="t" anchorCtr="0">
            <a:noAutofit/>
          </a:bodyPr>
          <a:lstStyle/>
          <a:p>
            <a:pPr lvl="0">
              <a:spcBef>
                <a:spcPts val="0"/>
              </a:spcBef>
              <a:buNone/>
            </a:pPr>
            <a:endParaRPr/>
          </a:p>
        </p:txBody>
      </p:sp>
      <p:pic>
        <p:nvPicPr>
          <p:cNvPr id="420" name="Shape 420" descr="blogBox - Page 1.png"/>
          <p:cNvPicPr preferRelativeResize="0"/>
          <p:nvPr/>
        </p:nvPicPr>
        <p:blipFill>
          <a:blip r:embed="rId3">
            <a:alphaModFix/>
          </a:blip>
          <a:stretch>
            <a:fillRect/>
          </a:stretch>
        </p:blipFill>
        <p:spPr>
          <a:xfrm>
            <a:off x="64125" y="320675"/>
            <a:ext cx="8978675" cy="45278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Shape 425"/>
          <p:cNvSpPr txBox="1">
            <a:spLocks noGrp="1"/>
          </p:cNvSpPr>
          <p:nvPr>
            <p:ph type="ctrTitle"/>
          </p:nvPr>
        </p:nvSpPr>
        <p:spPr>
          <a:xfrm>
            <a:off x="671257" y="990800"/>
            <a:ext cx="7801500" cy="1730100"/>
          </a:xfrm>
          <a:prstGeom prst="rect">
            <a:avLst/>
          </a:prstGeom>
        </p:spPr>
        <p:txBody>
          <a:bodyPr lIns="91425" tIns="91425" rIns="91425" bIns="91425" anchor="b" anchorCtr="0">
            <a:noAutofit/>
          </a:bodyPr>
          <a:lstStyle/>
          <a:p>
            <a:pPr lvl="0">
              <a:spcBef>
                <a:spcPts val="0"/>
              </a:spcBef>
              <a:buNone/>
            </a:pPr>
            <a:endParaRPr/>
          </a:p>
        </p:txBody>
      </p:sp>
      <p:sp>
        <p:nvSpPr>
          <p:cNvPr id="426" name="Shape 426"/>
          <p:cNvSpPr txBox="1">
            <a:spLocks noGrp="1"/>
          </p:cNvSpPr>
          <p:nvPr>
            <p:ph type="subTitle" idx="1"/>
          </p:nvPr>
        </p:nvSpPr>
        <p:spPr>
          <a:xfrm>
            <a:off x="671250" y="3174875"/>
            <a:ext cx="7801500" cy="792600"/>
          </a:xfrm>
          <a:prstGeom prst="rect">
            <a:avLst/>
          </a:prstGeom>
        </p:spPr>
        <p:txBody>
          <a:bodyPr lIns="91425" tIns="91425" rIns="91425" bIns="91425" anchor="t" anchorCtr="0">
            <a:noAutofit/>
          </a:bodyPr>
          <a:lstStyle/>
          <a:p>
            <a:pPr lvl="0">
              <a:spcBef>
                <a:spcPts val="0"/>
              </a:spcBef>
              <a:buNone/>
            </a:pPr>
            <a:endParaRPr/>
          </a:p>
        </p:txBody>
      </p:sp>
      <p:pic>
        <p:nvPicPr>
          <p:cNvPr id="427" name="Shape 427" descr="blog.png"/>
          <p:cNvPicPr preferRelativeResize="0"/>
          <p:nvPr/>
        </p:nvPicPr>
        <p:blipFill>
          <a:blip r:embed="rId3">
            <a:alphaModFix/>
          </a:blip>
          <a:stretch>
            <a:fillRect/>
          </a:stretch>
        </p:blipFill>
        <p:spPr>
          <a:xfrm>
            <a:off x="115450" y="377075"/>
            <a:ext cx="8850400" cy="43893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ctrTitle"/>
          </p:nvPr>
        </p:nvSpPr>
        <p:spPr>
          <a:xfrm>
            <a:off x="311700" y="744575"/>
            <a:ext cx="8520600" cy="550500"/>
          </a:xfrm>
          <a:prstGeom prst="rect">
            <a:avLst/>
          </a:prstGeom>
        </p:spPr>
        <p:txBody>
          <a:bodyPr lIns="91425" tIns="91425" rIns="91425" bIns="91425" anchor="b" anchorCtr="0">
            <a:noAutofit/>
          </a:bodyPr>
          <a:lstStyle/>
          <a:p>
            <a:pPr lvl="0">
              <a:spcBef>
                <a:spcPts val="0"/>
              </a:spcBef>
              <a:buNone/>
            </a:pPr>
            <a:r>
              <a:rPr lang="en" sz="2400"/>
              <a:t>Usability Requirements</a:t>
            </a:r>
          </a:p>
        </p:txBody>
      </p:sp>
      <p:sp>
        <p:nvSpPr>
          <p:cNvPr id="93" name="Shape 93"/>
          <p:cNvSpPr txBox="1"/>
          <p:nvPr/>
        </p:nvSpPr>
        <p:spPr>
          <a:xfrm>
            <a:off x="586425" y="1514950"/>
            <a:ext cx="8026800" cy="2113500"/>
          </a:xfrm>
          <a:prstGeom prst="rect">
            <a:avLst/>
          </a:prstGeom>
          <a:noFill/>
          <a:ln>
            <a:noFill/>
          </a:ln>
        </p:spPr>
        <p:txBody>
          <a:bodyPr lIns="91425" tIns="91425" rIns="91425" bIns="91425" anchor="t" anchorCtr="0">
            <a:noAutofit/>
          </a:bodyPr>
          <a:lstStyle/>
          <a:p>
            <a:pPr lvl="0">
              <a:spcBef>
                <a:spcPts val="0"/>
              </a:spcBef>
              <a:buNone/>
            </a:pPr>
            <a:endParaRPr>
              <a:solidFill>
                <a:srgbClr val="FFFFFF"/>
              </a:solidFill>
            </a:endParaRPr>
          </a:p>
          <a:p>
            <a:pPr marL="457200" lvl="0" indent="-342900">
              <a:spcBef>
                <a:spcPts val="0"/>
              </a:spcBef>
              <a:buClr>
                <a:srgbClr val="FFFFFF"/>
              </a:buClr>
              <a:buSzPct val="100000"/>
              <a:buChar char="●"/>
            </a:pPr>
            <a:r>
              <a:rPr lang="en" sz="1800">
                <a:solidFill>
                  <a:srgbClr val="FFFFFF"/>
                </a:solidFill>
              </a:rPr>
              <a:t>The application will load within 1-2 second interval.</a:t>
            </a:r>
          </a:p>
          <a:p>
            <a:pPr marL="457200" lvl="0" indent="-342900">
              <a:spcBef>
                <a:spcPts val="0"/>
              </a:spcBef>
              <a:buClr>
                <a:srgbClr val="FFFFFF"/>
              </a:buClr>
              <a:buSzPct val="100000"/>
              <a:buChar char="●"/>
            </a:pPr>
            <a:r>
              <a:rPr lang="en" sz="1800">
                <a:solidFill>
                  <a:srgbClr val="FFFFFF"/>
                </a:solidFill>
              </a:rPr>
              <a:t>All buttons will conform to the same style.</a:t>
            </a:r>
          </a:p>
          <a:p>
            <a:pPr marL="457200" lvl="0" indent="-342900">
              <a:spcBef>
                <a:spcPts val="0"/>
              </a:spcBef>
              <a:buClr>
                <a:srgbClr val="FFFFFF"/>
              </a:buClr>
              <a:buSzPct val="100000"/>
              <a:buChar char="●"/>
            </a:pPr>
            <a:r>
              <a:rPr lang="en" sz="1800">
                <a:solidFill>
                  <a:srgbClr val="FFFFFF"/>
                </a:solidFill>
              </a:rPr>
              <a:t>Any text area, checkbox, or dropdown box will have helpful instructions.</a:t>
            </a:r>
          </a:p>
          <a:p>
            <a:pPr marL="457200" lvl="0" indent="-342900">
              <a:spcBef>
                <a:spcPts val="0"/>
              </a:spcBef>
              <a:buClr>
                <a:srgbClr val="FFFFFF"/>
              </a:buClr>
              <a:buSzPct val="100000"/>
              <a:buChar char="●"/>
            </a:pPr>
            <a:r>
              <a:rPr lang="en" sz="1800">
                <a:solidFill>
                  <a:srgbClr val="FFFFFF"/>
                </a:solidFill>
              </a:rPr>
              <a:t>Any function of the web application may be reached within 2-3 clicks.</a:t>
            </a:r>
          </a:p>
          <a:p>
            <a:pPr marL="457200" lvl="0" indent="-342900">
              <a:spcBef>
                <a:spcPts val="0"/>
              </a:spcBef>
              <a:buClr>
                <a:srgbClr val="FFFFFF"/>
              </a:buClr>
              <a:buSzPct val="100000"/>
              <a:buChar char="●"/>
            </a:pPr>
            <a:r>
              <a:rPr lang="en" sz="1800">
                <a:solidFill>
                  <a:srgbClr val="FFFFFF"/>
                </a:solidFill>
              </a:rPr>
              <a:t>Any subsequent page within the application will adhere to the same style</a:t>
            </a:r>
          </a:p>
          <a:p>
            <a:pPr lvl="0">
              <a:spcBef>
                <a:spcPts val="0"/>
              </a:spcBef>
              <a:buNone/>
            </a:pPr>
            <a:endParaRPr sz="1800">
              <a:solidFill>
                <a:srgbClr val="FFFFFF"/>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Shape 432"/>
          <p:cNvSpPr txBox="1">
            <a:spLocks noGrp="1"/>
          </p:cNvSpPr>
          <p:nvPr>
            <p:ph type="ctrTitle"/>
          </p:nvPr>
        </p:nvSpPr>
        <p:spPr>
          <a:xfrm>
            <a:off x="671257" y="990800"/>
            <a:ext cx="7801500" cy="1730100"/>
          </a:xfrm>
          <a:prstGeom prst="rect">
            <a:avLst/>
          </a:prstGeom>
        </p:spPr>
        <p:txBody>
          <a:bodyPr lIns="91425" tIns="91425" rIns="91425" bIns="91425" anchor="b" anchorCtr="0">
            <a:noAutofit/>
          </a:bodyPr>
          <a:lstStyle/>
          <a:p>
            <a:pPr lvl="0">
              <a:spcBef>
                <a:spcPts val="0"/>
              </a:spcBef>
              <a:buNone/>
            </a:pPr>
            <a:endParaRPr/>
          </a:p>
        </p:txBody>
      </p:sp>
      <p:sp>
        <p:nvSpPr>
          <p:cNvPr id="433" name="Shape 433"/>
          <p:cNvSpPr txBox="1">
            <a:spLocks noGrp="1"/>
          </p:cNvSpPr>
          <p:nvPr>
            <p:ph type="subTitle" idx="1"/>
          </p:nvPr>
        </p:nvSpPr>
        <p:spPr>
          <a:xfrm>
            <a:off x="671250" y="3174875"/>
            <a:ext cx="7801500" cy="792600"/>
          </a:xfrm>
          <a:prstGeom prst="rect">
            <a:avLst/>
          </a:prstGeom>
        </p:spPr>
        <p:txBody>
          <a:bodyPr lIns="91425" tIns="91425" rIns="91425" bIns="91425" anchor="t" anchorCtr="0">
            <a:noAutofit/>
          </a:bodyPr>
          <a:lstStyle/>
          <a:p>
            <a:pPr lvl="0">
              <a:spcBef>
                <a:spcPts val="0"/>
              </a:spcBef>
              <a:buNone/>
            </a:pPr>
            <a:endParaRPr/>
          </a:p>
        </p:txBody>
      </p:sp>
      <p:pic>
        <p:nvPicPr>
          <p:cNvPr id="434" name="Shape 434" descr="contactBox - Page 1.png"/>
          <p:cNvPicPr preferRelativeResize="0"/>
          <p:nvPr/>
        </p:nvPicPr>
        <p:blipFill>
          <a:blip r:embed="rId3">
            <a:alphaModFix/>
          </a:blip>
          <a:stretch>
            <a:fillRect/>
          </a:stretch>
        </p:blipFill>
        <p:spPr>
          <a:xfrm>
            <a:off x="59625" y="346325"/>
            <a:ext cx="8880575" cy="443802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Shape 439"/>
          <p:cNvSpPr txBox="1">
            <a:spLocks noGrp="1"/>
          </p:cNvSpPr>
          <p:nvPr>
            <p:ph type="ctrTitle"/>
          </p:nvPr>
        </p:nvSpPr>
        <p:spPr>
          <a:xfrm>
            <a:off x="671257" y="990800"/>
            <a:ext cx="7801500" cy="1730100"/>
          </a:xfrm>
          <a:prstGeom prst="rect">
            <a:avLst/>
          </a:prstGeom>
        </p:spPr>
        <p:txBody>
          <a:bodyPr lIns="91425" tIns="91425" rIns="91425" bIns="91425" anchor="b" anchorCtr="0">
            <a:noAutofit/>
          </a:bodyPr>
          <a:lstStyle/>
          <a:p>
            <a:pPr lvl="0">
              <a:spcBef>
                <a:spcPts val="0"/>
              </a:spcBef>
              <a:buNone/>
            </a:pPr>
            <a:endParaRPr/>
          </a:p>
        </p:txBody>
      </p:sp>
      <p:sp>
        <p:nvSpPr>
          <p:cNvPr id="440" name="Shape 440"/>
          <p:cNvSpPr txBox="1">
            <a:spLocks noGrp="1"/>
          </p:cNvSpPr>
          <p:nvPr>
            <p:ph type="subTitle" idx="1"/>
          </p:nvPr>
        </p:nvSpPr>
        <p:spPr>
          <a:xfrm>
            <a:off x="671250" y="3174875"/>
            <a:ext cx="7801500" cy="792600"/>
          </a:xfrm>
          <a:prstGeom prst="rect">
            <a:avLst/>
          </a:prstGeom>
        </p:spPr>
        <p:txBody>
          <a:bodyPr lIns="91425" tIns="91425" rIns="91425" bIns="91425" anchor="t" anchorCtr="0">
            <a:noAutofit/>
          </a:bodyPr>
          <a:lstStyle/>
          <a:p>
            <a:pPr lvl="0">
              <a:spcBef>
                <a:spcPts val="0"/>
              </a:spcBef>
              <a:buNone/>
            </a:pPr>
            <a:endParaRPr/>
          </a:p>
        </p:txBody>
      </p:sp>
      <p:pic>
        <p:nvPicPr>
          <p:cNvPr id="441" name="Shape 441" descr="contact.png"/>
          <p:cNvPicPr preferRelativeResize="0"/>
          <p:nvPr/>
        </p:nvPicPr>
        <p:blipFill>
          <a:blip r:embed="rId3">
            <a:alphaModFix/>
          </a:blip>
          <a:stretch>
            <a:fillRect/>
          </a:stretch>
        </p:blipFill>
        <p:spPr>
          <a:xfrm>
            <a:off x="179575" y="179575"/>
            <a:ext cx="8786274" cy="4720224"/>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a:spLocks noGrp="1"/>
          </p:cNvSpPr>
          <p:nvPr>
            <p:ph type="title"/>
          </p:nvPr>
        </p:nvSpPr>
        <p:spPr>
          <a:xfrm>
            <a:off x="265500" y="66675"/>
            <a:ext cx="4045200" cy="1022100"/>
          </a:xfrm>
          <a:prstGeom prst="rect">
            <a:avLst/>
          </a:prstGeom>
          <a:ln>
            <a:noFill/>
          </a:ln>
        </p:spPr>
        <p:txBody>
          <a:bodyPr lIns="91425" tIns="91425" rIns="91425" bIns="91425" anchor="b" anchorCtr="0">
            <a:noAutofit/>
          </a:bodyPr>
          <a:lstStyle/>
          <a:p>
            <a:pPr lvl="0" rtl="0">
              <a:spcBef>
                <a:spcPts val="0"/>
              </a:spcBef>
              <a:buNone/>
            </a:pPr>
            <a:r>
              <a:rPr lang="en" sz="4800"/>
              <a:t>Requirements</a:t>
            </a:r>
          </a:p>
        </p:txBody>
      </p:sp>
      <p:sp>
        <p:nvSpPr>
          <p:cNvPr id="447" name="Shape 447"/>
          <p:cNvSpPr txBox="1">
            <a:spLocks noGrp="1"/>
          </p:cNvSpPr>
          <p:nvPr>
            <p:ph type="subTitle" idx="1"/>
          </p:nvPr>
        </p:nvSpPr>
        <p:spPr>
          <a:xfrm>
            <a:off x="265500" y="1230999"/>
            <a:ext cx="4045200" cy="2164200"/>
          </a:xfrm>
          <a:prstGeom prst="rect">
            <a:avLst/>
          </a:prstGeom>
        </p:spPr>
        <p:txBody>
          <a:bodyPr lIns="91425" tIns="91425" rIns="91425" bIns="91425" anchor="t" anchorCtr="0">
            <a:noAutofit/>
          </a:bodyPr>
          <a:lstStyle/>
          <a:p>
            <a:pPr marL="457200" lvl="0" indent="-228600" algn="l" rtl="0">
              <a:spcBef>
                <a:spcPts val="0"/>
              </a:spcBef>
              <a:buChar char="●"/>
            </a:pPr>
            <a:r>
              <a:rPr lang="en"/>
              <a:t>Zip Code Input</a:t>
            </a:r>
          </a:p>
          <a:p>
            <a:pPr marL="457200" lvl="0" indent="-228600" algn="l" rtl="0">
              <a:spcBef>
                <a:spcPts val="0"/>
              </a:spcBef>
              <a:buChar char="●"/>
            </a:pPr>
            <a:r>
              <a:rPr lang="en"/>
              <a:t>Text Areas  And Dropdown Boxes For User To Input Home Data</a:t>
            </a:r>
          </a:p>
          <a:p>
            <a:pPr marL="457200" lvl="0" indent="-228600" algn="l" rtl="0">
              <a:spcBef>
                <a:spcPts val="0"/>
              </a:spcBef>
              <a:buChar char="●"/>
            </a:pPr>
            <a:r>
              <a:rPr lang="en"/>
              <a:t>Submit Information Button</a:t>
            </a:r>
          </a:p>
        </p:txBody>
      </p:sp>
      <p:sp>
        <p:nvSpPr>
          <p:cNvPr id="448" name="Shape 448"/>
          <p:cNvSpPr txBox="1">
            <a:spLocks noGrp="1"/>
          </p:cNvSpPr>
          <p:nvPr>
            <p:ph type="body" idx="2"/>
          </p:nvPr>
        </p:nvSpPr>
        <p:spPr>
          <a:xfrm>
            <a:off x="4901025" y="1088776"/>
            <a:ext cx="3837000" cy="3734750"/>
          </a:xfrm>
          <a:prstGeom prst="rect">
            <a:avLst/>
          </a:prstGeom>
          <a:ln w="9525" cap="flat" cmpd="sng">
            <a:solidFill>
              <a:srgbClr val="FFFFFF"/>
            </a:solidFill>
            <a:prstDash val="solid"/>
            <a:round/>
            <a:headEnd type="none" w="med" len="med"/>
            <a:tailEnd type="none" w="med" len="med"/>
          </a:ln>
        </p:spPr>
        <p:txBody>
          <a:bodyPr lIns="91425" tIns="91425" rIns="91425" bIns="91425" anchor="ctr" anchorCtr="0">
            <a:noAutofit/>
          </a:bodyPr>
          <a:lstStyle/>
          <a:p>
            <a:pPr marL="457200" lvl="0" indent="-228600" rtl="0">
              <a:spcBef>
                <a:spcPts val="0"/>
              </a:spcBef>
              <a:buClr>
                <a:srgbClr val="0C343D"/>
              </a:buClr>
            </a:pPr>
            <a:r>
              <a:rPr lang="en" sz="1600" dirty="0">
                <a:solidFill>
                  <a:srgbClr val="0C343D"/>
                </a:solidFill>
              </a:rPr>
              <a:t>Zip Code Input is used for all three of the site’s main functions</a:t>
            </a:r>
          </a:p>
          <a:p>
            <a:pPr marL="457200" lvl="0" indent="-228600" rtl="0">
              <a:spcBef>
                <a:spcPts val="0"/>
              </a:spcBef>
              <a:buClr>
                <a:srgbClr val="0C343D"/>
              </a:buClr>
            </a:pPr>
            <a:r>
              <a:rPr lang="en" sz="1600" dirty="0">
                <a:solidFill>
                  <a:srgbClr val="0C343D"/>
                </a:solidFill>
              </a:rPr>
              <a:t>Zip Code Input used alone in return of most important factors</a:t>
            </a:r>
          </a:p>
          <a:p>
            <a:pPr marL="457200" lvl="0" indent="-228600" rtl="0">
              <a:spcBef>
                <a:spcPts val="0"/>
              </a:spcBef>
              <a:buClr>
                <a:srgbClr val="0C343D"/>
              </a:buClr>
            </a:pPr>
            <a:r>
              <a:rPr lang="en" sz="1600" dirty="0">
                <a:solidFill>
                  <a:srgbClr val="0C343D"/>
                </a:solidFill>
              </a:rPr>
              <a:t>Zip Code Input and Home’s Attributes are used in the “Will Your House Sell?” function</a:t>
            </a:r>
          </a:p>
          <a:p>
            <a:pPr marL="457200" lvl="0" indent="-228600" rtl="0">
              <a:spcBef>
                <a:spcPts val="0"/>
              </a:spcBef>
              <a:buClr>
                <a:srgbClr val="0C343D"/>
              </a:buClr>
            </a:pPr>
            <a:r>
              <a:rPr lang="en" sz="1600" dirty="0">
                <a:solidFill>
                  <a:srgbClr val="0C343D"/>
                </a:solidFill>
              </a:rPr>
              <a:t>Zip Code Input used to return statistics on user’s area of     interest</a:t>
            </a:r>
          </a:p>
          <a:p>
            <a:pPr marL="457200" lvl="0" indent="-228600" rtl="0">
              <a:spcBef>
                <a:spcPts val="0"/>
              </a:spcBef>
              <a:buClr>
                <a:srgbClr val="0C343D"/>
              </a:buClr>
            </a:pPr>
            <a:r>
              <a:rPr lang="en" sz="1600" dirty="0">
                <a:solidFill>
                  <a:srgbClr val="0C343D"/>
                </a:solidFill>
              </a:rPr>
              <a:t>The Submit Button, when pressed, captures all user information</a:t>
            </a:r>
          </a:p>
        </p:txBody>
      </p:sp>
      <p:sp>
        <p:nvSpPr>
          <p:cNvPr id="449" name="Shape 449"/>
          <p:cNvSpPr txBox="1"/>
          <p:nvPr/>
        </p:nvSpPr>
        <p:spPr>
          <a:xfrm>
            <a:off x="4901025" y="66675"/>
            <a:ext cx="3577500" cy="1108500"/>
          </a:xfrm>
          <a:prstGeom prst="rect">
            <a:avLst/>
          </a:prstGeom>
          <a:noFill/>
          <a:ln w="9525" cap="flat" cmpd="sng">
            <a:solidFill>
              <a:srgbClr val="FFFFFF"/>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4800">
                <a:solidFill>
                  <a:srgbClr val="274E13"/>
                </a:solidFill>
              </a:rPr>
              <a:t>Training</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Shape 454"/>
          <p:cNvSpPr txBox="1">
            <a:spLocks noGrp="1"/>
          </p:cNvSpPr>
          <p:nvPr>
            <p:ph type="ctrTitle"/>
          </p:nvPr>
        </p:nvSpPr>
        <p:spPr>
          <a:xfrm>
            <a:off x="671257" y="990800"/>
            <a:ext cx="7801500" cy="1730100"/>
          </a:xfrm>
          <a:prstGeom prst="rect">
            <a:avLst/>
          </a:prstGeom>
        </p:spPr>
        <p:txBody>
          <a:bodyPr lIns="91425" tIns="91425" rIns="91425" bIns="91425" anchor="b" anchorCtr="0">
            <a:noAutofit/>
          </a:bodyPr>
          <a:lstStyle/>
          <a:p>
            <a:pPr lvl="0">
              <a:spcBef>
                <a:spcPts val="0"/>
              </a:spcBef>
              <a:buNone/>
            </a:pPr>
            <a:endParaRPr/>
          </a:p>
        </p:txBody>
      </p:sp>
      <p:sp>
        <p:nvSpPr>
          <p:cNvPr id="455" name="Shape 455"/>
          <p:cNvSpPr txBox="1">
            <a:spLocks noGrp="1"/>
          </p:cNvSpPr>
          <p:nvPr>
            <p:ph type="subTitle" idx="1"/>
          </p:nvPr>
        </p:nvSpPr>
        <p:spPr>
          <a:xfrm>
            <a:off x="671250" y="3174875"/>
            <a:ext cx="7801500" cy="792600"/>
          </a:xfrm>
          <a:prstGeom prst="rect">
            <a:avLst/>
          </a:prstGeom>
        </p:spPr>
        <p:txBody>
          <a:bodyPr lIns="91425" tIns="91425" rIns="91425" bIns="91425" anchor="t" anchorCtr="0">
            <a:noAutofit/>
          </a:bodyPr>
          <a:lstStyle/>
          <a:p>
            <a:pPr lvl="0">
              <a:spcBef>
                <a:spcPts val="0"/>
              </a:spcBef>
              <a:buNone/>
            </a:pPr>
            <a:endParaRPr/>
          </a:p>
        </p:txBody>
      </p:sp>
      <p:pic>
        <p:nvPicPr>
          <p:cNvPr id="456" name="Shape 456" descr="zipCodeBox - Page 1.png"/>
          <p:cNvPicPr preferRelativeResize="0"/>
          <p:nvPr/>
        </p:nvPicPr>
        <p:blipFill>
          <a:blip r:embed="rId3">
            <a:alphaModFix/>
          </a:blip>
          <a:stretch>
            <a:fillRect/>
          </a:stretch>
        </p:blipFill>
        <p:spPr>
          <a:xfrm>
            <a:off x="153925" y="371975"/>
            <a:ext cx="8786274" cy="4502174"/>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Shape 461"/>
          <p:cNvSpPr txBox="1">
            <a:spLocks noGrp="1"/>
          </p:cNvSpPr>
          <p:nvPr>
            <p:ph type="ctrTitle"/>
          </p:nvPr>
        </p:nvSpPr>
        <p:spPr>
          <a:xfrm>
            <a:off x="671257" y="990800"/>
            <a:ext cx="7801500" cy="1730100"/>
          </a:xfrm>
          <a:prstGeom prst="rect">
            <a:avLst/>
          </a:prstGeom>
        </p:spPr>
        <p:txBody>
          <a:bodyPr lIns="91425" tIns="91425" rIns="91425" bIns="91425" anchor="b" anchorCtr="0">
            <a:noAutofit/>
          </a:bodyPr>
          <a:lstStyle/>
          <a:p>
            <a:pPr lvl="0">
              <a:spcBef>
                <a:spcPts val="0"/>
              </a:spcBef>
              <a:buNone/>
            </a:pPr>
            <a:endParaRPr/>
          </a:p>
        </p:txBody>
      </p:sp>
      <p:sp>
        <p:nvSpPr>
          <p:cNvPr id="462" name="Shape 462"/>
          <p:cNvSpPr txBox="1">
            <a:spLocks noGrp="1"/>
          </p:cNvSpPr>
          <p:nvPr>
            <p:ph type="subTitle" idx="1"/>
          </p:nvPr>
        </p:nvSpPr>
        <p:spPr>
          <a:xfrm>
            <a:off x="671250" y="3174875"/>
            <a:ext cx="7801500" cy="792600"/>
          </a:xfrm>
          <a:prstGeom prst="rect">
            <a:avLst/>
          </a:prstGeom>
        </p:spPr>
        <p:txBody>
          <a:bodyPr lIns="91425" tIns="91425" rIns="91425" bIns="91425" anchor="t" anchorCtr="0">
            <a:noAutofit/>
          </a:bodyPr>
          <a:lstStyle/>
          <a:p>
            <a:pPr lvl="0">
              <a:spcBef>
                <a:spcPts val="0"/>
              </a:spcBef>
              <a:buNone/>
            </a:pPr>
            <a:endParaRPr/>
          </a:p>
        </p:txBody>
      </p:sp>
      <p:pic>
        <p:nvPicPr>
          <p:cNvPr id="463" name="Shape 463" descr="attributeBox - Page 1.png"/>
          <p:cNvPicPr preferRelativeResize="0"/>
          <p:nvPr/>
        </p:nvPicPr>
        <p:blipFill>
          <a:blip r:embed="rId3">
            <a:alphaModFix/>
          </a:blip>
          <a:stretch>
            <a:fillRect/>
          </a:stretch>
        </p:blipFill>
        <p:spPr>
          <a:xfrm>
            <a:off x="115450" y="384800"/>
            <a:ext cx="8876049" cy="448935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Shape 468"/>
          <p:cNvSpPr txBox="1">
            <a:spLocks noGrp="1"/>
          </p:cNvSpPr>
          <p:nvPr>
            <p:ph type="ctrTitle"/>
          </p:nvPr>
        </p:nvSpPr>
        <p:spPr>
          <a:xfrm>
            <a:off x="671257" y="990800"/>
            <a:ext cx="7801500" cy="1730100"/>
          </a:xfrm>
          <a:prstGeom prst="rect">
            <a:avLst/>
          </a:prstGeom>
        </p:spPr>
        <p:txBody>
          <a:bodyPr lIns="91425" tIns="91425" rIns="91425" bIns="91425" anchor="b" anchorCtr="0">
            <a:noAutofit/>
          </a:bodyPr>
          <a:lstStyle/>
          <a:p>
            <a:pPr lvl="0">
              <a:spcBef>
                <a:spcPts val="0"/>
              </a:spcBef>
              <a:buNone/>
            </a:pPr>
            <a:endParaRPr/>
          </a:p>
        </p:txBody>
      </p:sp>
      <p:sp>
        <p:nvSpPr>
          <p:cNvPr id="469" name="Shape 469"/>
          <p:cNvSpPr txBox="1">
            <a:spLocks noGrp="1"/>
          </p:cNvSpPr>
          <p:nvPr>
            <p:ph type="subTitle" idx="1"/>
          </p:nvPr>
        </p:nvSpPr>
        <p:spPr>
          <a:xfrm>
            <a:off x="671250" y="3174875"/>
            <a:ext cx="7801500" cy="792600"/>
          </a:xfrm>
          <a:prstGeom prst="rect">
            <a:avLst/>
          </a:prstGeom>
        </p:spPr>
        <p:txBody>
          <a:bodyPr lIns="91425" tIns="91425" rIns="91425" bIns="91425" anchor="t" anchorCtr="0">
            <a:noAutofit/>
          </a:bodyPr>
          <a:lstStyle/>
          <a:p>
            <a:pPr lvl="0">
              <a:spcBef>
                <a:spcPts val="0"/>
              </a:spcBef>
              <a:buNone/>
            </a:pPr>
            <a:endParaRPr/>
          </a:p>
        </p:txBody>
      </p:sp>
      <p:pic>
        <p:nvPicPr>
          <p:cNvPr id="470" name="Shape 470" descr="submitBox - Page 1.png"/>
          <p:cNvPicPr preferRelativeResize="0"/>
          <p:nvPr/>
        </p:nvPicPr>
        <p:blipFill>
          <a:blip r:embed="rId3">
            <a:alphaModFix/>
          </a:blip>
          <a:stretch>
            <a:fillRect/>
          </a:stretch>
        </p:blipFill>
        <p:spPr>
          <a:xfrm>
            <a:off x="166750" y="282175"/>
            <a:ext cx="8786276" cy="4591974"/>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Shape 475"/>
          <p:cNvSpPr txBox="1">
            <a:spLocks noGrp="1"/>
          </p:cNvSpPr>
          <p:nvPr>
            <p:ph type="title"/>
          </p:nvPr>
        </p:nvSpPr>
        <p:spPr>
          <a:xfrm>
            <a:off x="265500" y="0"/>
            <a:ext cx="4045200" cy="1022100"/>
          </a:xfrm>
          <a:prstGeom prst="rect">
            <a:avLst/>
          </a:prstGeom>
          <a:ln>
            <a:noFill/>
          </a:ln>
        </p:spPr>
        <p:txBody>
          <a:bodyPr lIns="91425" tIns="91425" rIns="91425" bIns="91425" anchor="b" anchorCtr="0">
            <a:noAutofit/>
          </a:bodyPr>
          <a:lstStyle/>
          <a:p>
            <a:pPr lvl="0" rtl="0">
              <a:spcBef>
                <a:spcPts val="0"/>
              </a:spcBef>
              <a:buNone/>
            </a:pPr>
            <a:r>
              <a:rPr lang="en" sz="4800"/>
              <a:t>Requirements</a:t>
            </a:r>
          </a:p>
        </p:txBody>
      </p:sp>
      <p:sp>
        <p:nvSpPr>
          <p:cNvPr id="476" name="Shape 476"/>
          <p:cNvSpPr txBox="1">
            <a:spLocks noGrp="1"/>
          </p:cNvSpPr>
          <p:nvPr>
            <p:ph type="subTitle" idx="1"/>
          </p:nvPr>
        </p:nvSpPr>
        <p:spPr>
          <a:xfrm>
            <a:off x="265500" y="915199"/>
            <a:ext cx="4045200" cy="2164200"/>
          </a:xfrm>
          <a:prstGeom prst="rect">
            <a:avLst/>
          </a:prstGeom>
        </p:spPr>
        <p:txBody>
          <a:bodyPr lIns="91425" tIns="91425" rIns="91425" bIns="91425" anchor="t" anchorCtr="0">
            <a:noAutofit/>
          </a:bodyPr>
          <a:lstStyle/>
          <a:p>
            <a:pPr marL="457200" lvl="0" indent="-228600" algn="l" rtl="0">
              <a:spcBef>
                <a:spcPts val="0"/>
              </a:spcBef>
              <a:buChar char="●"/>
            </a:pPr>
            <a:r>
              <a:rPr lang="en"/>
              <a:t>Sale Prediction Function</a:t>
            </a:r>
          </a:p>
          <a:p>
            <a:pPr marL="457200" lvl="0" indent="-228600" algn="l" rtl="0">
              <a:spcBef>
                <a:spcPts val="0"/>
              </a:spcBef>
              <a:buChar char="●"/>
            </a:pPr>
            <a:r>
              <a:rPr lang="en"/>
              <a:t>Most Important Attributes Function</a:t>
            </a:r>
          </a:p>
          <a:p>
            <a:pPr marL="457200" lvl="0" indent="-228600" algn="l" rtl="0">
              <a:spcBef>
                <a:spcPts val="0"/>
              </a:spcBef>
              <a:buChar char="●"/>
            </a:pPr>
            <a:r>
              <a:rPr lang="en"/>
              <a:t>Data Visualization Function</a:t>
            </a:r>
          </a:p>
        </p:txBody>
      </p:sp>
      <p:sp>
        <p:nvSpPr>
          <p:cNvPr id="477" name="Shape 477"/>
          <p:cNvSpPr txBox="1">
            <a:spLocks noGrp="1"/>
          </p:cNvSpPr>
          <p:nvPr>
            <p:ph type="body" idx="2"/>
          </p:nvPr>
        </p:nvSpPr>
        <p:spPr>
          <a:xfrm>
            <a:off x="4644600" y="1022100"/>
            <a:ext cx="4276200" cy="3955200"/>
          </a:xfrm>
          <a:prstGeom prst="rect">
            <a:avLst/>
          </a:prstGeom>
          <a:ln w="9525" cap="flat" cmpd="sng">
            <a:solidFill>
              <a:srgbClr val="FFFFFF"/>
            </a:solidFill>
            <a:prstDash val="solid"/>
            <a:round/>
            <a:headEnd type="none" w="med" len="med"/>
            <a:tailEnd type="none" w="med" len="med"/>
          </a:ln>
        </p:spPr>
        <p:txBody>
          <a:bodyPr lIns="91425" tIns="91425" rIns="91425" bIns="91425" anchor="ctr" anchorCtr="0">
            <a:noAutofit/>
          </a:bodyPr>
          <a:lstStyle/>
          <a:p>
            <a:pPr marL="457200" lvl="0" indent="-228600" rtl="0">
              <a:spcBef>
                <a:spcPts val="0"/>
              </a:spcBef>
              <a:buClr>
                <a:srgbClr val="0C343D"/>
              </a:buClr>
            </a:pPr>
            <a:r>
              <a:rPr lang="en">
                <a:solidFill>
                  <a:srgbClr val="0C343D"/>
                </a:solidFill>
              </a:rPr>
              <a:t>When “Will Your House Sell?” button pressed an in-window message box appears with a will/will not sell answer</a:t>
            </a:r>
          </a:p>
          <a:p>
            <a:pPr marL="457200" lvl="0" indent="-228600" rtl="0">
              <a:spcBef>
                <a:spcPts val="0"/>
              </a:spcBef>
              <a:buClr>
                <a:srgbClr val="0C343D"/>
              </a:buClr>
            </a:pPr>
            <a:r>
              <a:rPr lang="en">
                <a:solidFill>
                  <a:srgbClr val="0C343D"/>
                </a:solidFill>
              </a:rPr>
              <a:t>When the “Most Important Attributes” button is pressed an in-window message appears with a histogram of most important attributes</a:t>
            </a:r>
          </a:p>
          <a:p>
            <a:pPr marL="457200" lvl="0" indent="-228600" rtl="0">
              <a:spcBef>
                <a:spcPts val="0"/>
              </a:spcBef>
              <a:buClr>
                <a:srgbClr val="0C343D"/>
              </a:buClr>
            </a:pPr>
            <a:r>
              <a:rPr lang="en">
                <a:solidFill>
                  <a:srgbClr val="0C343D"/>
                </a:solidFill>
              </a:rPr>
              <a:t>When “Data Visualizations” button is pressed, a suite of charts and graphs appear based on the target zip code.</a:t>
            </a:r>
          </a:p>
        </p:txBody>
      </p:sp>
      <p:sp>
        <p:nvSpPr>
          <p:cNvPr id="478" name="Shape 478"/>
          <p:cNvSpPr txBox="1"/>
          <p:nvPr/>
        </p:nvSpPr>
        <p:spPr>
          <a:xfrm>
            <a:off x="4901025" y="89400"/>
            <a:ext cx="3577500" cy="1108500"/>
          </a:xfrm>
          <a:prstGeom prst="rect">
            <a:avLst/>
          </a:prstGeom>
          <a:noFill/>
          <a:ln>
            <a:noFill/>
          </a:ln>
        </p:spPr>
        <p:txBody>
          <a:bodyPr lIns="91425" tIns="91425" rIns="91425" bIns="91425" anchor="t" anchorCtr="0">
            <a:noAutofit/>
          </a:bodyPr>
          <a:lstStyle/>
          <a:p>
            <a:pPr lvl="0" algn="ctr" rtl="0">
              <a:spcBef>
                <a:spcPts val="0"/>
              </a:spcBef>
              <a:buNone/>
            </a:pPr>
            <a:r>
              <a:rPr lang="en" sz="4800">
                <a:solidFill>
                  <a:srgbClr val="0C343D"/>
                </a:solidFill>
              </a:rPr>
              <a:t>Training</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ctrTitle"/>
          </p:nvPr>
        </p:nvSpPr>
        <p:spPr>
          <a:xfrm>
            <a:off x="671257" y="990800"/>
            <a:ext cx="7801500" cy="1730100"/>
          </a:xfrm>
          <a:prstGeom prst="rect">
            <a:avLst/>
          </a:prstGeom>
        </p:spPr>
        <p:txBody>
          <a:bodyPr lIns="91425" tIns="91425" rIns="91425" bIns="91425" anchor="b" anchorCtr="0">
            <a:noAutofit/>
          </a:bodyPr>
          <a:lstStyle/>
          <a:p>
            <a:pPr lvl="0">
              <a:spcBef>
                <a:spcPts val="0"/>
              </a:spcBef>
              <a:buNone/>
            </a:pPr>
            <a:endParaRPr/>
          </a:p>
        </p:txBody>
      </p:sp>
      <p:sp>
        <p:nvSpPr>
          <p:cNvPr id="484" name="Shape 484"/>
          <p:cNvSpPr txBox="1">
            <a:spLocks noGrp="1"/>
          </p:cNvSpPr>
          <p:nvPr>
            <p:ph type="subTitle" idx="1"/>
          </p:nvPr>
        </p:nvSpPr>
        <p:spPr>
          <a:xfrm>
            <a:off x="671250" y="3174875"/>
            <a:ext cx="7801500" cy="792600"/>
          </a:xfrm>
          <a:prstGeom prst="rect">
            <a:avLst/>
          </a:prstGeom>
        </p:spPr>
        <p:txBody>
          <a:bodyPr lIns="91425" tIns="91425" rIns="91425" bIns="91425" anchor="t" anchorCtr="0">
            <a:noAutofit/>
          </a:bodyPr>
          <a:lstStyle/>
          <a:p>
            <a:pPr lvl="0">
              <a:spcBef>
                <a:spcPts val="0"/>
              </a:spcBef>
              <a:buNone/>
            </a:pPr>
            <a:endParaRPr/>
          </a:p>
        </p:txBody>
      </p:sp>
      <p:pic>
        <p:nvPicPr>
          <p:cNvPr id="485" name="Shape 485" descr="sellBox - Page 1.png"/>
          <p:cNvPicPr preferRelativeResize="0"/>
          <p:nvPr/>
        </p:nvPicPr>
        <p:blipFill>
          <a:blip r:embed="rId3">
            <a:alphaModFix/>
          </a:blip>
          <a:stretch>
            <a:fillRect/>
          </a:stretch>
        </p:blipFill>
        <p:spPr>
          <a:xfrm>
            <a:off x="166750" y="256525"/>
            <a:ext cx="8837576" cy="4681749"/>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Shape 490"/>
          <p:cNvSpPr txBox="1">
            <a:spLocks noGrp="1"/>
          </p:cNvSpPr>
          <p:nvPr>
            <p:ph type="ctrTitle"/>
          </p:nvPr>
        </p:nvSpPr>
        <p:spPr>
          <a:xfrm>
            <a:off x="671257" y="990800"/>
            <a:ext cx="7801500" cy="1730100"/>
          </a:xfrm>
          <a:prstGeom prst="rect">
            <a:avLst/>
          </a:prstGeom>
        </p:spPr>
        <p:txBody>
          <a:bodyPr lIns="91425" tIns="91425" rIns="91425" bIns="91425" anchor="b" anchorCtr="0">
            <a:noAutofit/>
          </a:bodyPr>
          <a:lstStyle/>
          <a:p>
            <a:pPr lvl="0">
              <a:spcBef>
                <a:spcPts val="0"/>
              </a:spcBef>
              <a:buNone/>
            </a:pPr>
            <a:endParaRPr/>
          </a:p>
        </p:txBody>
      </p:sp>
      <p:sp>
        <p:nvSpPr>
          <p:cNvPr id="491" name="Shape 491"/>
          <p:cNvSpPr txBox="1">
            <a:spLocks noGrp="1"/>
          </p:cNvSpPr>
          <p:nvPr>
            <p:ph type="subTitle" idx="1"/>
          </p:nvPr>
        </p:nvSpPr>
        <p:spPr>
          <a:xfrm>
            <a:off x="671250" y="3174875"/>
            <a:ext cx="7801500" cy="792600"/>
          </a:xfrm>
          <a:prstGeom prst="rect">
            <a:avLst/>
          </a:prstGeom>
        </p:spPr>
        <p:txBody>
          <a:bodyPr lIns="91425" tIns="91425" rIns="91425" bIns="91425" anchor="t" anchorCtr="0">
            <a:noAutofit/>
          </a:bodyPr>
          <a:lstStyle/>
          <a:p>
            <a:pPr lvl="0">
              <a:spcBef>
                <a:spcPts val="0"/>
              </a:spcBef>
              <a:buNone/>
            </a:pPr>
            <a:endParaRPr/>
          </a:p>
        </p:txBody>
      </p:sp>
      <p:pic>
        <p:nvPicPr>
          <p:cNvPr id="492" name="Shape 492" descr="willSell2.png"/>
          <p:cNvPicPr preferRelativeResize="0"/>
          <p:nvPr/>
        </p:nvPicPr>
        <p:blipFill>
          <a:blip r:embed="rId3">
            <a:alphaModFix/>
          </a:blip>
          <a:stretch>
            <a:fillRect/>
          </a:stretch>
        </p:blipFill>
        <p:spPr>
          <a:xfrm>
            <a:off x="346325" y="295025"/>
            <a:ext cx="8452775" cy="450215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Shape 497"/>
          <p:cNvSpPr txBox="1">
            <a:spLocks noGrp="1"/>
          </p:cNvSpPr>
          <p:nvPr>
            <p:ph type="ctrTitle"/>
          </p:nvPr>
        </p:nvSpPr>
        <p:spPr>
          <a:xfrm>
            <a:off x="671257" y="990800"/>
            <a:ext cx="7801500" cy="1730100"/>
          </a:xfrm>
          <a:prstGeom prst="rect">
            <a:avLst/>
          </a:prstGeom>
        </p:spPr>
        <p:txBody>
          <a:bodyPr lIns="91425" tIns="91425" rIns="91425" bIns="91425" anchor="b" anchorCtr="0">
            <a:noAutofit/>
          </a:bodyPr>
          <a:lstStyle/>
          <a:p>
            <a:pPr lvl="0">
              <a:spcBef>
                <a:spcPts val="0"/>
              </a:spcBef>
              <a:buNone/>
            </a:pPr>
            <a:endParaRPr/>
          </a:p>
        </p:txBody>
      </p:sp>
      <p:sp>
        <p:nvSpPr>
          <p:cNvPr id="498" name="Shape 498"/>
          <p:cNvSpPr txBox="1">
            <a:spLocks noGrp="1"/>
          </p:cNvSpPr>
          <p:nvPr>
            <p:ph type="subTitle" idx="1"/>
          </p:nvPr>
        </p:nvSpPr>
        <p:spPr>
          <a:xfrm>
            <a:off x="671250" y="3174875"/>
            <a:ext cx="7801500" cy="792600"/>
          </a:xfrm>
          <a:prstGeom prst="rect">
            <a:avLst/>
          </a:prstGeom>
        </p:spPr>
        <p:txBody>
          <a:bodyPr lIns="91425" tIns="91425" rIns="91425" bIns="91425" anchor="t" anchorCtr="0">
            <a:noAutofit/>
          </a:bodyPr>
          <a:lstStyle/>
          <a:p>
            <a:pPr lvl="0">
              <a:spcBef>
                <a:spcPts val="0"/>
              </a:spcBef>
              <a:buNone/>
            </a:pPr>
            <a:endParaRPr/>
          </a:p>
        </p:txBody>
      </p:sp>
      <p:pic>
        <p:nvPicPr>
          <p:cNvPr id="499" name="Shape 499" descr="attBox - Page 1.png"/>
          <p:cNvPicPr preferRelativeResize="0"/>
          <p:nvPr/>
        </p:nvPicPr>
        <p:blipFill>
          <a:blip r:embed="rId3">
            <a:alphaModFix/>
          </a:blip>
          <a:stretch>
            <a:fillRect/>
          </a:stretch>
        </p:blipFill>
        <p:spPr>
          <a:xfrm>
            <a:off x="166750" y="384800"/>
            <a:ext cx="8773450" cy="42327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Performance Requirements</a:t>
            </a:r>
          </a:p>
        </p:txBody>
      </p:sp>
      <p:sp>
        <p:nvSpPr>
          <p:cNvPr id="99" name="Shape 99"/>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Any system process taking longer than 1 second will display a “processing” dialog box.</a:t>
            </a:r>
          </a:p>
          <a:p>
            <a:pPr marL="457200" lvl="0" indent="-2286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Any system process taking longer than 8 seconds will display an estimate of the time remaining on the task.</a:t>
            </a:r>
          </a:p>
          <a:p>
            <a:pPr marL="457200" lvl="0" indent="-2286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95% of response time should be less than 5 seconds for processes involving queries from the database.</a:t>
            </a:r>
          </a:p>
          <a:p>
            <a:pPr marL="457200" lvl="0" indent="-2286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Database will respond to 1,000 reads per hour.</a:t>
            </a:r>
          </a:p>
          <a:p>
            <a:pPr marL="457200" lvl="0" indent="-2286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Data Visualizations will appear after user request within 2 seconds.</a:t>
            </a:r>
          </a:p>
          <a:p>
            <a:pPr marL="457200" lvl="0" indent="-2286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Must support concurrent users.</a:t>
            </a:r>
          </a:p>
          <a:p>
            <a:pPr lvl="0" rtl="0">
              <a:lnSpc>
                <a:spcPct val="107916"/>
              </a:lnSpc>
              <a:spcBef>
                <a:spcPts val="0"/>
              </a:spcBef>
              <a:spcAft>
                <a:spcPts val="0"/>
              </a:spcAft>
              <a:buNone/>
            </a:pPr>
            <a:endParaRPr b="1">
              <a:solidFill>
                <a:srgbClr val="FFFFFF"/>
              </a:solidFill>
              <a:latin typeface="Calibri"/>
              <a:ea typeface="Calibri"/>
              <a:cs typeface="Calibri"/>
              <a:sym typeface="Calibri"/>
            </a:endParaRPr>
          </a:p>
          <a:p>
            <a:pPr lvl="0">
              <a:spcBef>
                <a:spcPts val="0"/>
              </a:spcBef>
              <a:buNone/>
            </a:pPr>
            <a:endParaRPr>
              <a:solidFill>
                <a:srgbClr val="FFFFFF"/>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Shape 504"/>
          <p:cNvSpPr txBox="1">
            <a:spLocks noGrp="1"/>
          </p:cNvSpPr>
          <p:nvPr>
            <p:ph type="ctrTitle"/>
          </p:nvPr>
        </p:nvSpPr>
        <p:spPr>
          <a:xfrm>
            <a:off x="671257" y="990800"/>
            <a:ext cx="7801500" cy="1730100"/>
          </a:xfrm>
          <a:prstGeom prst="rect">
            <a:avLst/>
          </a:prstGeom>
        </p:spPr>
        <p:txBody>
          <a:bodyPr lIns="91425" tIns="91425" rIns="91425" bIns="91425" anchor="b" anchorCtr="0">
            <a:noAutofit/>
          </a:bodyPr>
          <a:lstStyle/>
          <a:p>
            <a:pPr lvl="0">
              <a:spcBef>
                <a:spcPts val="0"/>
              </a:spcBef>
              <a:buNone/>
            </a:pPr>
            <a:endParaRPr/>
          </a:p>
        </p:txBody>
      </p:sp>
      <p:sp>
        <p:nvSpPr>
          <p:cNvPr id="505" name="Shape 505"/>
          <p:cNvSpPr txBox="1">
            <a:spLocks noGrp="1"/>
          </p:cNvSpPr>
          <p:nvPr>
            <p:ph type="subTitle" idx="1"/>
          </p:nvPr>
        </p:nvSpPr>
        <p:spPr>
          <a:xfrm>
            <a:off x="671250" y="3174875"/>
            <a:ext cx="7801500" cy="792600"/>
          </a:xfrm>
          <a:prstGeom prst="rect">
            <a:avLst/>
          </a:prstGeom>
        </p:spPr>
        <p:txBody>
          <a:bodyPr lIns="91425" tIns="91425" rIns="91425" bIns="91425" anchor="t" anchorCtr="0">
            <a:noAutofit/>
          </a:bodyPr>
          <a:lstStyle/>
          <a:p>
            <a:pPr lvl="0">
              <a:spcBef>
                <a:spcPts val="0"/>
              </a:spcBef>
              <a:buNone/>
            </a:pPr>
            <a:endParaRPr/>
          </a:p>
        </p:txBody>
      </p:sp>
      <p:pic>
        <p:nvPicPr>
          <p:cNvPr id="506" name="Shape 506" descr="attributes2.png"/>
          <p:cNvPicPr preferRelativeResize="0"/>
          <p:nvPr/>
        </p:nvPicPr>
        <p:blipFill>
          <a:blip r:embed="rId3">
            <a:alphaModFix/>
          </a:blip>
          <a:stretch>
            <a:fillRect/>
          </a:stretch>
        </p:blipFill>
        <p:spPr>
          <a:xfrm>
            <a:off x="448924" y="461750"/>
            <a:ext cx="8286048" cy="423282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Shape 511"/>
          <p:cNvSpPr txBox="1">
            <a:spLocks noGrp="1"/>
          </p:cNvSpPr>
          <p:nvPr>
            <p:ph type="ctrTitle"/>
          </p:nvPr>
        </p:nvSpPr>
        <p:spPr>
          <a:xfrm>
            <a:off x="671257" y="990800"/>
            <a:ext cx="7801500" cy="1730100"/>
          </a:xfrm>
          <a:prstGeom prst="rect">
            <a:avLst/>
          </a:prstGeom>
        </p:spPr>
        <p:txBody>
          <a:bodyPr lIns="91425" tIns="91425" rIns="91425" bIns="91425" anchor="b" anchorCtr="0">
            <a:noAutofit/>
          </a:bodyPr>
          <a:lstStyle/>
          <a:p>
            <a:pPr lvl="0">
              <a:spcBef>
                <a:spcPts val="0"/>
              </a:spcBef>
              <a:buNone/>
            </a:pPr>
            <a:endParaRPr/>
          </a:p>
        </p:txBody>
      </p:sp>
      <p:sp>
        <p:nvSpPr>
          <p:cNvPr id="512" name="Shape 512"/>
          <p:cNvSpPr txBox="1">
            <a:spLocks noGrp="1"/>
          </p:cNvSpPr>
          <p:nvPr>
            <p:ph type="subTitle" idx="1"/>
          </p:nvPr>
        </p:nvSpPr>
        <p:spPr>
          <a:xfrm>
            <a:off x="671250" y="3174875"/>
            <a:ext cx="7801500" cy="792600"/>
          </a:xfrm>
          <a:prstGeom prst="rect">
            <a:avLst/>
          </a:prstGeom>
        </p:spPr>
        <p:txBody>
          <a:bodyPr lIns="91425" tIns="91425" rIns="91425" bIns="91425" anchor="t" anchorCtr="0">
            <a:noAutofit/>
          </a:bodyPr>
          <a:lstStyle/>
          <a:p>
            <a:pPr lvl="0">
              <a:spcBef>
                <a:spcPts val="0"/>
              </a:spcBef>
              <a:buNone/>
            </a:pPr>
            <a:endParaRPr/>
          </a:p>
        </p:txBody>
      </p:sp>
      <p:pic>
        <p:nvPicPr>
          <p:cNvPr id="513" name="Shape 513" descr="vizBox - Page 1.png"/>
          <p:cNvPicPr preferRelativeResize="0"/>
          <p:nvPr/>
        </p:nvPicPr>
        <p:blipFill>
          <a:blip r:embed="rId3">
            <a:alphaModFix/>
          </a:blip>
          <a:stretch>
            <a:fillRect/>
          </a:stretch>
        </p:blipFill>
        <p:spPr>
          <a:xfrm>
            <a:off x="218050" y="436100"/>
            <a:ext cx="8773450" cy="43226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Shape 518"/>
          <p:cNvSpPr txBox="1">
            <a:spLocks noGrp="1"/>
          </p:cNvSpPr>
          <p:nvPr>
            <p:ph type="ctrTitle"/>
          </p:nvPr>
        </p:nvSpPr>
        <p:spPr>
          <a:xfrm>
            <a:off x="671257" y="990800"/>
            <a:ext cx="7801500" cy="1730100"/>
          </a:xfrm>
          <a:prstGeom prst="rect">
            <a:avLst/>
          </a:prstGeom>
        </p:spPr>
        <p:txBody>
          <a:bodyPr lIns="91425" tIns="91425" rIns="91425" bIns="91425" anchor="b" anchorCtr="0">
            <a:noAutofit/>
          </a:bodyPr>
          <a:lstStyle/>
          <a:p>
            <a:pPr lvl="0">
              <a:spcBef>
                <a:spcPts val="0"/>
              </a:spcBef>
              <a:buNone/>
            </a:pPr>
            <a:endParaRPr/>
          </a:p>
        </p:txBody>
      </p:sp>
      <p:sp>
        <p:nvSpPr>
          <p:cNvPr id="519" name="Shape 519"/>
          <p:cNvSpPr txBox="1">
            <a:spLocks noGrp="1"/>
          </p:cNvSpPr>
          <p:nvPr>
            <p:ph type="subTitle" idx="1"/>
          </p:nvPr>
        </p:nvSpPr>
        <p:spPr>
          <a:xfrm>
            <a:off x="671250" y="3174875"/>
            <a:ext cx="7801500" cy="792600"/>
          </a:xfrm>
          <a:prstGeom prst="rect">
            <a:avLst/>
          </a:prstGeom>
        </p:spPr>
        <p:txBody>
          <a:bodyPr lIns="91425" tIns="91425" rIns="91425" bIns="91425" anchor="t" anchorCtr="0">
            <a:noAutofit/>
          </a:bodyPr>
          <a:lstStyle/>
          <a:p>
            <a:pPr lvl="0">
              <a:spcBef>
                <a:spcPts val="0"/>
              </a:spcBef>
              <a:buNone/>
            </a:pPr>
            <a:endParaRPr/>
          </a:p>
        </p:txBody>
      </p:sp>
      <p:pic>
        <p:nvPicPr>
          <p:cNvPr id="520" name="Shape 520" descr="visualiz.png"/>
          <p:cNvPicPr preferRelativeResize="0"/>
          <p:nvPr/>
        </p:nvPicPr>
        <p:blipFill>
          <a:blip r:embed="rId3">
            <a:alphaModFix/>
          </a:blip>
          <a:stretch>
            <a:fillRect/>
          </a:stretch>
        </p:blipFill>
        <p:spPr>
          <a:xfrm>
            <a:off x="333499" y="436100"/>
            <a:ext cx="8478424" cy="41815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Shape 525"/>
          <p:cNvSpPr txBox="1">
            <a:spLocks noGrp="1"/>
          </p:cNvSpPr>
          <p:nvPr>
            <p:ph type="title"/>
          </p:nvPr>
        </p:nvSpPr>
        <p:spPr>
          <a:xfrm>
            <a:off x="388350" y="0"/>
            <a:ext cx="8520600" cy="572700"/>
          </a:xfrm>
          <a:prstGeom prst="rect">
            <a:avLst/>
          </a:prstGeom>
        </p:spPr>
        <p:txBody>
          <a:bodyPr lIns="91425" tIns="91425" rIns="91425" bIns="91425" anchor="t" anchorCtr="0">
            <a:noAutofit/>
          </a:bodyPr>
          <a:lstStyle/>
          <a:p>
            <a:pPr lvl="0" algn="ctr">
              <a:spcBef>
                <a:spcPts val="0"/>
              </a:spcBef>
              <a:buNone/>
            </a:pPr>
            <a:r>
              <a:rPr lang="en" sz="3600" dirty="0"/>
              <a:t>Incomplete Requirements</a:t>
            </a:r>
          </a:p>
        </p:txBody>
      </p:sp>
      <p:sp>
        <p:nvSpPr>
          <p:cNvPr id="526" name="Shape 526"/>
          <p:cNvSpPr txBox="1">
            <a:spLocks noGrp="1"/>
          </p:cNvSpPr>
          <p:nvPr>
            <p:ph type="body" idx="1"/>
          </p:nvPr>
        </p:nvSpPr>
        <p:spPr>
          <a:xfrm>
            <a:off x="190050" y="737805"/>
            <a:ext cx="8718900" cy="3416400"/>
          </a:xfrm>
          <a:prstGeom prst="rect">
            <a:avLst/>
          </a:prstGeom>
        </p:spPr>
        <p:txBody>
          <a:bodyPr lIns="91425" tIns="91425" rIns="91425" bIns="91425" anchor="t" anchorCtr="0">
            <a:noAutofit/>
          </a:bodyPr>
          <a:lstStyle/>
          <a:p>
            <a:pPr marL="457200" lvl="0" indent="-381000" rtl="0">
              <a:spcBef>
                <a:spcPts val="0"/>
              </a:spcBef>
              <a:buClr>
                <a:srgbClr val="FFFFFF"/>
              </a:buClr>
              <a:buSzPct val="100000"/>
            </a:pPr>
            <a:r>
              <a:rPr lang="en" sz="2000" dirty="0">
                <a:solidFill>
                  <a:srgbClr val="FFFFFF"/>
                </a:solidFill>
              </a:rPr>
              <a:t>Contact Page(Email Functionality Needs Added)</a:t>
            </a:r>
          </a:p>
          <a:p>
            <a:pPr marL="457200" lvl="0" indent="-381000" rtl="0">
              <a:spcBef>
                <a:spcPts val="0"/>
              </a:spcBef>
              <a:buClr>
                <a:srgbClr val="FFFFFF"/>
              </a:buClr>
              <a:buSzPct val="100000"/>
            </a:pPr>
            <a:r>
              <a:rPr lang="en" sz="2000" dirty="0">
                <a:solidFill>
                  <a:srgbClr val="FFFFFF"/>
                </a:solidFill>
              </a:rPr>
              <a:t>Blog Page(Implement an Expert Blog Entry Example)</a:t>
            </a:r>
          </a:p>
          <a:p>
            <a:pPr marL="457200" lvl="0" indent="-381000" rtl="0">
              <a:spcBef>
                <a:spcPts val="0"/>
              </a:spcBef>
              <a:buClr>
                <a:srgbClr val="FFFFFF"/>
              </a:buClr>
              <a:buSzPct val="100000"/>
            </a:pPr>
            <a:r>
              <a:rPr lang="en" sz="2000" dirty="0">
                <a:solidFill>
                  <a:srgbClr val="FFFFFF"/>
                </a:solidFill>
              </a:rPr>
              <a:t>Input Areas(Ability To Grab Variables and Utilize Them)</a:t>
            </a:r>
          </a:p>
          <a:p>
            <a:pPr marL="457200" lvl="0" indent="-381000" rtl="0">
              <a:spcBef>
                <a:spcPts val="0"/>
              </a:spcBef>
              <a:buClr>
                <a:srgbClr val="FFFFFF"/>
              </a:buClr>
              <a:buSzPct val="100000"/>
            </a:pPr>
            <a:r>
              <a:rPr lang="en" sz="2000" dirty="0">
                <a:solidFill>
                  <a:srgbClr val="FFFFFF"/>
                </a:solidFill>
              </a:rPr>
              <a:t>Random Forest Algorithm(Increase Precision/Recall Scores)</a:t>
            </a:r>
          </a:p>
          <a:p>
            <a:pPr marL="457200" lvl="0" indent="-381000" rtl="0">
              <a:spcBef>
                <a:spcPts val="0"/>
              </a:spcBef>
              <a:buClr>
                <a:srgbClr val="FFFFFF"/>
              </a:buClr>
              <a:buSzPct val="100000"/>
            </a:pPr>
            <a:r>
              <a:rPr lang="en" sz="2000" dirty="0">
                <a:solidFill>
                  <a:srgbClr val="FFFFFF"/>
                </a:solidFill>
              </a:rPr>
              <a:t>Will House Sell Function(Run Algorithm, Display Results)</a:t>
            </a:r>
          </a:p>
          <a:p>
            <a:pPr marL="457200" lvl="0" indent="-381000" rtl="0">
              <a:spcBef>
                <a:spcPts val="0"/>
              </a:spcBef>
              <a:buClr>
                <a:srgbClr val="FFFFFF"/>
              </a:buClr>
              <a:buSzPct val="100000"/>
            </a:pPr>
            <a:r>
              <a:rPr lang="en" sz="2000" dirty="0">
                <a:solidFill>
                  <a:srgbClr val="FFFFFF"/>
                </a:solidFill>
              </a:rPr>
              <a:t>Most Important Attributes(Run Algorithm, Display Results)</a:t>
            </a:r>
          </a:p>
          <a:p>
            <a:pPr marL="457200" lvl="0" indent="-381000">
              <a:spcBef>
                <a:spcPts val="0"/>
              </a:spcBef>
              <a:buClr>
                <a:srgbClr val="FFFFFF"/>
              </a:buClr>
              <a:buSzPct val="100000"/>
            </a:pPr>
            <a:r>
              <a:rPr lang="en" sz="2000" dirty="0">
                <a:solidFill>
                  <a:srgbClr val="FFFFFF"/>
                </a:solidFill>
              </a:rPr>
              <a:t>Data Visualizations(Choose Housing Statistics to Display, Implement Charting and Display in Window)</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System Interface Requirements</a:t>
            </a:r>
          </a:p>
        </p:txBody>
      </p:sp>
      <p:sp>
        <p:nvSpPr>
          <p:cNvPr id="105" name="Shape 10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Application must be successfully hosted and displayed by cloud service(AWS).</a:t>
            </a:r>
          </a:p>
          <a:p>
            <a:pPr marL="457200" lvl="0" indent="-2286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Front end of web application must successfully query database upon user request.</a:t>
            </a:r>
          </a:p>
          <a:p>
            <a:pPr marL="457200" lvl="0" indent="-2286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Database must successfully return requested data run through machine learning algorithm, statistical analysis and data visualization program and front end must successfully display request.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Security Requirements</a:t>
            </a:r>
          </a:p>
        </p:txBody>
      </p:sp>
      <p:sp>
        <p:nvSpPr>
          <p:cNvPr id="111" name="Shape 111"/>
          <p:cNvSpPr txBox="1">
            <a:spLocks noGrp="1"/>
          </p:cNvSpPr>
          <p:nvPr>
            <p:ph type="body" idx="1"/>
          </p:nvPr>
        </p:nvSpPr>
        <p:spPr>
          <a:xfrm>
            <a:off x="560850" y="1152475"/>
            <a:ext cx="8004600" cy="3416400"/>
          </a:xfrm>
          <a:prstGeom prst="rect">
            <a:avLst/>
          </a:prstGeom>
        </p:spPr>
        <p:txBody>
          <a:bodyPr lIns="91425" tIns="91425" rIns="91425" bIns="91425" anchor="t" anchorCtr="0">
            <a:noAutofit/>
          </a:bodyPr>
          <a:lstStyle/>
          <a:p>
            <a:pPr marL="457200" lvl="0" indent="-228600" rtl="0">
              <a:spcBef>
                <a:spcPts val="0"/>
              </a:spcBef>
              <a:buClr>
                <a:srgbClr val="FFFFFF"/>
              </a:buClr>
              <a:buChar char="●"/>
            </a:pPr>
            <a:r>
              <a:rPr lang="en">
                <a:solidFill>
                  <a:srgbClr val="FFFFFF"/>
                </a:solidFill>
              </a:rPr>
              <a:t>Home data in DB can’t be altered except by authorized automated scripts or administrators. </a:t>
            </a:r>
          </a:p>
          <a:p>
            <a:pPr marL="457200" lvl="0" indent="-228600" rtl="0">
              <a:spcBef>
                <a:spcPts val="0"/>
              </a:spcBef>
              <a:buClr>
                <a:srgbClr val="FFFFFF"/>
              </a:buClr>
              <a:buChar char="●"/>
            </a:pPr>
            <a:r>
              <a:rPr lang="en">
                <a:solidFill>
                  <a:srgbClr val="FFFFFF"/>
                </a:solidFill>
              </a:rPr>
              <a:t>Realtor rankings and underlying data in DB can’t be altered except by automated scripts or administrators.</a:t>
            </a:r>
          </a:p>
          <a:p>
            <a:pPr marL="457200" lvl="0" indent="-228600" rtl="0">
              <a:spcBef>
                <a:spcPts val="0"/>
              </a:spcBef>
              <a:buClr>
                <a:srgbClr val="FFFFFF"/>
              </a:buClr>
              <a:buChar char="●"/>
            </a:pPr>
            <a:r>
              <a:rPr lang="en">
                <a:solidFill>
                  <a:srgbClr val="FFFFFF"/>
                </a:solidFill>
              </a:rPr>
              <a:t>Realtor blog articles can’t be placed, removed or altered except by administrators. </a:t>
            </a:r>
          </a:p>
          <a:p>
            <a:pPr lvl="0">
              <a:spcBef>
                <a:spcPts val="0"/>
              </a:spcBef>
              <a:buNone/>
            </a:pPr>
            <a:endParaRPr>
              <a:solidFill>
                <a:srgbClr val="FFFFFF"/>
              </a:solidFill>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3567</Words>
  <Application>Microsoft Office PowerPoint</Application>
  <PresentationFormat>On-screen Show (16:9)</PresentationFormat>
  <Paragraphs>411</Paragraphs>
  <Slides>73</Slides>
  <Notes>73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73</vt:i4>
      </vt:variant>
    </vt:vector>
  </HeadingPairs>
  <TitlesOfParts>
    <vt:vector size="78" baseType="lpstr">
      <vt:lpstr>Oswald</vt:lpstr>
      <vt:lpstr>Calibri</vt:lpstr>
      <vt:lpstr>Average</vt:lpstr>
      <vt:lpstr>Arial</vt:lpstr>
      <vt:lpstr>slate</vt:lpstr>
      <vt:lpstr>Nostradomicile</vt:lpstr>
      <vt:lpstr>Approach</vt:lpstr>
      <vt:lpstr>Functional Requirements - Features Priority</vt:lpstr>
      <vt:lpstr>Functional Requirements </vt:lpstr>
      <vt:lpstr>User Interface Requirements</vt:lpstr>
      <vt:lpstr>Usability Requirements</vt:lpstr>
      <vt:lpstr>Performance Requirements</vt:lpstr>
      <vt:lpstr>System Interface Requirements</vt:lpstr>
      <vt:lpstr>Security Requirements</vt:lpstr>
      <vt:lpstr>System Model</vt:lpstr>
      <vt:lpstr>System Model</vt:lpstr>
      <vt:lpstr>Alternative System Model</vt:lpstr>
      <vt:lpstr>Alternative System Model </vt:lpstr>
      <vt:lpstr>Subsystems</vt:lpstr>
      <vt:lpstr>Subsystem Model</vt:lpstr>
      <vt:lpstr>Subsystems</vt:lpstr>
      <vt:lpstr>Timeline</vt:lpstr>
      <vt:lpstr>Risk Assessment/Feasibility </vt:lpstr>
      <vt:lpstr>Alternative models</vt:lpstr>
      <vt:lpstr>Architecture Decisions: ML Model v.s. Statistical Model</vt:lpstr>
      <vt:lpstr>Architecture decisions: AngularJS &amp; Bootstrap vs. Pure HTML/CSS</vt:lpstr>
      <vt:lpstr>Architecture decisions: Ruby on Rails VS Django</vt:lpstr>
      <vt:lpstr>Hosting decision: Cloud Hosting vs Local Hosting </vt:lpstr>
      <vt:lpstr>Database decision: MySQL VS MongoDB</vt:lpstr>
      <vt:lpstr>Roles and Responsibilities</vt:lpstr>
      <vt:lpstr>Project Progress</vt:lpstr>
      <vt:lpstr>PowerPoint Presentation</vt:lpstr>
      <vt:lpstr>Entity-Relationship Model</vt:lpstr>
      <vt:lpstr>Data Dictionary</vt:lpstr>
      <vt:lpstr>PowerPoint Presentation</vt:lpstr>
      <vt:lpstr>Algorithm Analysis(Random Forest)</vt:lpstr>
      <vt:lpstr>Algorithm Analysis(Database Functions)</vt:lpstr>
      <vt:lpstr>Algorithm Analysis(System)</vt:lpstr>
      <vt:lpstr>Nostradomicile</vt:lpstr>
      <vt:lpstr>Approach towards coding</vt:lpstr>
      <vt:lpstr>Frameworks and Languages</vt:lpstr>
      <vt:lpstr>Member Roles</vt:lpstr>
      <vt:lpstr>Completion status of code</vt:lpstr>
      <vt:lpstr>Completion status of code</vt:lpstr>
      <vt:lpstr>Completion status of code</vt:lpstr>
      <vt:lpstr>Old Timeline</vt:lpstr>
      <vt:lpstr>New Timeline</vt:lpstr>
      <vt:lpstr>Sub-modules and their coding methods</vt:lpstr>
      <vt:lpstr>Submodule - Front End</vt:lpstr>
      <vt:lpstr> Submodule-Front End (cont.) </vt:lpstr>
      <vt:lpstr>Submodule-Front End (cont.)</vt:lpstr>
      <vt:lpstr>Submodule Testing - Front End</vt:lpstr>
      <vt:lpstr>Submodule Testing - Front End (cont.) </vt:lpstr>
      <vt:lpstr>Submodule - Back End</vt:lpstr>
      <vt:lpstr>Submodule Testing - Back End</vt:lpstr>
      <vt:lpstr>Submodule - Database</vt:lpstr>
      <vt:lpstr>Submodule Testing - Database</vt:lpstr>
      <vt:lpstr>Submodule - Machine Learning</vt:lpstr>
      <vt:lpstr>Nostradomicile</vt:lpstr>
      <vt:lpstr>Requirements</vt:lpstr>
      <vt:lpstr>PowerPoint Presentation</vt:lpstr>
      <vt:lpstr>PowerPoint Presentation</vt:lpstr>
      <vt:lpstr>PowerPoint Presentation</vt:lpstr>
      <vt:lpstr>PowerPoint Presentation</vt:lpstr>
      <vt:lpstr>PowerPoint Presentation</vt:lpstr>
      <vt:lpstr>PowerPoint Presentation</vt:lpstr>
      <vt:lpstr>Requirements</vt:lpstr>
      <vt:lpstr>PowerPoint Presentation</vt:lpstr>
      <vt:lpstr>PowerPoint Presentation</vt:lpstr>
      <vt:lpstr>PowerPoint Presentation</vt:lpstr>
      <vt:lpstr>Requirements</vt:lpstr>
      <vt:lpstr>PowerPoint Presentation</vt:lpstr>
      <vt:lpstr>PowerPoint Presentation</vt:lpstr>
      <vt:lpstr>PowerPoint Presentation</vt:lpstr>
      <vt:lpstr>PowerPoint Presentation</vt:lpstr>
      <vt:lpstr>PowerPoint Presentation</vt:lpstr>
      <vt:lpstr>PowerPoint Presentation</vt:lpstr>
      <vt:lpstr>Incomplete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Nostradomicile</dc:title>
  <cp:lastModifiedBy>jeremy hutton</cp:lastModifiedBy>
  <cp:revision>1</cp:revision>
  <dcterms:modified xsi:type="dcterms:W3CDTF">2017-04-11T14:59:24Z</dcterms:modified>
</cp:coreProperties>
</file>