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7"/>
      <p:bold r:id="rId78"/>
      <p:italic r:id="rId79"/>
      <p:boldItalic r:id="rId80"/>
    </p:embeddedFont>
    <p:embeddedFont>
      <p:font typeface="Pinyon Script" panose="020B0604020202020204" charset="0"/>
      <p:regular r:id="rId81"/>
    </p:embeddedFont>
    <p:embeddedFont>
      <p:font typeface="MS UI Gothic" panose="020B0600070205080204" pitchFamily="34" charset="-128"/>
      <p:regular r:id="rId82"/>
    </p:embeddedFont>
    <p:embeddedFont>
      <p:font typeface="Oswald"/>
      <p:regular r:id="rId83"/>
      <p:bold r:id="rId84"/>
    </p:embeddedFont>
    <p:embeddedFont>
      <p:font typeface="Average" panose="020B0604020202020204" charset="0"/>
      <p:regular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F0DB28-DF39-4151-8E03-75BC91C19881}">
  <a:tblStyle styleId="{F3F0DB28-DF39-4151-8E03-75BC91C1988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84" Type="http://schemas.openxmlformats.org/officeDocument/2006/relationships/font" Target="fonts/font8.fntdata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font" Target="fonts/font3.fntdata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6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4.fntdata"/><Relationship Id="rId85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7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2.fntdata"/><Relationship Id="rId81" Type="http://schemas.openxmlformats.org/officeDocument/2006/relationships/font" Target="fonts/font5.fntdata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0" y="318300"/>
            <a:ext cx="7801500" cy="118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NostraDomicile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By: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Ochaun Marshall, Christian Simaan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 Jeremy Hutton, Richard Andrews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1362750" y="2256025"/>
            <a:ext cx="6418500" cy="53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sz="2000" b="1">
              <a:solidFill>
                <a:srgbClr val="FFFFFF"/>
              </a:solidFill>
            </a:endParaRPr>
          </a:p>
        </p:txBody>
      </p:sp>
      <p:pic>
        <p:nvPicPr>
          <p:cNvPr id="62" name="Shape 62" descr="Nostradomici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775" y="1054350"/>
            <a:ext cx="2270450" cy="29364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238125" y="273850"/>
            <a:ext cx="8655900" cy="45840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536525" y="128475"/>
            <a:ext cx="79305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System Model</a:t>
            </a:r>
          </a:p>
        </p:txBody>
      </p:sp>
      <p:pic>
        <p:nvPicPr>
          <p:cNvPr id="120" name="Shape 120" descr="SystemModel - Page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75" y="753949"/>
            <a:ext cx="8778050" cy="408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269224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Front End Subsystem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8100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FFFFFF"/>
                </a:solidFill>
              </a:rPr>
              <a:t>Goal of the Front End Subsystem:</a:t>
            </a:r>
          </a:p>
          <a:p>
            <a:pPr marL="914400" lvl="1" indent="-34290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FFFFFF"/>
                </a:solidFill>
              </a:rPr>
              <a:t>Fulfill the needs set forth in the Functional, User Interface, and Usability Requirements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2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</a:rPr>
              <a:t>Developed using JavaScript and HTML/CSS through the frameworks AngularJS v.1.3.14  and Bootstrap v.3.3.7</a:t>
            </a:r>
          </a:p>
          <a:p>
            <a:pPr marL="457200" lvl="0" indent="-35560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FFFFFF"/>
                </a:solidFill>
              </a:rPr>
              <a:t>Single Page Web Application</a:t>
            </a:r>
          </a:p>
          <a:p>
            <a:pPr marL="914400" lvl="1" indent="-34290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FFFFFF"/>
                </a:solidFill>
              </a:rPr>
              <a:t>Fulfills requirement that any part of the application can be reached within 2-3 clicks</a:t>
            </a:r>
          </a:p>
          <a:p>
            <a:pPr marL="914400" lvl="1" indent="-34290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FFFFFF"/>
                </a:solidFill>
              </a:rPr>
              <a:t>Lends to a simple user interface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3" name="Shape 133" descr="subsystemFront - Page 1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7575" y="0"/>
            <a:ext cx="9513524" cy="495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265500" y="7242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Front End Subsystem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Fulfills functional requirements that the application has About, Expert Blog, Contact Us, and Help Sections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Makes use of Angular Routing to ensure that NostraDomicile.com is a single page application, with no need for page reloads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ubTitle" idx="1"/>
          </p:nvPr>
        </p:nvSpPr>
        <p:spPr>
          <a:xfrm>
            <a:off x="265500" y="24345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Navigation Bar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7" name="Shape 147" descr="inputScreen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77287"/>
            <a:ext cx="8520599" cy="438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265500" y="7242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Front End Subsystem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User Interface and Usability Requirements are satisfied by creating text input areas, drop down boxes and submit buttons follow the same design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For longer load times a loading wheel has been created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subTitle" idx="1"/>
          </p:nvPr>
        </p:nvSpPr>
        <p:spPr>
          <a:xfrm>
            <a:off x="265500" y="2523725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Input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1" name="Shape 161" descr="cardShot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1950"/>
            <a:ext cx="8520599" cy="460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265500" y="7242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Front End Subsystem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2"/>
          </p:nvPr>
        </p:nvSpPr>
        <p:spPr>
          <a:xfrm>
            <a:off x="4939500" y="809625"/>
            <a:ext cx="3837000" cy="360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/>
              <a:t>Satisfies the Functional Requirements:</a:t>
            </a:r>
          </a:p>
          <a:p>
            <a:pPr marL="914400" lvl="1" indent="-330200" rtl="0">
              <a:spcBef>
                <a:spcPts val="0"/>
              </a:spcBef>
              <a:buClr>
                <a:srgbClr val="0C343D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C343D"/>
                </a:solidFill>
              </a:rPr>
              <a:t>Users able to input attributes and location for predictive home sale analysis</a:t>
            </a:r>
          </a:p>
          <a:p>
            <a:pPr marL="914400" lvl="1" indent="-330200" rtl="0">
              <a:spcBef>
                <a:spcPts val="0"/>
              </a:spcBef>
              <a:buClr>
                <a:srgbClr val="0C343D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C343D"/>
                </a:solidFill>
              </a:rPr>
              <a:t>Users able to view data visualizations for housing data based on zip code </a:t>
            </a:r>
          </a:p>
          <a:p>
            <a:pPr marL="914400" lvl="1" indent="-330200" rtl="0">
              <a:spcBef>
                <a:spcPts val="0"/>
              </a:spcBef>
              <a:buClr>
                <a:srgbClr val="0C343D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C343D"/>
                </a:solidFill>
              </a:rPr>
              <a:t>Users able to view most influential factors in home sales for a given area</a:t>
            </a:r>
            <a:r>
              <a:rPr lang="en" sz="1600" dirty="0">
                <a:solidFill>
                  <a:srgbClr val="1C4587"/>
                </a:solidFill>
              </a:rPr>
              <a:t> 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/>
              <a:t>Results displayed in pop-up modals which continue the adherence to Single Page Web Application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subTitle" idx="1"/>
          </p:nvPr>
        </p:nvSpPr>
        <p:spPr>
          <a:xfrm>
            <a:off x="265500" y="2523725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 Cards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Back End Subsystem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Programming language: Python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Web Framework: Django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Web Server: Apache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Host: AWS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Description: The Django backend will also be broken into many different functions, but it will follow a MVC format. Functions such as making calls to the Zillow API, querying the database, sending data to the frontend to be displayed, etc.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Database Subsystem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MySQL Database - data stored in relational DB. Includes, among other things: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Zipcode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Status (sold/unsold)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Home attributes (floor type, parking, etc.)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Data from Zillow (via PyZillow API).  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Ideally, data would be directly from MLS database- constantly updated and more complete. 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 descr="realto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901" y="2041275"/>
            <a:ext cx="2379125" cy="249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775" y="349174"/>
            <a:ext cx="4213699" cy="95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5025" y="130265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3125" y="3110437"/>
            <a:ext cx="302895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52400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1700" y="1772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Machine Learning Subsystem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80000" y="655850"/>
            <a:ext cx="81840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Machine Learning with Random Forest. 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Binary classifications on categorical features is more straightforward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Generates an ensemble of decision trees and uses the majority classification of those trees to determine result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implemented using Scikit-learn library in Python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K-fold Cross validation  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Tasks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Generates a trained random forest model from the data from surrounding homes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Makes predictions on whether a user’s house will sell based on the features of the home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Generate a list of features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 descr="dataIO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250025"/>
            <a:ext cx="8655849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Demonstration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977850" y="821525"/>
            <a:ext cx="7239000" cy="33219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Efforts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Finish data visualization submodule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Invite realtors to submit posts to the blog 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Adjust the front-end for mobile phone browsers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Add support for more classifiers 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Support Vector Machine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Deep Belief Network 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Implement a login system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Breiman, Leo. "Random Forests." </a:t>
            </a:r>
            <a:r>
              <a:rPr lang="en" sz="11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Machine Learning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45.1 (2001): 5-32. Print.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 sz="11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Study of Cross-Validation and Bootstrap for Accuracy Estimation and Model Selection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Ijcai. 1995. Stanford, CA. Print.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 sz="11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Structures for Statistical Computing in Python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Proceedings of the 9th Python in Science Conference. 2010. van der Voort S, Millman J. Print.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Pedregosa, Fabian, et al. "Scikit-Learn: Machine Learning in Python." </a:t>
            </a:r>
            <a:r>
              <a:rPr lang="en" sz="11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Journal of Machine Learning Research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12.Oct (2011): 2825-30. Print.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Walt, Stéfan van der, S Chris Colbert, and Gael Varoquaux. "The Numpy Array: A Structure for Efficient Numerical Computation." </a:t>
            </a:r>
            <a:r>
              <a:rPr lang="en" sz="11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Computing in Science &amp; Engineering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13.2 (2011): 22-30. Print.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821170" y="1163152"/>
            <a:ext cx="7425300" cy="61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4800" dirty="0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Pinyon Script"/>
                <a:sym typeface="Pinyon Script"/>
              </a:rPr>
              <a:t>The End</a:t>
            </a:r>
          </a:p>
          <a:p>
            <a:pPr lvl="0" algn="ctr">
              <a:spcBef>
                <a:spcPts val="0"/>
              </a:spcBef>
              <a:buNone/>
            </a:pPr>
            <a:endParaRPr lang="en-US" sz="4800" b="1" dirty="0">
              <a:solidFill>
                <a:srgbClr val="FFFFFF"/>
              </a:solidFill>
              <a:latin typeface="MS UI Gothic" panose="020B0600070205080204" pitchFamily="34" charset="-128"/>
              <a:ea typeface="MS UI Gothic" panose="020B0600070205080204" pitchFamily="34" charset="-128"/>
              <a:cs typeface="Pinyon Script"/>
              <a:sym typeface="Pinyon Script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4800" dirty="0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Pinyon Script"/>
                <a:sym typeface="Pinyon Script"/>
              </a:rPr>
              <a:t>Thanks!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9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Architecture decisions: AngularJS &amp; Bootstrap vs. Pure HTML/CSS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311700" y="1435325"/>
            <a:ext cx="3999900" cy="313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u="sng">
                <a:solidFill>
                  <a:srgbClr val="FFFFFF"/>
                </a:solidFill>
              </a:rPr>
              <a:t>AngularJS &amp; Bootstrap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>
                <a:solidFill>
                  <a:srgbClr val="000000"/>
                </a:solidFill>
              </a:rPr>
              <a:t>:</a:t>
            </a:r>
            <a:r>
              <a:rPr lang="en">
                <a:solidFill>
                  <a:srgbClr val="FFFFFF"/>
                </a:solidFill>
              </a:rPr>
              <a:t> It uses MVC, so it’s more organized.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>
                <a:solidFill>
                  <a:srgbClr val="000000"/>
                </a:solidFill>
              </a:rPr>
              <a:t>:</a:t>
            </a:r>
            <a:r>
              <a:rPr lang="en">
                <a:solidFill>
                  <a:srgbClr val="FFFFFF"/>
                </a:solidFill>
              </a:rPr>
              <a:t> It’s easier to manipulate DOM.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FFFFFF"/>
                </a:solidFill>
              </a:rPr>
              <a:t>Write less code.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FFFFFF"/>
                </a:solidFill>
              </a:rPr>
              <a:t>Consistency and responsive.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>
                <a:solidFill>
                  <a:srgbClr val="000000"/>
                </a:solidFill>
              </a:rPr>
              <a:t>:</a:t>
            </a:r>
            <a:r>
              <a:rPr lang="en">
                <a:solidFill>
                  <a:srgbClr val="FFFFFF"/>
                </a:solidFill>
              </a:rPr>
              <a:t> Experience.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FFFFFF"/>
                </a:solidFill>
              </a:rPr>
              <a:t>Have to include the dependencies of both frameworks.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2"/>
          </p:nvPr>
        </p:nvSpPr>
        <p:spPr>
          <a:xfrm>
            <a:off x="4832400" y="1435375"/>
            <a:ext cx="3999900" cy="313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u="sng">
                <a:solidFill>
                  <a:srgbClr val="FFFFFF"/>
                </a:solidFill>
              </a:rPr>
              <a:t>Pure HTML/CSS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/>
              <a:t>: </a:t>
            </a:r>
            <a:r>
              <a:rPr lang="en">
                <a:solidFill>
                  <a:srgbClr val="FFFFFF"/>
                </a:solidFill>
              </a:rPr>
              <a:t>Can write/code only what you need, instead of strictly following MVC.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/>
              <a:t>: </a:t>
            </a:r>
            <a:r>
              <a:rPr lang="en">
                <a:solidFill>
                  <a:srgbClr val="FFFFFF"/>
                </a:solidFill>
              </a:rPr>
              <a:t>None, or not as many, dependencies</a:t>
            </a:r>
            <a:r>
              <a:rPr lang="en"/>
              <a:t>.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/>
              <a:t>: </a:t>
            </a:r>
            <a:r>
              <a:rPr lang="en">
                <a:solidFill>
                  <a:srgbClr val="FFFFFF"/>
                </a:solidFill>
              </a:rPr>
              <a:t>Not as consistent or responsive.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/>
              <a:t>: </a:t>
            </a:r>
            <a:r>
              <a:rPr lang="en">
                <a:solidFill>
                  <a:srgbClr val="FFFFFF"/>
                </a:solidFill>
              </a:rPr>
              <a:t>Harder to manipulate DOM.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Architecture decisions: Ruby on Rails VS Django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497400" y="1152475"/>
            <a:ext cx="3814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u="sng">
                <a:solidFill>
                  <a:srgbClr val="FFFFFF"/>
                </a:solidFill>
              </a:rPr>
              <a:t>Django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solidFill>
                  <a:srgbClr val="00FF00"/>
                </a:solidFill>
              </a:rPr>
              <a:t>Pro: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Since machine learning will be in Python, simplifies code by reducing the number of languages used.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>
                <a:solidFill>
                  <a:srgbClr val="000000"/>
                </a:solidFill>
              </a:rPr>
              <a:t>:</a:t>
            </a:r>
            <a:r>
              <a:rPr lang="en">
                <a:solidFill>
                  <a:srgbClr val="FFFFFF"/>
                </a:solidFill>
              </a:rPr>
              <a:t>Easily implemented database connectors. </a:t>
            </a:r>
          </a:p>
          <a:p>
            <a:pPr marL="457200" lvl="0" indent="-228600">
              <a:spcBef>
                <a:spcPts val="0"/>
              </a:spcBef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>
                <a:solidFill>
                  <a:srgbClr val="000000"/>
                </a:solidFill>
              </a:rPr>
              <a:t>:</a:t>
            </a:r>
            <a:r>
              <a:rPr lang="en">
                <a:solidFill>
                  <a:srgbClr val="FFFFFF"/>
                </a:solidFill>
              </a:rPr>
              <a:t> No experience with this framework.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u="sng">
                <a:solidFill>
                  <a:srgbClr val="FFFFFF"/>
                </a:solidFill>
              </a:rPr>
              <a:t>Ruby on Rails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/>
              <a:t>: </a:t>
            </a:r>
            <a:r>
              <a:rPr lang="en">
                <a:solidFill>
                  <a:srgbClr val="FFFFFF"/>
                </a:solidFill>
              </a:rPr>
              <a:t>Some experience with this framework.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/>
              <a:t>: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/>
              <a:t>: </a:t>
            </a:r>
            <a:r>
              <a:rPr lang="en">
                <a:solidFill>
                  <a:srgbClr val="FFFFFF"/>
                </a:solidFill>
              </a:rPr>
              <a:t>More difficult to coordinate with machine learning b/c of language differences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>
                <a:solidFill>
                  <a:srgbClr val="FFFFFF"/>
                </a:solidFill>
              </a:rPr>
              <a:t>: Native Machine learning requires different libraries for different modules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11700" y="2017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509400" y="664500"/>
            <a:ext cx="8125200" cy="359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 b="1" u="sng">
                <a:solidFill>
                  <a:srgbClr val="FFFFFF"/>
                </a:solidFill>
              </a:rPr>
              <a:t>Problem:</a:t>
            </a:r>
            <a:r>
              <a:rPr lang="en">
                <a:solidFill>
                  <a:srgbClr val="FFFFFF"/>
                </a:solidFill>
              </a:rPr>
              <a:t>  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It can be difficult to determine whether a house will sell and what factors will influence its desirability in a particular area.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 b="1" u="sng">
                <a:solidFill>
                  <a:srgbClr val="FFFFFF"/>
                </a:solidFill>
              </a:rPr>
              <a:t>Solution:</a:t>
            </a:r>
            <a:r>
              <a:rPr lang="en">
                <a:solidFill>
                  <a:srgbClr val="FFFFFF"/>
                </a:solidFill>
              </a:rPr>
              <a:t> 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 u="sng">
                <a:solidFill>
                  <a:srgbClr val="FFFFFF"/>
                </a:solidFill>
              </a:rPr>
              <a:t>Project Goal:</a:t>
            </a:r>
            <a:r>
              <a:rPr lang="en">
                <a:solidFill>
                  <a:srgbClr val="FFFFFF"/>
                </a:solidFill>
              </a:rPr>
              <a:t> Create a web application which determines if a house will sell based on desirable factors in an area and allows users to explore houses on the market based on their preferences and desired location.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 u="sng">
                <a:solidFill>
                  <a:srgbClr val="FFFFFF"/>
                </a:solidFill>
              </a:rPr>
              <a:t>Project Description</a:t>
            </a:r>
            <a:r>
              <a:rPr lang="en">
                <a:solidFill>
                  <a:srgbClr val="FFFFFF"/>
                </a:solidFill>
              </a:rPr>
              <a:t>:  NostraDomicile will accomplish this goal by: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Retrieving and storing housing market information using a Zillow API and MySQL database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Using machine learning to evaluate housing data and determine factors influencing home sales in a particular area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Creating a user-friendly interface for users to view data about factors influencing home sales and create data visualizations about houses on the market based on user preferences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Hosting decision: Cloud Hosting vs Local Hosting 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522525" y="1017725"/>
            <a:ext cx="38031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 u="sng">
                <a:solidFill>
                  <a:srgbClr val="FFFFFF"/>
                </a:solidFill>
              </a:rPr>
              <a:t>Cloud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>
                <a:solidFill>
                  <a:srgbClr val="000000"/>
                </a:solidFill>
              </a:rPr>
              <a:t>:</a:t>
            </a:r>
            <a:r>
              <a:rPr lang="en">
                <a:solidFill>
                  <a:srgbClr val="FFFFFF"/>
                </a:solidFill>
              </a:rPr>
              <a:t> 24/7 access.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00FF00"/>
                </a:solidFill>
              </a:rPr>
              <a:t>Pro:</a:t>
            </a:r>
            <a:r>
              <a:rPr lang="en">
                <a:solidFill>
                  <a:srgbClr val="FFFFFF"/>
                </a:solidFill>
              </a:rPr>
              <a:t> Hardware requirements handled by external party. 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>
                <a:solidFill>
                  <a:srgbClr val="000000"/>
                </a:solidFill>
              </a:rPr>
              <a:t>:</a:t>
            </a:r>
            <a:r>
              <a:rPr lang="en">
                <a:solidFill>
                  <a:srgbClr val="FFFFFF"/>
                </a:solidFill>
              </a:rPr>
              <a:t> Easier to scale.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FFFFFF"/>
                </a:solidFill>
              </a:rPr>
              <a:t>Has support if we run into problems.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FFFFFF"/>
                </a:solidFill>
              </a:rPr>
              <a:t>Costs money.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FFFFFF"/>
                </a:solidFill>
              </a:rPr>
              <a:t>Requires internet access.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2"/>
          </p:nvPr>
        </p:nvSpPr>
        <p:spPr>
          <a:xfrm>
            <a:off x="4818575" y="958900"/>
            <a:ext cx="38031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 u="sng">
                <a:solidFill>
                  <a:srgbClr val="FFFFFF"/>
                </a:solidFill>
              </a:rPr>
              <a:t>Localhost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>
                <a:solidFill>
                  <a:srgbClr val="000000"/>
                </a:solidFill>
              </a:rPr>
              <a:t>:</a:t>
            </a:r>
            <a:r>
              <a:rPr lang="en">
                <a:solidFill>
                  <a:srgbClr val="FFFFFF"/>
                </a:solidFill>
              </a:rPr>
              <a:t> More control.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>
                <a:solidFill>
                  <a:srgbClr val="000000"/>
                </a:solidFill>
              </a:rPr>
              <a:t>:</a:t>
            </a:r>
            <a:r>
              <a:rPr lang="en">
                <a:solidFill>
                  <a:srgbClr val="FFFFFF"/>
                </a:solidFill>
              </a:rPr>
              <a:t> Free.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FFFFFF"/>
                </a:solidFill>
              </a:rPr>
              <a:t>More security.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>
                <a:solidFill>
                  <a:srgbClr val="000000"/>
                </a:solidFill>
              </a:rPr>
              <a:t>:</a:t>
            </a:r>
            <a:r>
              <a:rPr lang="en">
                <a:solidFill>
                  <a:srgbClr val="FFFFFF"/>
                </a:solidFill>
              </a:rPr>
              <a:t> Hardware requirements must be met by group members.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>
                <a:solidFill>
                  <a:srgbClr val="FFFFFF"/>
                </a:solidFill>
              </a:rPr>
              <a:t> Local hardware failure could create issues.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017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/>
              <a:t>Approach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509400" y="664500"/>
            <a:ext cx="8125200" cy="359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 b="1" u="sng">
                <a:solidFill>
                  <a:srgbClr val="FFFFFF"/>
                </a:solidFill>
              </a:rPr>
              <a:t>Problem:</a:t>
            </a:r>
            <a:r>
              <a:rPr lang="en" sz="2400">
                <a:solidFill>
                  <a:srgbClr val="FFFFFF"/>
                </a:solidFill>
              </a:rPr>
              <a:t>  </a:t>
            </a: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It can be difficult to determine whether a house will sell and what factors will influence its desirability in a particular area.</a:t>
            </a: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 b="1" u="sng">
                <a:solidFill>
                  <a:srgbClr val="FFFFFF"/>
                </a:solidFill>
              </a:rPr>
              <a:t>Solution:</a:t>
            </a:r>
            <a:r>
              <a:rPr lang="en" sz="2400">
                <a:solidFill>
                  <a:srgbClr val="FFFFFF"/>
                </a:solidFill>
              </a:rPr>
              <a:t> </a:t>
            </a: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Create a web application which uses machine learning and determines if a house will sell based on desirable factors in an area and allows users to explore a suite of data visualizations based on their area of interest.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311700" y="2617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Database decision: MySQL VS MongoDB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461250" y="772425"/>
            <a:ext cx="3850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u="sng">
                <a:solidFill>
                  <a:srgbClr val="F3F3F3"/>
                </a:solidFill>
              </a:rPr>
              <a:t>MySQL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/>
              <a:t>: </a:t>
            </a:r>
            <a:r>
              <a:rPr lang="en">
                <a:solidFill>
                  <a:srgbClr val="FFFFFF"/>
                </a:solidFill>
              </a:rPr>
              <a:t>Several members of our group have experience with MySQL.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/>
              <a:t>: </a:t>
            </a:r>
            <a:r>
              <a:rPr lang="en">
                <a:solidFill>
                  <a:srgbClr val="FFFFFF"/>
                </a:solidFill>
              </a:rPr>
              <a:t>Data integrity constraints enforced.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/>
              <a:t>:</a:t>
            </a:r>
            <a:r>
              <a:rPr lang="en">
                <a:solidFill>
                  <a:srgbClr val="FFFFFF"/>
                </a:solidFill>
              </a:rPr>
              <a:t> “Transaction” processes supported natively.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/>
              <a:t>: </a:t>
            </a:r>
            <a:r>
              <a:rPr lang="en">
                <a:solidFill>
                  <a:srgbClr val="FFFFFF"/>
                </a:solidFill>
              </a:rPr>
              <a:t>Not easily scalable - requires horizontal partitioning or clustering</a:t>
            </a:r>
            <a:r>
              <a:rPr lang="en"/>
              <a:t>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/>
              <a:t>: </a:t>
            </a:r>
            <a:r>
              <a:rPr lang="en">
                <a:solidFill>
                  <a:srgbClr val="FFFFFF"/>
                </a:solidFill>
              </a:rPr>
              <a:t>Requires explicit data type declarations and data must conform.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/>
              <a:t>: </a:t>
            </a:r>
            <a:r>
              <a:rPr lang="en">
                <a:solidFill>
                  <a:srgbClr val="FFFFFF"/>
                </a:solidFill>
              </a:rPr>
              <a:t>High transaction loads seriously affect performance.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2"/>
          </p:nvPr>
        </p:nvSpPr>
        <p:spPr>
          <a:xfrm>
            <a:off x="4794100" y="772425"/>
            <a:ext cx="3850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u="sng">
                <a:solidFill>
                  <a:srgbClr val="F3F3F3"/>
                </a:solidFill>
              </a:rPr>
              <a:t>MongoDB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00FF00"/>
                </a:solidFill>
              </a:rPr>
              <a:t>Pro:</a:t>
            </a:r>
            <a:r>
              <a:rPr lang="en">
                <a:solidFill>
                  <a:schemeClr val="dk1"/>
                </a:solidFill>
              </a:rPr>
              <a:t> Doesn’t rely on object relational mapping - more flexibility. 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>
                <a:solidFill>
                  <a:schemeClr val="dk1"/>
                </a:solidFill>
              </a:rPr>
              <a:t>: All object info is stored in a single instance accessed via key - simple.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>
                <a:solidFill>
                  <a:srgbClr val="FFFFFF"/>
                </a:solidFill>
              </a:rPr>
              <a:t>: More scalable than relational DB.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>
                <a:solidFill>
                  <a:schemeClr val="dk1"/>
                </a:solidFill>
              </a:rPr>
              <a:t>: No enforcement for data integrity constraints.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>
                <a:solidFill>
                  <a:srgbClr val="FFFFFF"/>
                </a:solidFill>
              </a:rPr>
              <a:t>: 	No join operation comparable to SQL relational JOIN.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>
                <a:solidFill>
                  <a:srgbClr val="FFFFFF"/>
                </a:solidFill>
              </a:rPr>
              <a:t>: </a:t>
            </a:r>
            <a:r>
              <a:rPr lang="en">
                <a:solidFill>
                  <a:schemeClr val="dk1"/>
                </a:solidFill>
              </a:rPr>
              <a:t>No experience with NoSQL databases.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Roles and Responsibilities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2"/>
          </p:nvPr>
        </p:nvSpPr>
        <p:spPr>
          <a:xfrm>
            <a:off x="429416" y="1152475"/>
            <a:ext cx="81258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 b="1" u="sng">
                <a:solidFill>
                  <a:srgbClr val="FFFFFF"/>
                </a:solidFill>
              </a:rPr>
              <a:t>Frontend:</a:t>
            </a:r>
            <a:r>
              <a:rPr lang="en">
                <a:solidFill>
                  <a:srgbClr val="FFFFFF"/>
                </a:solidFill>
              </a:rPr>
              <a:t> Jeremy Hutton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 b="1" u="sng">
                <a:solidFill>
                  <a:srgbClr val="FFFFFF"/>
                </a:solidFill>
              </a:rPr>
              <a:t>Backend:</a:t>
            </a:r>
            <a:r>
              <a:rPr lang="en">
                <a:solidFill>
                  <a:srgbClr val="FFFFFF"/>
                </a:solidFill>
              </a:rPr>
              <a:t> Richard Andrews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 b="1" u="sng">
                <a:solidFill>
                  <a:srgbClr val="FFFFFF"/>
                </a:solidFill>
              </a:rPr>
              <a:t>Backend/Database:</a:t>
            </a:r>
            <a:r>
              <a:rPr lang="en">
                <a:solidFill>
                  <a:srgbClr val="FFFFFF"/>
                </a:solidFill>
              </a:rPr>
              <a:t> Christian Simaan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 b="1" u="sng">
                <a:solidFill>
                  <a:srgbClr val="FFFFFF"/>
                </a:solidFill>
              </a:rPr>
              <a:t>Frontend/Machine Learning:</a:t>
            </a:r>
            <a:r>
              <a:rPr lang="en">
                <a:solidFill>
                  <a:srgbClr val="FFFFFF"/>
                </a:solidFill>
              </a:rPr>
              <a:t> Ochaun Marshall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Note: When any member finishes work in their role, they will help with another role where needed and/or appropriate.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311700" y="2235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Project Progress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95400" y="649575"/>
            <a:ext cx="7836900" cy="355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Developed Data Acquisition Program and Started Acquisition</a:t>
            </a:r>
          </a:p>
          <a:p>
            <a:pPr marL="914400" lvl="1" indent="-3429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Using Python with PyZillow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Set Up AWS Services</a:t>
            </a:r>
          </a:p>
          <a:p>
            <a:pPr marL="914400" lvl="1" indent="-3429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Elastic Beanstalk, Relational Database, Server Instance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Developed MySQL and Python Function For Database Creation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Created MySQL RD Instance on AWS Server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Started Parameterizing Random Forest Based on Attributes From PyZillow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Developed Front End Design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Began Developing Front End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574000" y="358350"/>
            <a:ext cx="8244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Entity-Relationship Model</a:t>
            </a:r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624" y="931050"/>
            <a:ext cx="7618474" cy="364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531300" y="171400"/>
            <a:ext cx="80712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Data Dictionary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531300" y="670800"/>
            <a:ext cx="8071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Home data from Zillow API stored in database table home_data in PyZillow_Data schema. Includes: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Home attributes</a:t>
            </a:r>
            <a:r>
              <a:rPr lang="en" sz="1400">
                <a:solidFill>
                  <a:srgbClr val="FFFFFF"/>
                </a:solidFill>
              </a:rPr>
              <a:t>, for example, address (PK), zip code (secondary index attribute), last sale date, last sale price, and number of bed/bath rooms.</a:t>
            </a:r>
          </a:p>
          <a:p>
            <a:pPr marL="914400" lvl="1" indent="-3175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">
                <a:solidFill>
                  <a:srgbClr val="FFFFFF"/>
                </a:solidFill>
              </a:rPr>
              <a:t>V</a:t>
            </a:r>
            <a:r>
              <a:rPr lang="en" sz="1400">
                <a:solidFill>
                  <a:srgbClr val="FFFFFF"/>
                </a:solidFill>
              </a:rPr>
              <a:t>alues </a:t>
            </a:r>
            <a:r>
              <a:rPr lang="en">
                <a:solidFill>
                  <a:srgbClr val="FFFFFF"/>
                </a:solidFill>
              </a:rPr>
              <a:t>showing</a:t>
            </a:r>
            <a:r>
              <a:rPr lang="en" sz="1400">
                <a:solidFill>
                  <a:srgbClr val="FFFFFF"/>
                </a:solidFill>
              </a:rPr>
              <a:t> additional details were available and if a house “sold” for </a:t>
            </a:r>
            <a:r>
              <a:rPr lang="en">
                <a:solidFill>
                  <a:srgbClr val="FFFFFF"/>
                </a:solidFill>
              </a:rPr>
              <a:t>use in sale </a:t>
            </a:r>
            <a:r>
              <a:rPr lang="en" sz="1400">
                <a:solidFill>
                  <a:srgbClr val="FFFFFF"/>
                </a:solidFill>
              </a:rPr>
              <a:t>predictions</a:t>
            </a:r>
            <a:r>
              <a:rPr lang="en">
                <a:solidFill>
                  <a:srgbClr val="FFFFFF"/>
                </a:solidFill>
              </a:rPr>
              <a:t>. 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Data from user sessions: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Session ID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Attribute filters for sale predictions and data  visualizations.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Shape 278" descr="RFimag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00" y="276525"/>
            <a:ext cx="8199175" cy="45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/>
        </p:nvSpPr>
        <p:spPr>
          <a:xfrm flipH="1">
            <a:off x="7507850" y="3816050"/>
            <a:ext cx="1037100" cy="56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Vladimir Vapnik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508700" y="274000"/>
            <a:ext cx="80262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Algorithm Analysis(Random Forest)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558900" y="944775"/>
            <a:ext cx="8026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Random Forest Algorithm: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Supervised learning as opposed to online learning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Built with a multitude of Decision Trees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Bootstrap sampling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Averaging tree results to reach a predicted classification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Time and Space Complexity of Algorithm: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Time: O(M(mn log n))  Space: O(mn log n)</a:t>
            </a:r>
          </a:p>
          <a:p>
            <a:pPr marL="1371600" lvl="2" indent="-228600" rtl="0">
              <a:spcBef>
                <a:spcPts val="0"/>
              </a:spcBef>
              <a:buClr>
                <a:srgbClr val="FFFFFF"/>
              </a:buClr>
              <a:buChar char="■"/>
            </a:pPr>
            <a:r>
              <a:rPr lang="en">
                <a:solidFill>
                  <a:srgbClr val="FFFFFF"/>
                </a:solidFill>
              </a:rPr>
              <a:t>Where M=number of trees, m=number of features, and n=number of elements in the dataset.             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---Vens, Costa, Random Forest Based Feature Induction, Data Mining, 2011</a:t>
            </a:r>
          </a:p>
          <a:p>
            <a:pPr marL="91440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558900" y="227400"/>
            <a:ext cx="80262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Algorithm Analysis(Database Functions)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558900" y="704725"/>
            <a:ext cx="8026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Uses a b+-tree index on primary key “address”, ln(n) to search. </a:t>
            </a:r>
            <a:r>
              <a:rPr lang="en" baseline="30000">
                <a:solidFill>
                  <a:srgbClr val="F3F3F3"/>
                </a:solidFill>
              </a:rPr>
              <a:t>1</a:t>
            </a:r>
          </a:p>
          <a:p>
            <a:pPr marL="457200" lvl="0" indent="-228600" rtl="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 u="sng">
                <a:solidFill>
                  <a:srgbClr val="F3F3F3"/>
                </a:solidFill>
              </a:rPr>
              <a:t>Insertions</a:t>
            </a:r>
          </a:p>
          <a:p>
            <a:pPr marL="914400" lvl="1" indent="-228600" rtl="0">
              <a:spcBef>
                <a:spcPts val="0"/>
              </a:spcBef>
              <a:buClr>
                <a:srgbClr val="F3F3F3"/>
              </a:buClr>
              <a:buChar char="○"/>
            </a:pPr>
            <a:r>
              <a:rPr lang="en">
                <a:solidFill>
                  <a:srgbClr val="F3F3F3"/>
                </a:solidFill>
              </a:rPr>
              <a:t>Time:  Lookup to avoid error from existing PK (ln(n)) + API call (constant “C”) + insertion into DB(ln(n) + C) = 2(ln(n) + C) =   O(ln(n)).   </a:t>
            </a:r>
          </a:p>
          <a:p>
            <a:pPr marL="914400" lvl="1" indent="-228600" rtl="0">
              <a:spcBef>
                <a:spcPts val="0"/>
              </a:spcBef>
              <a:buClr>
                <a:srgbClr val="F3F3F3"/>
              </a:buClr>
              <a:buChar char="○"/>
            </a:pPr>
            <a:r>
              <a:rPr lang="en">
                <a:solidFill>
                  <a:srgbClr val="F3F3F3"/>
                </a:solidFill>
              </a:rPr>
              <a:t>Space: Only current index node keys are stored in memory (say, “m” keys per node) + record for insertion (C) = m +C =   O(m).</a:t>
            </a:r>
          </a:p>
          <a:p>
            <a:pPr marL="457200" lvl="0" indent="-228600" rtl="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 u="sng">
                <a:solidFill>
                  <a:srgbClr val="F3F3F3"/>
                </a:solidFill>
              </a:rPr>
              <a:t>Lookup</a:t>
            </a:r>
            <a:r>
              <a:rPr lang="en">
                <a:solidFill>
                  <a:srgbClr val="F3F3F3"/>
                </a:solidFill>
              </a:rPr>
              <a:t>: </a:t>
            </a:r>
          </a:p>
          <a:p>
            <a:pPr marL="914400" lvl="1" indent="-228600" rtl="0">
              <a:spcBef>
                <a:spcPts val="0"/>
              </a:spcBef>
              <a:buClr>
                <a:srgbClr val="F3F3F3"/>
              </a:buClr>
              <a:buChar char="○"/>
            </a:pPr>
            <a:r>
              <a:rPr lang="en">
                <a:solidFill>
                  <a:srgbClr val="F3F3F3"/>
                </a:solidFill>
              </a:rPr>
              <a:t>Time: For a single record, index search (ln(n)) + transfer to memory (C) = ln(n) + C =   O(ln(n)).  For multiple records, still O(ln(n)) since C*(ln(n)) =   O(ln(n)).  </a:t>
            </a:r>
          </a:p>
          <a:p>
            <a:pPr marL="914400" lvl="1" indent="-228600" rtl="0">
              <a:spcBef>
                <a:spcPts val="0"/>
              </a:spcBef>
              <a:buClr>
                <a:srgbClr val="F3F3F3"/>
              </a:buClr>
              <a:buChar char="○"/>
            </a:pPr>
            <a:r>
              <a:rPr lang="en">
                <a:solidFill>
                  <a:srgbClr val="F3F3F3"/>
                </a:solidFill>
              </a:rPr>
              <a:t>Space: Current index keys (m) + PK of record sought (1) = m +1 =   O(m).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aseline="30000">
                <a:solidFill>
                  <a:srgbClr val="F3F3F3"/>
                </a:solidFill>
              </a:rPr>
              <a:t>1 </a:t>
            </a:r>
            <a:r>
              <a:rPr lang="en" sz="1100">
                <a:solidFill>
                  <a:srgbClr val="F3F3F3"/>
                </a:solidFill>
              </a:rPr>
              <a:t>Silberschatz,Abraham,et al. </a:t>
            </a:r>
            <a:r>
              <a:rPr lang="en" sz="1100" i="1">
                <a:solidFill>
                  <a:srgbClr val="F3F3F3"/>
                </a:solidFill>
              </a:rPr>
              <a:t>Database Systems Concepts</a:t>
            </a:r>
            <a:r>
              <a:rPr lang="en" sz="1100">
                <a:solidFill>
                  <a:srgbClr val="F3F3F3"/>
                </a:solidFill>
              </a:rPr>
              <a:t>,6th Ed. p. 490.</a:t>
            </a:r>
          </a:p>
          <a:p>
            <a:pPr lvl="0" rtl="0">
              <a:spcBef>
                <a:spcPts val="0"/>
              </a:spcBef>
              <a:buNone/>
            </a:pPr>
            <a:endParaRPr sz="11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508700" y="445025"/>
            <a:ext cx="80262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Algorithm Analysis(System)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565225" y="1152475"/>
            <a:ext cx="8026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Time Complexity of Database Query: O(log n)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Time Complexity of Random Forest: O(M(mn log n))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O(M(mn log n)) + O(log n)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Random Forest Dominates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Time Complexity of System: O(M(mn log n))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Approach towards coding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40500" y="1152475"/>
            <a:ext cx="78318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Work individually on our separate subsystems.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Connect our subsystems once progress has been made.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Prevents any subsystem from halting the entire system.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Overview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Approach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Functional Requirements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User-interface Requirements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Security Requirements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System Model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Subsystems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Data I/O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Demonstration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Future Efforts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548200" y="445025"/>
            <a:ext cx="80943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Frameworks and Languages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548100" y="1152475"/>
            <a:ext cx="8094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Python 2.7.4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 sz="1800">
                <a:solidFill>
                  <a:schemeClr val="dk1"/>
                </a:solidFill>
              </a:rPr>
              <a:t>Django 1.9.2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JavaScript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AngularJS 1.3.14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HTML/CSS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Bootstrap 3.3.7</a:t>
            </a:r>
          </a:p>
          <a:p>
            <a:pPr marL="457200" lvl="0" indent="-2286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MySQL 5.6.27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515950" y="445025"/>
            <a:ext cx="81102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Member Roles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515950" y="1152475"/>
            <a:ext cx="8110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Front-end: Jeremy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Example tasks: UI and site coding, creating assets for site (Jeremy also assists with database population).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Back-end: Richard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Example t</a:t>
            </a:r>
            <a:r>
              <a:rPr lang="en">
                <a:solidFill>
                  <a:srgbClr val="FFFFFF"/>
                </a:solidFill>
              </a:rPr>
              <a:t>asks: Server setup and deployment, backend processing (outside of machine learning). 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Database: Christian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Example t</a:t>
            </a:r>
            <a:r>
              <a:rPr lang="en">
                <a:solidFill>
                  <a:srgbClr val="FFFFFF"/>
                </a:solidFill>
              </a:rPr>
              <a:t>asks: Database setup and population (Christian also assists with back-end setup, deployment, etc).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Machine Learning: Ochaun</a:t>
            </a:r>
          </a:p>
          <a:p>
            <a:pPr marL="914400" lvl="1" indent="-22860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Example t</a:t>
            </a:r>
            <a:r>
              <a:rPr lang="en">
                <a:solidFill>
                  <a:srgbClr val="FFFFFF"/>
                </a:solidFill>
              </a:rPr>
              <a:t>asks: Machine learning algorithm setup.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824900" y="445025"/>
            <a:ext cx="7569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Completion status of code</a:t>
            </a:r>
          </a:p>
        </p:txBody>
      </p:sp>
      <p:graphicFrame>
        <p:nvGraphicFramePr>
          <p:cNvPr id="321" name="Shape 321"/>
          <p:cNvGraphicFramePr/>
          <p:nvPr/>
        </p:nvGraphicFramePr>
        <p:xfrm>
          <a:off x="738362" y="108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{F3F0DB28-DF39-4151-8E03-75BC91C19881}</a:tableStyleId>
              </a:tblPr>
              <a:tblGrid>
                <a:gridCol w="101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417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u="sng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</a:rPr>
                        <a:t>Role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u="sng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</a:rPr>
                        <a:t>Members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u="sng">
                          <a:solidFill>
                            <a:srgbClr val="FFFFFF"/>
                          </a:solidFill>
                        </a:rPr>
                        <a:t>Task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u="sng">
                          <a:solidFill>
                            <a:srgbClr val="FFFFFF"/>
                          </a:solidFill>
                        </a:rPr>
                        <a:t>Status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4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Front-End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Jeremy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Displaying static files and basic ui on the server.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Completed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1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Front-End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Jeremy, Richard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Submit form data to the back end for machine learning analyzing.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 Progress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1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Front-End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Jeremy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Finish content for about section, blog section.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 Progress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7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Front-End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Jeremy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Finish charts for visualizations.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 Progress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824900" y="445025"/>
            <a:ext cx="7569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Completion status of code</a:t>
            </a:r>
          </a:p>
        </p:txBody>
      </p:sp>
      <p:graphicFrame>
        <p:nvGraphicFramePr>
          <p:cNvPr id="327" name="Shape 327"/>
          <p:cNvGraphicFramePr/>
          <p:nvPr/>
        </p:nvGraphicFramePr>
        <p:xfrm>
          <a:off x="738362" y="108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{F3F0DB28-DF39-4151-8E03-75BC91C19881}</a:tableStyleId>
              </a:tblPr>
              <a:tblGrid>
                <a:gridCol w="102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41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u="sng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</a:rPr>
                        <a:t>Role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u="sng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</a:rPr>
                        <a:t>Members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u="sng">
                          <a:solidFill>
                            <a:srgbClr val="FFFFFF"/>
                          </a:solidFill>
                        </a:rPr>
                        <a:t>Task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u="sng">
                          <a:solidFill>
                            <a:srgbClr val="FFFFFF"/>
                          </a:solidFill>
                        </a:rPr>
                        <a:t>Status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4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Front-End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Jeremy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Get email on contact section working.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 Progress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1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Back-End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Richard, Christian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Establish server connection to the database.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Completed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1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Back-End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Richard, Christian, Jeremy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Display static files on the server for the front-end to access.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Completed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Back-End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Richard, Jeremy, Christian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Take forms from the front end, and process them with the machine learning.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 Progress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824900" y="445025"/>
            <a:ext cx="7569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Completion status of code</a:t>
            </a:r>
          </a:p>
        </p:txBody>
      </p:sp>
      <p:graphicFrame>
        <p:nvGraphicFramePr>
          <p:cNvPr id="333" name="Shape 333"/>
          <p:cNvGraphicFramePr/>
          <p:nvPr/>
        </p:nvGraphicFramePr>
        <p:xfrm>
          <a:off x="738362" y="108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{F3F0DB28-DF39-4151-8E03-75BC91C19881}</a:tableStyleId>
              </a:tblPr>
              <a:tblGrid>
                <a:gridCol w="102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7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41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u="sng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</a:rPr>
                        <a:t>Role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u="sng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</a:rPr>
                        <a:t>Members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u="sng">
                          <a:solidFill>
                            <a:srgbClr val="FFFFFF"/>
                          </a:solidFill>
                        </a:rPr>
                        <a:t>Task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u="sng">
                          <a:solidFill>
                            <a:srgbClr val="FFFFFF"/>
                          </a:solidFill>
                        </a:rPr>
                        <a:t>Status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4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Database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Christian, Jeremy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Data acquisition.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Completed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1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Database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Jeremy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Create unit tests.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 Progress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1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Machine Learning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Ochaun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Algorithm setup.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 Progress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1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Machine Learning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Ochaun, Richard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Help install machine learning setup on server.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 Progress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Old Timeline</a:t>
            </a:r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200" y="1084300"/>
            <a:ext cx="7103825" cy="35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New Timeline</a:t>
            </a:r>
          </a:p>
        </p:txBody>
      </p:sp>
      <p:pic>
        <p:nvPicPr>
          <p:cNvPr id="345" name="Shape 345" descr="Blank ERD - Page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74" y="0"/>
            <a:ext cx="84106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630800" y="445025"/>
            <a:ext cx="78123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Sub-modules and their coding methods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30800" y="1152475"/>
            <a:ext cx="7763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The next several slides will describe the coding methods used in each subsystem’s submodules. Each subsystem will also describe any unit tests that will be used.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630800" y="445025"/>
            <a:ext cx="79191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Submodule - Front End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30775" y="1129625"/>
            <a:ext cx="7919100" cy="343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Navigation Bar: Uses Angular routing to create section within single page web application.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About Section: Uses Bootstrap text panel to describe goal of application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Blog Section: Will route to specific blog entry(text panel) from list of blog entries in the section</a:t>
            </a:r>
          </a:p>
          <a:p>
            <a:pPr marL="457200" lvl="0" indent="-22860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Contact Us Section: Uses Bootstrap Form to create Email form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 Submodule-Front End (cont.)	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592000" y="1110225"/>
            <a:ext cx="8044800" cy="344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User Input: Section of the Web Application that takes in information from user necessary to perform major functions.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Text input areas and drop down selection boxes that are created using Bootstrap. Capture of input variables made possible through Angular controllers.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Bootstrap popover modules installed in order to provide user with information regarding the use of their information.</a:t>
            </a:r>
          </a:p>
          <a:p>
            <a:pPr marL="457200" lvl="0" indent="-22860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HTML formatting employed to make Input Area aesthetically pleasing.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16510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Functional Requirements</a:t>
            </a:r>
          </a:p>
          <a:p>
            <a:pPr lvl="0" algn="l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34200" y="737805"/>
            <a:ext cx="7875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925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 dirty="0">
                <a:solidFill>
                  <a:srgbClr val="FFFFFF"/>
                </a:solidFill>
              </a:rPr>
              <a:t>Users able to input attributes and location for predictive home sale analysis</a:t>
            </a:r>
          </a:p>
          <a:p>
            <a:pPr marL="457200" lvl="0" indent="-34925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 dirty="0">
                <a:solidFill>
                  <a:srgbClr val="FFFFFF"/>
                </a:solidFill>
              </a:rPr>
              <a:t>Users able to view data visualizations for housing data based on zip code </a:t>
            </a:r>
          </a:p>
          <a:p>
            <a:pPr marL="457200" lvl="0" indent="-34925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900" dirty="0">
                <a:solidFill>
                  <a:srgbClr val="FFFFFF"/>
                </a:solidFill>
              </a:rPr>
              <a:t>Users able to view most influential factors in home sales for a given area </a:t>
            </a:r>
          </a:p>
          <a:p>
            <a:pPr marL="457200" lvl="0" indent="-34925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00" dirty="0">
                <a:solidFill>
                  <a:schemeClr val="dk1"/>
                </a:solidFill>
              </a:rPr>
              <a:t>“About” section with detailed explanation of web application functions and its goal.</a:t>
            </a:r>
          </a:p>
          <a:p>
            <a:pPr marL="457200" lvl="0" indent="-34925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00" dirty="0">
                <a:solidFill>
                  <a:schemeClr val="dk1"/>
                </a:solidFill>
              </a:rPr>
              <a:t>“Blog” section with articles by experts in real estate.</a:t>
            </a:r>
          </a:p>
          <a:p>
            <a:pPr marL="457200" lvl="0" indent="-34925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900" dirty="0">
                <a:solidFill>
                  <a:srgbClr val="FFFFFF"/>
                </a:solidFill>
              </a:rPr>
              <a:t>“Contact” section capable of taking in user feedback via email</a:t>
            </a:r>
          </a:p>
          <a:p>
            <a:pPr marL="457200" lvl="0" indent="-34925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900" dirty="0">
                <a:solidFill>
                  <a:srgbClr val="FFFFFF"/>
                </a:solidFill>
              </a:rPr>
              <a:t>“Help” section which offers users a tutorial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Submodule-Front End (cont.)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01700" y="1096325"/>
            <a:ext cx="8029200" cy="335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Web Application Main Functions: Through the use of Bootstrap cards, main functions are separated clearly.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Bootstrap modals are used to display the results of selecting one of the web application’s functions. 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 binary will sell/won’t sell will be displayed in the modal for “Will My House Sell?” through a call to the Random Forest algorithm.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 list of factors will be displayed in the modal for “Most Important Attributes through a call to the Random Forest algorithm.</a:t>
            </a:r>
          </a:p>
          <a:p>
            <a:pPr marL="457200" lvl="0" indent="-22860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Charts displayed using either Plotly, Echarts or ChartsJS to display “Data Visualizations” through a call to the  database.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630800" y="445025"/>
            <a:ext cx="82014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Submodule Testing - Front End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30800" y="1152475"/>
            <a:ext cx="7763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Unit tests for: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Each path is valid.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Input text areas take correct input with valid length.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Dropdown boxes display correct choices and can be clicked.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Submission buttons work as expected.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Sales prediction model displays correct message.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Most important factors display correctly.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Submodule Testing - Front End (cont.)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30800" y="1152475"/>
            <a:ext cx="7802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Data visualizations displayed correctly with appropriate responsiveness.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About page displays correct information.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Contact page displays correctly and can send emails.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Expert blog page displays correctly.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Web application displays in similar fashion on all browsers.</a:t>
            </a:r>
          </a:p>
          <a:p>
            <a:pPr marL="457200" lvl="0" indent="-22860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Web application responsiveness works on web and mobile platforms.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630800" y="445025"/>
            <a:ext cx="79191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Submodule - Back End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30800" y="1152475"/>
            <a:ext cx="79191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Coding methods: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MVC model for layout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Templates for views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Limited public access (only what’s required to display for front end)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Models for database accessing and security/backup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Error logging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611400" y="445025"/>
            <a:ext cx="78219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Submodule Testing - Back End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11400" y="1142750"/>
            <a:ext cx="7821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Static files are being displayed: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Can access the static files through URLs.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Can access the static files through AngularJS.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Server can connect to the database: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Can make a connection to the database.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Can query the database and get correct results.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Server is sanitizing user input before querying the database.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630800" y="445025"/>
            <a:ext cx="79191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Submodule - Database</a:t>
            </a:r>
          </a:p>
        </p:txBody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30800" y="1152475"/>
            <a:ext cx="79191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Coding methods: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Normalization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Indexing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596575" y="445025"/>
            <a:ext cx="79974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Submodule Testing - Database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596700" y="1152475"/>
            <a:ext cx="79974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Insertions - Database is verifying requirements for new records: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Non-null attributes are not null - Test by submitting records with null values for non-null attributes.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Attributes within accepted range of values - Test by submitting records with values outside of range of accepted values.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Query Results - Attributes are configured to return correct query results.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Records have attribute specified by query - Test by submitting queries with ranges of values for different attributes and check results to see if results match queries.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Verify that queries generated by frontend calls return appropriate results - Test by submitting various input to front end and see if results match query requests.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265500" y="517025"/>
            <a:ext cx="4045200" cy="10221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Requirements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subTitle" idx="1"/>
          </p:nvPr>
        </p:nvSpPr>
        <p:spPr>
          <a:xfrm>
            <a:off x="265500" y="2026624"/>
            <a:ext cx="4045200" cy="216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"/>
              <a:t>About Page</a:t>
            </a:r>
          </a:p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"/>
              <a:t>Expert Blog Page</a:t>
            </a:r>
          </a:p>
          <a:p>
            <a:pPr marL="457200" lvl="0" indent="-228600" algn="l">
              <a:spcBef>
                <a:spcPts val="0"/>
              </a:spcBef>
              <a:buChar char="●"/>
            </a:pPr>
            <a:r>
              <a:rPr lang="en"/>
              <a:t>Contact Page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body" idx="2"/>
          </p:nvPr>
        </p:nvSpPr>
        <p:spPr>
          <a:xfrm>
            <a:off x="4901025" y="1792200"/>
            <a:ext cx="3837000" cy="25929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C343D"/>
              </a:buClr>
            </a:pPr>
            <a:r>
              <a:rPr lang="en">
                <a:solidFill>
                  <a:srgbClr val="0C343D"/>
                </a:solidFill>
              </a:rPr>
              <a:t>Single Page Application </a:t>
            </a:r>
          </a:p>
          <a:p>
            <a:pPr marL="457200" lvl="0" indent="-228600" rtl="0">
              <a:spcBef>
                <a:spcPts val="0"/>
              </a:spcBef>
              <a:buClr>
                <a:srgbClr val="0C343D"/>
              </a:buClr>
            </a:pPr>
            <a:r>
              <a:rPr lang="en">
                <a:solidFill>
                  <a:srgbClr val="0C343D"/>
                </a:solidFill>
              </a:rPr>
              <a:t>Navigation Bar Follows General Web Conventions</a:t>
            </a:r>
          </a:p>
          <a:p>
            <a:pPr marL="457200" lvl="0" indent="-228600">
              <a:spcBef>
                <a:spcPts val="0"/>
              </a:spcBef>
              <a:buClr>
                <a:srgbClr val="0C343D"/>
              </a:buClr>
            </a:pPr>
            <a:r>
              <a:rPr lang="en">
                <a:solidFill>
                  <a:srgbClr val="0C343D"/>
                </a:solidFill>
              </a:rPr>
              <a:t>Contact Page Includes an Email Form Linked to NostraDomicile@gmail.com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4901025" y="517025"/>
            <a:ext cx="3577500" cy="1108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solidFill>
                  <a:srgbClr val="274E13"/>
                </a:solidFill>
              </a:rPr>
              <a:t>Training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20" name="Shape 420" descr="aboutBox - Page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25" y="371975"/>
            <a:ext cx="9032375" cy="445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27" name="Shape 427" descr="abou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25" y="397625"/>
            <a:ext cx="8516901" cy="444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User Interface  and Usability Requirements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63475" y="1152475"/>
            <a:ext cx="8229600" cy="36489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Text area for target zip code in order to return predictions and data visualizations.</a:t>
            </a:r>
          </a:p>
          <a:p>
            <a:pPr marL="457200" lvl="0" indent="-22860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Text areas and drop down boxes for users to enter their home’s attributes.</a:t>
            </a:r>
          </a:p>
          <a:p>
            <a:pPr marL="457200" lvl="0" indent="-22860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Submit buttons to return prediction on home sale,  most important factors for home sales, and data visualizations..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The application will load within 1-2 second interval.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All buttons will conform to the same style.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Any text area, checkbox, or dropdown box will have helpful instructions.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Any function of the web application may be reached within 2-3 clicks.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Any subsequent page within the application will adhere to the same style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34" name="Shape 434" descr="blogBox - Page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320675"/>
            <a:ext cx="8978675" cy="45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41" name="Shape 441" descr="blo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50" y="377075"/>
            <a:ext cx="8850400" cy="438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48" name="Shape 448" descr="contactBox - Page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5" y="346325"/>
            <a:ext cx="8880575" cy="44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4" name="Shape 454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55" name="Shape 455" descr="contac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75" y="179575"/>
            <a:ext cx="8786274" cy="472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265500" y="66675"/>
            <a:ext cx="4045200" cy="10221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Requirements</a:t>
            </a:r>
          </a:p>
        </p:txBody>
      </p:sp>
      <p:sp>
        <p:nvSpPr>
          <p:cNvPr id="461" name="Shape 461"/>
          <p:cNvSpPr txBox="1">
            <a:spLocks noGrp="1"/>
          </p:cNvSpPr>
          <p:nvPr>
            <p:ph type="subTitle" idx="1"/>
          </p:nvPr>
        </p:nvSpPr>
        <p:spPr>
          <a:xfrm>
            <a:off x="265500" y="1230999"/>
            <a:ext cx="4045200" cy="216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"/>
              <a:t>Zip Code Input</a:t>
            </a:r>
          </a:p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"/>
              <a:t>Text Areas  And Dropdown Boxes For User To Input Home Data</a:t>
            </a:r>
          </a:p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"/>
              <a:t>Submit Information Button</a:t>
            </a:r>
          </a:p>
        </p:txBody>
      </p:sp>
      <p:sp>
        <p:nvSpPr>
          <p:cNvPr id="462" name="Shape 462"/>
          <p:cNvSpPr txBox="1">
            <a:spLocks noGrp="1"/>
          </p:cNvSpPr>
          <p:nvPr>
            <p:ph type="body" idx="2"/>
          </p:nvPr>
        </p:nvSpPr>
        <p:spPr>
          <a:xfrm>
            <a:off x="4901025" y="1539125"/>
            <a:ext cx="3837000" cy="32844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C343D"/>
              </a:buClr>
            </a:pPr>
            <a:r>
              <a:rPr lang="en">
                <a:solidFill>
                  <a:srgbClr val="0C343D"/>
                </a:solidFill>
              </a:rPr>
              <a:t>Zip Code Input is used for all three of the site’s main functions</a:t>
            </a:r>
          </a:p>
          <a:p>
            <a:pPr marL="457200" lvl="0" indent="-228600" rtl="0">
              <a:spcBef>
                <a:spcPts val="0"/>
              </a:spcBef>
              <a:buClr>
                <a:srgbClr val="0C343D"/>
              </a:buClr>
            </a:pPr>
            <a:r>
              <a:rPr lang="en">
                <a:solidFill>
                  <a:srgbClr val="0C343D"/>
                </a:solidFill>
              </a:rPr>
              <a:t>Zip Code Input used alone in return of most important factors</a:t>
            </a:r>
          </a:p>
          <a:p>
            <a:pPr marL="457200" lvl="0" indent="-228600" rtl="0">
              <a:spcBef>
                <a:spcPts val="0"/>
              </a:spcBef>
              <a:buClr>
                <a:srgbClr val="0C343D"/>
              </a:buClr>
            </a:pPr>
            <a:r>
              <a:rPr lang="en">
                <a:solidFill>
                  <a:srgbClr val="0C343D"/>
                </a:solidFill>
              </a:rPr>
              <a:t>Zip Code Input and Home’s Attributes are used in the “Will Your House Sell?” function</a:t>
            </a:r>
          </a:p>
          <a:p>
            <a:pPr marL="457200" lvl="0" indent="-228600" rtl="0">
              <a:spcBef>
                <a:spcPts val="0"/>
              </a:spcBef>
              <a:buClr>
                <a:srgbClr val="0C343D"/>
              </a:buClr>
            </a:pPr>
            <a:r>
              <a:rPr lang="en">
                <a:solidFill>
                  <a:srgbClr val="0C343D"/>
                </a:solidFill>
              </a:rPr>
              <a:t>Zip Code Input used to return statistics on user’s area of     interest</a:t>
            </a:r>
          </a:p>
          <a:p>
            <a:pPr marL="457200" lvl="0" indent="-228600" rtl="0">
              <a:spcBef>
                <a:spcPts val="0"/>
              </a:spcBef>
              <a:buClr>
                <a:srgbClr val="0C343D"/>
              </a:buClr>
            </a:pPr>
            <a:r>
              <a:rPr lang="en">
                <a:solidFill>
                  <a:srgbClr val="0C343D"/>
                </a:solidFill>
              </a:rPr>
              <a:t>The Submit Button, when pressed, captures all user information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4901025" y="66675"/>
            <a:ext cx="3577500" cy="1108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solidFill>
                  <a:srgbClr val="274E13"/>
                </a:solidFill>
              </a:rPr>
              <a:t>Training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70" name="Shape 470" descr="zipCodeBox - Page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25" y="371975"/>
            <a:ext cx="8786274" cy="450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77" name="Shape 477" descr="attributeBox - Page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50" y="384800"/>
            <a:ext cx="8876049" cy="44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3" name="Shape 483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84" name="Shape 484" descr="submitBox - Page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50" y="282175"/>
            <a:ext cx="8786276" cy="459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title"/>
          </p:nvPr>
        </p:nvSpPr>
        <p:spPr>
          <a:xfrm>
            <a:off x="265500" y="0"/>
            <a:ext cx="4045200" cy="10221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Requirements</a:t>
            </a:r>
          </a:p>
        </p:txBody>
      </p:sp>
      <p:sp>
        <p:nvSpPr>
          <p:cNvPr id="490" name="Shape 490"/>
          <p:cNvSpPr txBox="1">
            <a:spLocks noGrp="1"/>
          </p:cNvSpPr>
          <p:nvPr>
            <p:ph type="subTitle" idx="1"/>
          </p:nvPr>
        </p:nvSpPr>
        <p:spPr>
          <a:xfrm>
            <a:off x="265500" y="915199"/>
            <a:ext cx="4045200" cy="216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"/>
              <a:t>Sale Prediction Function</a:t>
            </a:r>
          </a:p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"/>
              <a:t>Most Important Attributes Function</a:t>
            </a:r>
          </a:p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"/>
              <a:t>Data Visualization Function</a:t>
            </a:r>
          </a:p>
        </p:txBody>
      </p:sp>
      <p:sp>
        <p:nvSpPr>
          <p:cNvPr id="491" name="Shape 491"/>
          <p:cNvSpPr txBox="1">
            <a:spLocks noGrp="1"/>
          </p:cNvSpPr>
          <p:nvPr>
            <p:ph type="body" idx="2"/>
          </p:nvPr>
        </p:nvSpPr>
        <p:spPr>
          <a:xfrm>
            <a:off x="4644600" y="1022100"/>
            <a:ext cx="4276200" cy="39552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C343D"/>
              </a:buClr>
            </a:pPr>
            <a:r>
              <a:rPr lang="en">
                <a:solidFill>
                  <a:srgbClr val="0C343D"/>
                </a:solidFill>
              </a:rPr>
              <a:t>When “Will Your House Sell?” button pressed an in-window message box appears with a will/will not sell answer</a:t>
            </a:r>
          </a:p>
          <a:p>
            <a:pPr marL="457200" lvl="0" indent="-228600" rtl="0">
              <a:spcBef>
                <a:spcPts val="0"/>
              </a:spcBef>
              <a:buClr>
                <a:srgbClr val="0C343D"/>
              </a:buClr>
            </a:pPr>
            <a:r>
              <a:rPr lang="en">
                <a:solidFill>
                  <a:srgbClr val="0C343D"/>
                </a:solidFill>
              </a:rPr>
              <a:t>When the “Most Important Attributes” button is pressed an in-window message appears with a histogram of most important attributes</a:t>
            </a:r>
          </a:p>
          <a:p>
            <a:pPr marL="457200" lvl="0" indent="-228600" rtl="0">
              <a:spcBef>
                <a:spcPts val="0"/>
              </a:spcBef>
              <a:buClr>
                <a:srgbClr val="0C343D"/>
              </a:buClr>
            </a:pPr>
            <a:r>
              <a:rPr lang="en">
                <a:solidFill>
                  <a:srgbClr val="0C343D"/>
                </a:solidFill>
              </a:rPr>
              <a:t>When “Data Visualizations” button is pressed, a suite of charts and graphs appear based on the target zip code.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4901025" y="89400"/>
            <a:ext cx="3577500" cy="11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solidFill>
                  <a:srgbClr val="0C343D"/>
                </a:solidFill>
              </a:rPr>
              <a:t>Training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8" name="Shape 498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99" name="Shape 499" descr="sellBox - Page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50" y="256525"/>
            <a:ext cx="8837576" cy="468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System Interface Requirements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●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 must be successfully hosted and displayed by cloud service(AWS).</a:t>
            </a:r>
          </a:p>
          <a:p>
            <a:pPr marL="457200" lvl="0" indent="-22860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●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Front end of web application must successfully query database upon user request.</a:t>
            </a:r>
          </a:p>
          <a:p>
            <a:pPr marL="457200" lvl="0" indent="-22860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●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Database must successfully return requested data run through machine learning algorithm, statistical analysis and data visualization program and front end must successfully display request.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06" name="Shape 506" descr="willSell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25" y="295025"/>
            <a:ext cx="8452775" cy="45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2" name="Shape 512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13" name="Shape 513" descr="attBox - Page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50" y="384800"/>
            <a:ext cx="8773450" cy="423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9" name="Shape 519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20" name="Shape 520" descr="attributes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24" y="461750"/>
            <a:ext cx="8286048" cy="42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6" name="Shape 526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27" name="Shape 527" descr="vizBox - Page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50" y="436100"/>
            <a:ext cx="8773450" cy="43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34" name="Shape 534" descr="visualiz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99" y="436100"/>
            <a:ext cx="8478424" cy="41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Security Requirements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560850" y="1152475"/>
            <a:ext cx="8004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Home data in DB can’t be altered except by authorized automated scripts or administrators. 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Realtor blog articles can’t be placed, removed or altered except by administrators. 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1686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System Model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6802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Frontend will handle both displaying information to the user, and getting data from the user that will allow our application to analyze attributes.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The backend will analyze the data that the frontend gets, and send it to the machine learning functions/system. The backend will also make request to the zillow api or our database depending on the request made, and whether we have the data required.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We will use the Random Forest Classifier to analyze the data it gets from the backend, and provide answers to the backend.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The database will store information we get from requests to the Zillow API, as well as any other information we need to store.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3333</Words>
  <Application>Microsoft Office PowerPoint</Application>
  <PresentationFormat>On-screen Show (16:9)</PresentationFormat>
  <Paragraphs>400</Paragraphs>
  <Slides>74</Slides>
  <Notes>74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Calibri</vt:lpstr>
      <vt:lpstr>Pinyon Script</vt:lpstr>
      <vt:lpstr>MS UI Gothic</vt:lpstr>
      <vt:lpstr>Oswald</vt:lpstr>
      <vt:lpstr>Average</vt:lpstr>
      <vt:lpstr>Arial</vt:lpstr>
      <vt:lpstr>slate</vt:lpstr>
      <vt:lpstr>NostraDomicile</vt:lpstr>
      <vt:lpstr>PowerPoint Presentation</vt:lpstr>
      <vt:lpstr>Approach</vt:lpstr>
      <vt:lpstr>Overview</vt:lpstr>
      <vt:lpstr>Functional Requirements </vt:lpstr>
      <vt:lpstr>User Interface  and Usability Requirements</vt:lpstr>
      <vt:lpstr>System Interface Requirements</vt:lpstr>
      <vt:lpstr>Security Requirements</vt:lpstr>
      <vt:lpstr>System Model</vt:lpstr>
      <vt:lpstr>System Model</vt:lpstr>
      <vt:lpstr>Front End Subsystem</vt:lpstr>
      <vt:lpstr>PowerPoint Presentation</vt:lpstr>
      <vt:lpstr>Front End Subsystem</vt:lpstr>
      <vt:lpstr>PowerPoint Presentation</vt:lpstr>
      <vt:lpstr>Front End Subsystem</vt:lpstr>
      <vt:lpstr>PowerPoint Presentation</vt:lpstr>
      <vt:lpstr>Front End Subsystem</vt:lpstr>
      <vt:lpstr>Back End Subsystem</vt:lpstr>
      <vt:lpstr>Database Subsystem</vt:lpstr>
      <vt:lpstr>Machine Learning Subsystem</vt:lpstr>
      <vt:lpstr>PowerPoint Presentation</vt:lpstr>
      <vt:lpstr>Demonstration</vt:lpstr>
      <vt:lpstr>Future Efforts</vt:lpstr>
      <vt:lpstr>References</vt:lpstr>
      <vt:lpstr>PowerPoint Presentation</vt:lpstr>
      <vt:lpstr>Architecture decisions: AngularJS &amp; Bootstrap vs. Pure HTML/CSS</vt:lpstr>
      <vt:lpstr>Architecture decisions: Ruby on Rails VS Django</vt:lpstr>
      <vt:lpstr>Approach</vt:lpstr>
      <vt:lpstr>Hosting decision: Cloud Hosting vs Local Hosting </vt:lpstr>
      <vt:lpstr>Database decision: MySQL VS MongoDB</vt:lpstr>
      <vt:lpstr>Roles and Responsibilities</vt:lpstr>
      <vt:lpstr>Project Progress</vt:lpstr>
      <vt:lpstr>Entity-Relationship Model</vt:lpstr>
      <vt:lpstr>Data Dictionary</vt:lpstr>
      <vt:lpstr>PowerPoint Presentation</vt:lpstr>
      <vt:lpstr>Algorithm Analysis(Random Forest)</vt:lpstr>
      <vt:lpstr>Algorithm Analysis(Database Functions)</vt:lpstr>
      <vt:lpstr>Algorithm Analysis(System)</vt:lpstr>
      <vt:lpstr>Approach towards coding</vt:lpstr>
      <vt:lpstr>Frameworks and Languages</vt:lpstr>
      <vt:lpstr>Member Roles</vt:lpstr>
      <vt:lpstr>Completion status of code</vt:lpstr>
      <vt:lpstr>Completion status of code</vt:lpstr>
      <vt:lpstr>Completion status of code</vt:lpstr>
      <vt:lpstr>Old Timeline</vt:lpstr>
      <vt:lpstr>New Timeline</vt:lpstr>
      <vt:lpstr>Sub-modules and their coding methods</vt:lpstr>
      <vt:lpstr>Submodule - Front End</vt:lpstr>
      <vt:lpstr> Submodule-Front End (cont.) </vt:lpstr>
      <vt:lpstr>Submodule-Front End (cont.)</vt:lpstr>
      <vt:lpstr>Submodule Testing - Front End</vt:lpstr>
      <vt:lpstr>Submodule Testing - Front End (cont.) </vt:lpstr>
      <vt:lpstr>Submodule - Back End</vt:lpstr>
      <vt:lpstr>Submodule Testing - Back End</vt:lpstr>
      <vt:lpstr>Submodule - Database</vt:lpstr>
      <vt:lpstr>Submodule Testing - Database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Requirements</vt:lpstr>
      <vt:lpstr>PowerPoint Presentation</vt:lpstr>
      <vt:lpstr>PowerPoint Presentation</vt:lpstr>
      <vt:lpstr>PowerPoint Presentation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NostraDomicile</dc:title>
  <cp:lastModifiedBy>jeremy hutton</cp:lastModifiedBy>
  <cp:revision>1</cp:revision>
  <dcterms:modified xsi:type="dcterms:W3CDTF">2017-04-20T15:02:01Z</dcterms:modified>
</cp:coreProperties>
</file>