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Ochaun Marshall"/>
  <p:cmAuthor clrIdx="1" id="1" initials="" lastIdx="1" name="Richard Andrew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2-07T17:19:33.179">
    <p:pos x="6000" y="0"/>
    <p:text>He mentioned Categories for Requirement Specification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dt="2017-02-08T02:31:28.995">
    <p:pos x="6000" y="0"/>
    <p:text>Replace this with Ghant Chart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dt="2017-03-28T06:20:40.738">
    <p:pos x="6000" y="0"/>
    <p:text>Presentation start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2.xml"/><Relationship Id="rId4"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0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0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comments" Target="../comments/commen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1282499" y="720301"/>
            <a:ext cx="6579000" cy="1584900"/>
          </a:xfrm>
          <a:prstGeom prst="rect">
            <a:avLst/>
          </a:prstGeom>
        </p:spPr>
        <p:txBody>
          <a:bodyPr anchorCtr="0" anchor="b" bIns="91425" lIns="91425" rIns="91425" tIns="91425">
            <a:noAutofit/>
          </a:bodyPr>
          <a:lstStyle/>
          <a:p>
            <a:pPr lvl="0">
              <a:spcBef>
                <a:spcPts val="0"/>
              </a:spcBef>
              <a:buNone/>
            </a:pPr>
            <a:r>
              <a:rPr lang="en"/>
              <a:t>Nostradomocile</a:t>
            </a:r>
          </a:p>
        </p:txBody>
      </p:sp>
      <p:sp>
        <p:nvSpPr>
          <p:cNvPr id="55" name="Shape 55"/>
          <p:cNvSpPr txBox="1"/>
          <p:nvPr>
            <p:ph idx="1" type="subTitle"/>
          </p:nvPr>
        </p:nvSpPr>
        <p:spPr>
          <a:xfrm>
            <a:off x="460950" y="2789118"/>
            <a:ext cx="8222100" cy="998700"/>
          </a:xfrm>
          <a:prstGeom prst="rect">
            <a:avLst/>
          </a:prstGeom>
        </p:spPr>
        <p:txBody>
          <a:bodyPr anchorCtr="0" anchor="t" bIns="91425" lIns="91425" rIns="91425" tIns="91425">
            <a:noAutofit/>
          </a:bodyPr>
          <a:lstStyle/>
          <a:p>
            <a:pPr lvl="0" algn="ctr">
              <a:spcBef>
                <a:spcPts val="0"/>
              </a:spcBef>
              <a:buNone/>
            </a:pPr>
            <a:r>
              <a:rPr lang="en" sz="1800">
                <a:solidFill>
                  <a:srgbClr val="FFFFFF"/>
                </a:solidFill>
              </a:rPr>
              <a:t>By:</a:t>
            </a:r>
          </a:p>
          <a:p>
            <a:pPr lvl="0" rtl="0" algn="ctr">
              <a:spcBef>
                <a:spcPts val="0"/>
              </a:spcBef>
              <a:buNone/>
            </a:pPr>
            <a:r>
              <a:rPr lang="en" sz="1800">
                <a:solidFill>
                  <a:srgbClr val="FFFFFF"/>
                </a:solidFill>
              </a:rPr>
              <a:t>Ochaun Marshall, Christian Simaan</a:t>
            </a:r>
          </a:p>
          <a:p>
            <a:pPr lvl="0" algn="ctr">
              <a:spcBef>
                <a:spcPts val="0"/>
              </a:spcBef>
              <a:buNone/>
            </a:pPr>
            <a:r>
              <a:rPr lang="en" sz="1800">
                <a:solidFill>
                  <a:srgbClr val="FFFFFF"/>
                </a:solidFill>
              </a:rPr>
              <a:t> Jeremy Hutton, Richard Andrews</a:t>
            </a:r>
          </a:p>
        </p:txBody>
      </p:sp>
      <p:sp>
        <p:nvSpPr>
          <p:cNvPr id="56" name="Shape 56"/>
          <p:cNvSpPr txBox="1"/>
          <p:nvPr/>
        </p:nvSpPr>
        <p:spPr>
          <a:xfrm>
            <a:off x="1362750" y="2256025"/>
            <a:ext cx="6418500" cy="533100"/>
          </a:xfrm>
          <a:prstGeom prst="rect">
            <a:avLst/>
          </a:prstGeom>
          <a:noFill/>
          <a:ln>
            <a:noFill/>
          </a:ln>
        </p:spPr>
        <p:txBody>
          <a:bodyPr anchorCtr="0" anchor="t" bIns="91425" lIns="91425" rIns="91425" tIns="91425">
            <a:noAutofit/>
          </a:bodyPr>
          <a:lstStyle/>
          <a:p>
            <a:pPr lvl="0" algn="ctr">
              <a:spcBef>
                <a:spcPts val="0"/>
              </a:spcBef>
              <a:buNone/>
            </a:pPr>
            <a:r>
              <a:rPr b="1" lang="en" sz="2000">
                <a:solidFill>
                  <a:srgbClr val="FFFFFF"/>
                </a:solidFill>
              </a:rPr>
              <a:t>Project Overview</a:t>
            </a:r>
          </a:p>
        </p:txBody>
      </p:sp>
      <p:pic>
        <p:nvPicPr>
          <p:cNvPr descr="Nostradomicile_logo_invert.png" id="57" name="Shape 57"/>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58" name="Shape 58"/>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68675"/>
            <a:ext cx="8520600" cy="572700"/>
          </a:xfrm>
          <a:prstGeom prst="rect">
            <a:avLst/>
          </a:prstGeom>
        </p:spPr>
        <p:txBody>
          <a:bodyPr anchorCtr="0" anchor="t" bIns="91425" lIns="91425" rIns="91425" tIns="91425">
            <a:noAutofit/>
          </a:bodyPr>
          <a:lstStyle/>
          <a:p>
            <a:pPr lvl="0" algn="ctr">
              <a:spcBef>
                <a:spcPts val="0"/>
              </a:spcBef>
              <a:buNone/>
            </a:pPr>
            <a:r>
              <a:rPr lang="en"/>
              <a:t>System Model</a:t>
            </a:r>
          </a:p>
        </p:txBody>
      </p:sp>
      <p:sp>
        <p:nvSpPr>
          <p:cNvPr id="112" name="Shape 112"/>
          <p:cNvSpPr txBox="1"/>
          <p:nvPr>
            <p:ph idx="1" type="body"/>
          </p:nvPr>
        </p:nvSpPr>
        <p:spPr>
          <a:xfrm>
            <a:off x="311700" y="6802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will handle both displaying information to the user, and getting data from the user that will allow our application to analyze attributes.</a:t>
            </a:r>
          </a:p>
          <a:p>
            <a:pPr indent="-228600" lvl="0" marL="457200" rtl="0">
              <a:spcBef>
                <a:spcPts val="0"/>
              </a:spcBef>
              <a:buClr>
                <a:srgbClr val="FFFFFF"/>
              </a:buClr>
            </a:pPr>
            <a:r>
              <a:rPr lang="en">
                <a:solidFill>
                  <a:srgbClr val="FFFFFF"/>
                </a:solidFill>
              </a:rPr>
              <a:t>The backend will analyze the data that the frontend gets, and send it to the machine learning functions/system. The backend will also make request to the zillow api or our database depending on the request made, and whether we have the data required.</a:t>
            </a:r>
          </a:p>
          <a:p>
            <a:pPr indent="-228600" lvl="0" marL="457200" rtl="0">
              <a:spcBef>
                <a:spcPts val="0"/>
              </a:spcBef>
              <a:buClr>
                <a:srgbClr val="FFFFFF"/>
              </a:buClr>
            </a:pPr>
            <a:r>
              <a:rPr lang="en">
                <a:solidFill>
                  <a:srgbClr val="FFFFFF"/>
                </a:solidFill>
              </a:rPr>
              <a:t>We will use the Random Forest Classifier to analyze the data it gets from the backend, and provide answers to the backend.</a:t>
            </a:r>
          </a:p>
          <a:p>
            <a:pPr indent="-228600" lvl="0" marL="457200" rtl="0">
              <a:spcBef>
                <a:spcPts val="0"/>
              </a:spcBef>
              <a:buClr>
                <a:srgbClr val="FFFFFF"/>
              </a:buClr>
            </a:pPr>
            <a:r>
              <a:rPr lang="en">
                <a:solidFill>
                  <a:srgbClr val="FFFFFF"/>
                </a:solidFill>
              </a:rPr>
              <a:t>The database will store information we get from requests to the Zillow API, as well as any other information we need to store.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536525" y="445025"/>
            <a:ext cx="7930500" cy="572700"/>
          </a:xfrm>
          <a:prstGeom prst="rect">
            <a:avLst/>
          </a:prstGeom>
        </p:spPr>
        <p:txBody>
          <a:bodyPr anchorCtr="0" anchor="t" bIns="91425" lIns="91425" rIns="91425" tIns="91425">
            <a:noAutofit/>
          </a:bodyPr>
          <a:lstStyle/>
          <a:p>
            <a:pPr lvl="0" algn="ctr">
              <a:spcBef>
                <a:spcPts val="0"/>
              </a:spcBef>
              <a:buNone/>
            </a:pPr>
            <a:r>
              <a:rPr lang="en"/>
              <a:t>System Model</a:t>
            </a:r>
          </a:p>
        </p:txBody>
      </p:sp>
      <p:pic>
        <p:nvPicPr>
          <p:cNvPr id="118" name="Shape 118"/>
          <p:cNvPicPr preferRelativeResize="0"/>
          <p:nvPr/>
        </p:nvPicPr>
        <p:blipFill>
          <a:blip r:embed="rId3">
            <a:alphaModFix/>
          </a:blip>
          <a:stretch>
            <a:fillRect/>
          </a:stretch>
        </p:blipFill>
        <p:spPr>
          <a:xfrm>
            <a:off x="1180075" y="1093850"/>
            <a:ext cx="6923850" cy="35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 System Model</a:t>
            </a:r>
          </a:p>
        </p:txBody>
      </p:sp>
      <p:sp>
        <p:nvSpPr>
          <p:cNvPr id="124" name="Shape 124"/>
          <p:cNvSpPr txBox="1"/>
          <p:nvPr>
            <p:ph idx="1" type="body"/>
          </p:nvPr>
        </p:nvSpPr>
        <p:spPr>
          <a:xfrm>
            <a:off x="643275" y="1152475"/>
            <a:ext cx="80091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Utilizes statistical analysis in Python rather than machine learning.</a:t>
            </a:r>
          </a:p>
          <a:p>
            <a:pPr indent="-228600" lvl="0" marL="457200" rtl="0">
              <a:spcBef>
                <a:spcPts val="0"/>
              </a:spcBef>
              <a:buClr>
                <a:srgbClr val="FFFFFF"/>
              </a:buClr>
              <a:buChar char="●"/>
            </a:pPr>
            <a:r>
              <a:rPr lang="en">
                <a:solidFill>
                  <a:srgbClr val="FFFFFF"/>
                </a:solidFill>
              </a:rPr>
              <a:t>Backend relies on Ruby on Rails and MongoDB rather than Django/Python and MySQL.</a:t>
            </a:r>
          </a:p>
          <a:p>
            <a:pPr indent="-228600" lvl="0" marL="457200">
              <a:spcBef>
                <a:spcPts val="0"/>
              </a:spcBef>
              <a:buClr>
                <a:srgbClr val="FFFFFF"/>
              </a:buClr>
              <a:buChar char="●"/>
            </a:pPr>
            <a:r>
              <a:rPr lang="en">
                <a:solidFill>
                  <a:srgbClr val="FFFFFF"/>
                </a:solidFill>
              </a:rPr>
              <a:t>Front end uses JavaScript, and HTML rather than Angular JS and Bootstrap.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Alternative System Model</a:t>
            </a:r>
          </a:p>
          <a:p>
            <a:pPr lvl="0">
              <a:spcBef>
                <a:spcPts val="0"/>
              </a:spcBef>
              <a:buNone/>
            </a:pPr>
            <a:r>
              <a:t/>
            </a:r>
            <a:endParaRPr/>
          </a:p>
        </p:txBody>
      </p:sp>
      <p:pic>
        <p:nvPicPr>
          <p:cNvPr id="130" name="Shape 130"/>
          <p:cNvPicPr preferRelativeResize="0"/>
          <p:nvPr/>
        </p:nvPicPr>
        <p:blipFill>
          <a:blip r:embed="rId3">
            <a:alphaModFix/>
          </a:blip>
          <a:stretch>
            <a:fillRect/>
          </a:stretch>
        </p:blipFill>
        <p:spPr>
          <a:xfrm>
            <a:off x="802412" y="1114128"/>
            <a:ext cx="7539174" cy="34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237325"/>
            <a:ext cx="8520600" cy="572700"/>
          </a:xfrm>
          <a:prstGeom prst="rect">
            <a:avLst/>
          </a:prstGeom>
        </p:spPr>
        <p:txBody>
          <a:bodyPr anchorCtr="0" anchor="t" bIns="91425" lIns="91425" rIns="91425" tIns="91425">
            <a:noAutofit/>
          </a:bodyPr>
          <a:lstStyle/>
          <a:p>
            <a:pPr lvl="0" algn="ctr">
              <a:spcBef>
                <a:spcPts val="0"/>
              </a:spcBef>
              <a:buNone/>
            </a:pPr>
            <a:r>
              <a:rPr lang="en"/>
              <a:t>Subsystems</a:t>
            </a:r>
          </a:p>
        </p:txBody>
      </p:sp>
      <p:sp>
        <p:nvSpPr>
          <p:cNvPr id="136" name="Shape 136"/>
          <p:cNvSpPr txBox="1"/>
          <p:nvPr>
            <p:ph idx="1" type="body"/>
          </p:nvPr>
        </p:nvSpPr>
        <p:spPr>
          <a:xfrm>
            <a:off x="311700" y="81002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indent="-228600" lvl="0" marL="457200">
              <a:spcBef>
                <a:spcPts val="0"/>
              </a:spcBef>
              <a:buClr>
                <a:srgbClr val="FFFFFF"/>
              </a:buClr>
            </a:pPr>
            <a:r>
              <a:rPr lang="en">
                <a:solidFill>
                  <a:srgbClr val="FFFFFF"/>
                </a:solidFill>
              </a:rPr>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97300" y="445025"/>
            <a:ext cx="8160600" cy="572700"/>
          </a:xfrm>
          <a:prstGeom prst="rect">
            <a:avLst/>
          </a:prstGeom>
        </p:spPr>
        <p:txBody>
          <a:bodyPr anchorCtr="0" anchor="t" bIns="91425" lIns="91425" rIns="91425" tIns="91425">
            <a:noAutofit/>
          </a:bodyPr>
          <a:lstStyle/>
          <a:p>
            <a:pPr lvl="0" algn="ctr">
              <a:spcBef>
                <a:spcPts val="0"/>
              </a:spcBef>
              <a:buNone/>
            </a:pPr>
            <a:r>
              <a:rPr lang="en"/>
              <a:t>Subsystem Model</a:t>
            </a:r>
          </a:p>
        </p:txBody>
      </p:sp>
      <p:pic>
        <p:nvPicPr>
          <p:cNvPr id="142" name="Shape 142"/>
          <p:cNvPicPr preferRelativeResize="0"/>
          <p:nvPr/>
        </p:nvPicPr>
        <p:blipFill>
          <a:blip r:embed="rId3">
            <a:alphaModFix/>
          </a:blip>
          <a:stretch>
            <a:fillRect/>
          </a:stretch>
        </p:blipFill>
        <p:spPr>
          <a:xfrm>
            <a:off x="1612775" y="945674"/>
            <a:ext cx="5657424" cy="38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177200"/>
            <a:ext cx="8520600" cy="572700"/>
          </a:xfrm>
          <a:prstGeom prst="rect">
            <a:avLst/>
          </a:prstGeom>
        </p:spPr>
        <p:txBody>
          <a:bodyPr anchorCtr="0" anchor="t" bIns="91425" lIns="91425" rIns="91425" tIns="91425">
            <a:noAutofit/>
          </a:bodyPr>
          <a:lstStyle/>
          <a:p>
            <a:pPr lvl="0" rtl="0" algn="ctr">
              <a:spcBef>
                <a:spcPts val="0"/>
              </a:spcBef>
              <a:buNone/>
            </a:pPr>
            <a:r>
              <a:rPr lang="en"/>
              <a:t>Subsystems</a:t>
            </a:r>
          </a:p>
        </p:txBody>
      </p:sp>
      <p:sp>
        <p:nvSpPr>
          <p:cNvPr id="148" name="Shape 148"/>
          <p:cNvSpPr txBox="1"/>
          <p:nvPr>
            <p:ph idx="1" type="body"/>
          </p:nvPr>
        </p:nvSpPr>
        <p:spPr>
          <a:xfrm>
            <a:off x="480000" y="655850"/>
            <a:ext cx="81840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MySQL Database - data stored in relational DB, updated on scheduled basis. Will include, among other things:</a:t>
            </a:r>
          </a:p>
          <a:p>
            <a:pPr indent="-228600" lvl="1" marL="914400" rtl="0">
              <a:spcBef>
                <a:spcPts val="0"/>
              </a:spcBef>
              <a:buClr>
                <a:srgbClr val="FFFFFF"/>
              </a:buClr>
            </a:pPr>
            <a:r>
              <a:rPr lang="en">
                <a:solidFill>
                  <a:srgbClr val="FFFFFF"/>
                </a:solidFill>
              </a:rPr>
              <a:t>Zipcode</a:t>
            </a:r>
          </a:p>
          <a:p>
            <a:pPr indent="-228600" lvl="1" marL="914400" rtl="0">
              <a:spcBef>
                <a:spcPts val="0"/>
              </a:spcBef>
              <a:buClr>
                <a:srgbClr val="FFFFFF"/>
              </a:buClr>
            </a:pPr>
            <a:r>
              <a:rPr lang="en">
                <a:solidFill>
                  <a:srgbClr val="FFFFFF"/>
                </a:solidFill>
              </a:rPr>
              <a:t>Status (sold/unsold)</a:t>
            </a:r>
          </a:p>
          <a:p>
            <a:pPr indent="-228600" lvl="1" marL="914400" rtl="0">
              <a:spcBef>
                <a:spcPts val="0"/>
              </a:spcBef>
              <a:buClr>
                <a:srgbClr val="FFFFFF"/>
              </a:buClr>
            </a:pPr>
            <a:r>
              <a:rPr lang="en">
                <a:solidFill>
                  <a:srgbClr val="FFFFFF"/>
                </a:solidFill>
              </a:rPr>
              <a:t>Home attributes (floor type, parking, etc.)</a:t>
            </a:r>
          </a:p>
          <a:p>
            <a:pPr indent="-228600" lvl="0" marL="457200" rtl="0">
              <a:spcBef>
                <a:spcPts val="0"/>
              </a:spcBef>
              <a:buClr>
                <a:srgbClr val="FFFFFF"/>
              </a:buClr>
            </a:pPr>
            <a:r>
              <a:rPr lang="en">
                <a:solidFill>
                  <a:srgbClr val="FFFFFF"/>
                </a:solidFill>
              </a:rPr>
              <a:t>Machine Learning with Random Forest. </a:t>
            </a:r>
          </a:p>
          <a:p>
            <a:pPr indent="-228600" lvl="1" marL="914400" rtl="0">
              <a:spcBef>
                <a:spcPts val="0"/>
              </a:spcBef>
              <a:buClr>
                <a:srgbClr val="FFFFFF"/>
              </a:buClr>
            </a:pPr>
            <a:r>
              <a:rPr lang="en">
                <a:solidFill>
                  <a:srgbClr val="FFFFFF"/>
                </a:solidFill>
              </a:rPr>
              <a:t>Binary classifications on categorical features are easy </a:t>
            </a:r>
          </a:p>
          <a:p>
            <a:pPr indent="-228600" lvl="1" marL="914400" rtl="0">
              <a:spcBef>
                <a:spcPts val="0"/>
              </a:spcBef>
              <a:buClr>
                <a:srgbClr val="FFFFFF"/>
              </a:buClr>
            </a:pPr>
            <a:r>
              <a:rPr lang="en">
                <a:solidFill>
                  <a:srgbClr val="FFFFFF"/>
                </a:solidFill>
              </a:rPr>
              <a:t>Generates an ensemble of decisions and uses the majority classification of those trees to determine result</a:t>
            </a:r>
          </a:p>
          <a:p>
            <a:pPr indent="-228600" lvl="1" marL="914400" rtl="0">
              <a:spcBef>
                <a:spcPts val="0"/>
              </a:spcBef>
              <a:buClr>
                <a:srgbClr val="FFFFFF"/>
              </a:buClr>
            </a:pPr>
            <a:r>
              <a:rPr lang="en">
                <a:solidFill>
                  <a:srgbClr val="FFFFFF"/>
                </a:solidFill>
              </a:rPr>
              <a:t>Will be implemented using Scikit-learn library in Python</a:t>
            </a:r>
          </a:p>
          <a:p>
            <a:pPr indent="-228600" lvl="0" marL="457200" rtl="0">
              <a:spcBef>
                <a:spcPts val="0"/>
              </a:spcBef>
              <a:buClr>
                <a:srgbClr val="FFFFFF"/>
              </a:buClr>
            </a:pPr>
            <a:r>
              <a:rPr lang="en">
                <a:solidFill>
                  <a:srgbClr val="FFFFFF"/>
                </a:solidFill>
              </a:rPr>
              <a:t>Data Visualisations: Generated using Plotly library</a:t>
            </a:r>
          </a:p>
          <a:p>
            <a:pPr indent="-228600" lvl="1" marL="914400" rtl="0">
              <a:spcBef>
                <a:spcPts val="0"/>
              </a:spcBef>
              <a:buClr>
                <a:srgbClr val="FFFFFF"/>
              </a:buClr>
            </a:pPr>
            <a:r>
              <a:rPr lang="en">
                <a:solidFill>
                  <a:srgbClr val="FFFFFF"/>
                </a:solidFill>
              </a:rPr>
              <a:t>Native support for dynamic visualizations in web apps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Timeline</a:t>
            </a:r>
          </a:p>
        </p:txBody>
      </p:sp>
      <p:pic>
        <p:nvPicPr>
          <p:cNvPr id="154" name="Shape 154"/>
          <p:cNvPicPr preferRelativeResize="0"/>
          <p:nvPr/>
        </p:nvPicPr>
        <p:blipFill>
          <a:blip r:embed="rId4">
            <a:alphaModFix/>
          </a:blip>
          <a:stretch>
            <a:fillRect/>
          </a:stretch>
        </p:blipFill>
        <p:spPr>
          <a:xfrm>
            <a:off x="1102900" y="1116462"/>
            <a:ext cx="6594249" cy="3328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Clr>
                <a:schemeClr val="dk1"/>
              </a:buClr>
              <a:buSzPct val="39285"/>
              <a:buFont typeface="Arial"/>
              <a:buNone/>
            </a:pPr>
            <a:r>
              <a:rPr lang="en"/>
              <a:t>Risk Assessment/</a:t>
            </a:r>
            <a:r>
              <a:rPr lang="en"/>
              <a:t>Feasibility</a:t>
            </a:r>
          </a:p>
          <a:p>
            <a:pPr lvl="0">
              <a:spcBef>
                <a:spcPts val="0"/>
              </a:spcBef>
              <a:buNone/>
            </a:pPr>
            <a:r>
              <a:t/>
            </a:r>
            <a:endParaRPr/>
          </a:p>
        </p:txBody>
      </p:sp>
      <p:sp>
        <p:nvSpPr>
          <p:cNvPr id="160" name="Shape 160"/>
          <p:cNvSpPr txBox="1"/>
          <p:nvPr/>
        </p:nvSpPr>
        <p:spPr>
          <a:xfrm>
            <a:off x="799225" y="1017725"/>
            <a:ext cx="7630500" cy="35523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FFFFFF"/>
              </a:buClr>
              <a:buChar char="●"/>
            </a:pPr>
            <a:r>
              <a:rPr lang="en">
                <a:solidFill>
                  <a:srgbClr val="FFFFFF"/>
                </a:solidFill>
              </a:rPr>
              <a:t>Timeline sets out overlapping periods for several major tasks. </a:t>
            </a:r>
          </a:p>
          <a:p>
            <a:pPr indent="-228600" lvl="0" marL="457200" rtl="0">
              <a:lnSpc>
                <a:spcPct val="115000"/>
              </a:lnSpc>
              <a:spcBef>
                <a:spcPts val="0"/>
              </a:spcBef>
              <a:buClr>
                <a:srgbClr val="FFFFFF"/>
              </a:buClr>
              <a:buChar char="●"/>
            </a:pPr>
            <a:r>
              <a:rPr lang="en">
                <a:solidFill>
                  <a:srgbClr val="FFFFFF"/>
                </a:solidFill>
              </a:rPr>
              <a:t>Several portions of the project can be worked on in parallel, so a slowdown in one particular area should not cause an across the board delay. </a:t>
            </a:r>
          </a:p>
          <a:p>
            <a:pPr indent="-228600" lvl="0" marL="457200" rtl="0">
              <a:lnSpc>
                <a:spcPct val="115000"/>
              </a:lnSpc>
              <a:spcBef>
                <a:spcPts val="0"/>
              </a:spcBef>
              <a:buClr>
                <a:srgbClr val="FFFFFF"/>
              </a:buClr>
              <a:buChar char="●"/>
            </a:pPr>
            <a:r>
              <a:rPr lang="en">
                <a:solidFill>
                  <a:srgbClr val="FFFFFF"/>
                </a:solidFill>
              </a:rPr>
              <a:t>If some tasks are more complicated or difficult than anticipated, we don’t believe all tasks will be dependent on preceding tasks in timeline, so delay will be isolated.  </a:t>
            </a:r>
          </a:p>
          <a:p>
            <a:pPr indent="-228600" lvl="0" marL="457200" rtl="0">
              <a:lnSpc>
                <a:spcPct val="115000"/>
              </a:lnSpc>
              <a:spcBef>
                <a:spcPts val="0"/>
              </a:spcBef>
              <a:buClr>
                <a:srgbClr val="FFFFFF"/>
              </a:buClr>
              <a:buChar char="●"/>
            </a:pPr>
            <a:r>
              <a:rPr lang="en">
                <a:solidFill>
                  <a:srgbClr val="FFFFFF"/>
                </a:solidFill>
              </a:rPr>
              <a:t>Each task in the timeline includes preliminary testing for that component - additional time for testing shouldn’t be necessary, aside from final testing.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a:t>
            </a:r>
            <a:r>
              <a:rPr lang="en"/>
              <a:t> model</a:t>
            </a:r>
            <a:r>
              <a:rPr lang="en"/>
              <a:t>s</a:t>
            </a:r>
          </a:p>
        </p:txBody>
      </p:sp>
      <p:sp>
        <p:nvSpPr>
          <p:cNvPr id="166" name="Shape 166"/>
          <p:cNvSpPr txBox="1"/>
          <p:nvPr>
            <p:ph idx="1" type="body"/>
          </p:nvPr>
        </p:nvSpPr>
        <p:spPr>
          <a:xfrm>
            <a:off x="610425" y="1152475"/>
            <a:ext cx="80262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model we chose to use is the following setup: AngularJS and </a:t>
            </a:r>
            <a:r>
              <a:rPr lang="en">
                <a:solidFill>
                  <a:srgbClr val="FFFFFF"/>
                </a:solidFill>
              </a:rPr>
              <a:t>Bootstrap for the frontend, </a:t>
            </a:r>
            <a:r>
              <a:rPr lang="en">
                <a:solidFill>
                  <a:srgbClr val="FFFFFF"/>
                </a:solidFill>
              </a:rPr>
              <a:t>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01750"/>
            <a:ext cx="8520600" cy="572700"/>
          </a:xfrm>
          <a:prstGeom prst="rect">
            <a:avLst/>
          </a:prstGeom>
        </p:spPr>
        <p:txBody>
          <a:bodyPr anchorCtr="0" anchor="t" bIns="91425" lIns="91425" rIns="91425" tIns="91425">
            <a:noAutofit/>
          </a:bodyPr>
          <a:lstStyle/>
          <a:p>
            <a:pPr lvl="0" algn="ctr">
              <a:spcBef>
                <a:spcPts val="0"/>
              </a:spcBef>
              <a:buNone/>
            </a:pPr>
            <a:r>
              <a:rPr lang="en"/>
              <a:t>Approach</a:t>
            </a:r>
          </a:p>
        </p:txBody>
      </p:sp>
      <p:sp>
        <p:nvSpPr>
          <p:cNvPr id="64" name="Shape 64"/>
          <p:cNvSpPr txBox="1"/>
          <p:nvPr>
            <p:ph idx="1" type="body"/>
          </p:nvPr>
        </p:nvSpPr>
        <p:spPr>
          <a:xfrm>
            <a:off x="509400" y="664500"/>
            <a:ext cx="8125200" cy="35946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Problem:</a:t>
            </a:r>
            <a:r>
              <a:rPr lang="en">
                <a:solidFill>
                  <a:srgbClr val="FFFFFF"/>
                </a:solidFill>
              </a:rPr>
              <a:t>  </a:t>
            </a:r>
          </a:p>
          <a:p>
            <a:pPr indent="-228600" lvl="1" marL="914400" rtl="0">
              <a:lnSpc>
                <a:spcPct val="100000"/>
              </a:lnSpc>
              <a:spcBef>
                <a:spcPts val="0"/>
              </a:spcBef>
              <a:buClr>
                <a:srgbClr val="FFFFFF"/>
              </a:buClr>
            </a:pPr>
            <a:r>
              <a:rPr lang="en">
                <a:solidFill>
                  <a:srgbClr val="FFFFFF"/>
                </a:solidFill>
              </a:rPr>
              <a:t>It can be difficult to determine whether a house will sell and what factors will influence its desirability in a particular area.</a:t>
            </a:r>
          </a:p>
          <a:p>
            <a:pPr indent="-228600" lvl="0" marL="457200" rtl="0">
              <a:spcBef>
                <a:spcPts val="0"/>
              </a:spcBef>
              <a:buClr>
                <a:srgbClr val="FFFFFF"/>
              </a:buClr>
            </a:pPr>
            <a:r>
              <a:rPr b="1" lang="en" u="sng">
                <a:solidFill>
                  <a:srgbClr val="FFFFFF"/>
                </a:solidFill>
              </a:rPr>
              <a:t>Solution:</a:t>
            </a:r>
            <a:r>
              <a:rPr lang="en">
                <a:solidFill>
                  <a:srgbClr val="FFFFFF"/>
                </a:solidFill>
              </a:rPr>
              <a:t> </a:t>
            </a:r>
          </a:p>
          <a:p>
            <a:pPr indent="-228600" lvl="1" marL="914400" rtl="0">
              <a:lnSpc>
                <a:spcPct val="100000"/>
              </a:lnSpc>
              <a:spcBef>
                <a:spcPts val="0"/>
              </a:spcBef>
              <a:buClr>
                <a:srgbClr val="FFFFFF"/>
              </a:buClr>
            </a:pPr>
            <a:r>
              <a:rPr lang="en" u="sng">
                <a:solidFill>
                  <a:srgbClr val="FFFFFF"/>
                </a:solidFill>
              </a:rPr>
              <a:t>Project Goal:</a:t>
            </a:r>
            <a:r>
              <a:rPr lang="en">
                <a:solidFill>
                  <a:srgbClr val="FFFFFF"/>
                </a:solidFill>
              </a:rPr>
              <a:t> Create a web application which determines if a house will sell based on desirable factors in an area and allows users to explore houses on the market based on their preferences and desired location.</a:t>
            </a:r>
          </a:p>
          <a:p>
            <a:pPr indent="-228600" lvl="1" marL="914400" rtl="0">
              <a:lnSpc>
                <a:spcPct val="100000"/>
              </a:lnSpc>
              <a:spcBef>
                <a:spcPts val="0"/>
              </a:spcBef>
              <a:buClr>
                <a:srgbClr val="FFFFFF"/>
              </a:buClr>
            </a:pPr>
            <a:r>
              <a:rPr lang="en" u="sng">
                <a:solidFill>
                  <a:srgbClr val="FFFFFF"/>
                </a:solidFill>
              </a:rPr>
              <a:t>Project Description</a:t>
            </a:r>
            <a:r>
              <a:rPr lang="en">
                <a:solidFill>
                  <a:srgbClr val="FFFFFF"/>
                </a:solidFill>
              </a:rPr>
              <a:t>:  NostraDomicile will accomplish this goal by:</a:t>
            </a:r>
          </a:p>
          <a:p>
            <a:pPr indent="-228600" lvl="2" marL="1371600" rtl="0">
              <a:lnSpc>
                <a:spcPct val="100000"/>
              </a:lnSpc>
              <a:spcBef>
                <a:spcPts val="0"/>
              </a:spcBef>
              <a:buClr>
                <a:srgbClr val="FFFFFF"/>
              </a:buClr>
            </a:pPr>
            <a:r>
              <a:rPr lang="en">
                <a:solidFill>
                  <a:srgbClr val="FFFFFF"/>
                </a:solidFill>
              </a:rPr>
              <a:t>Retrieving and storing housing market information using a Zillow API and MySQL database</a:t>
            </a:r>
          </a:p>
          <a:p>
            <a:pPr indent="-228600" lvl="2" marL="1371600" rtl="0">
              <a:lnSpc>
                <a:spcPct val="100000"/>
              </a:lnSpc>
              <a:spcBef>
                <a:spcPts val="0"/>
              </a:spcBef>
              <a:buClr>
                <a:srgbClr val="FFFFFF"/>
              </a:buClr>
            </a:pPr>
            <a:r>
              <a:rPr lang="en">
                <a:solidFill>
                  <a:srgbClr val="FFFFFF"/>
                </a:solidFill>
              </a:rPr>
              <a:t>Using machine learning to evaluate housing data and determine factors influencing home sales in a particular area</a:t>
            </a:r>
          </a:p>
          <a:p>
            <a:pPr indent="-228600" lvl="2" marL="1371600" rtl="0">
              <a:lnSpc>
                <a:spcPct val="100000"/>
              </a:lnSpc>
              <a:spcBef>
                <a:spcPts val="0"/>
              </a:spcBef>
              <a:buClr>
                <a:srgbClr val="FFFFFF"/>
              </a:buClr>
            </a:pPr>
            <a:r>
              <a:rPr lang="en">
                <a:solidFill>
                  <a:srgbClr val="FFFFFF"/>
                </a:solidFill>
              </a:rPr>
              <a:t>Creating a user-friendly interface for users to view data about factors influencing home sales and create data visualizations about houses on the market based on user preferences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83750" y="249550"/>
            <a:ext cx="8176500" cy="572700"/>
          </a:xfrm>
          <a:prstGeom prst="rect">
            <a:avLst/>
          </a:prstGeom>
        </p:spPr>
        <p:txBody>
          <a:bodyPr anchorCtr="0" anchor="t" bIns="91425" lIns="91425" rIns="91425" tIns="91425">
            <a:noAutofit/>
          </a:bodyPr>
          <a:lstStyle/>
          <a:p>
            <a:pPr lvl="0">
              <a:spcBef>
                <a:spcPts val="0"/>
              </a:spcBef>
              <a:buNone/>
            </a:pPr>
            <a:r>
              <a:rPr lang="en" sz="2400"/>
              <a:t>Architecture </a:t>
            </a:r>
            <a:r>
              <a:rPr lang="en" sz="2400"/>
              <a:t>Decisions</a:t>
            </a:r>
            <a:r>
              <a:rPr lang="en" sz="2400"/>
              <a:t>: ML Model v.s. Statistical Model</a:t>
            </a:r>
          </a:p>
        </p:txBody>
      </p:sp>
      <p:sp>
        <p:nvSpPr>
          <p:cNvPr id="172" name="Shape 172"/>
          <p:cNvSpPr txBox="1"/>
          <p:nvPr>
            <p:ph idx="1" type="body"/>
          </p:nvPr>
        </p:nvSpPr>
        <p:spPr>
          <a:xfrm>
            <a:off x="483750" y="863550"/>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1: Machine Learning</a:t>
            </a:r>
          </a:p>
          <a:p>
            <a:pPr indent="-317500" lvl="0" marL="457200" marR="0" rtl="0" algn="l">
              <a:lnSpc>
                <a:spcPct val="115000"/>
              </a:lnSpc>
              <a:spcBef>
                <a:spcPts val="0"/>
              </a:spcBef>
              <a:spcAft>
                <a:spcPts val="1600"/>
              </a:spcAft>
              <a:buSzPct val="100000"/>
              <a:buFont typeface="Arial"/>
              <a:buChar char="●"/>
            </a:pPr>
            <a:r>
              <a:rPr lang="en">
                <a:solidFill>
                  <a:srgbClr val="00FF00"/>
                </a:solidFill>
              </a:rPr>
              <a:t>Pro: </a:t>
            </a:r>
            <a:r>
              <a:rPr lang="en">
                <a:solidFill>
                  <a:srgbClr val="FFFFFF"/>
                </a:solidFill>
              </a:rPr>
              <a:t>Less computations needed and thereby more efficient </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are data independent</a:t>
            </a:r>
          </a:p>
          <a:p>
            <a:pPr indent="-228600" lvl="1" marL="914400" marR="0" rtl="0" algn="l">
              <a:lnSpc>
                <a:spcPct val="115000"/>
              </a:lnSpc>
              <a:spcBef>
                <a:spcPts val="0"/>
              </a:spcBef>
              <a:spcAft>
                <a:spcPts val="1600"/>
              </a:spcAft>
              <a:buClr>
                <a:srgbClr val="FFFFFF"/>
              </a:buClr>
              <a:buChar char="○"/>
            </a:pPr>
            <a:r>
              <a:rPr lang="en">
                <a:solidFill>
                  <a:srgbClr val="FFFFFF"/>
                </a:solidFill>
              </a:rPr>
              <a:t>You don’t need to know the “rules” of the data</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(classifiers) work really well with categorical variables and binary/categorical answers</a:t>
            </a:r>
          </a:p>
          <a:p>
            <a:pPr indent="-228600" lvl="0" marL="457200" marR="0" rtl="0" algn="l">
              <a:lnSpc>
                <a:spcPct val="115000"/>
              </a:lnSpc>
              <a:spcBef>
                <a:spcPts val="0"/>
              </a:spcBef>
              <a:spcAft>
                <a:spcPts val="1600"/>
              </a:spcAft>
              <a:buClr>
                <a:srgbClr val="B7B7B7"/>
              </a:buClr>
              <a:buChar char="●"/>
            </a:pPr>
            <a:r>
              <a:rPr lang="en">
                <a:solidFill>
                  <a:srgbClr val="FF0000"/>
                </a:solidFill>
              </a:rPr>
              <a:t>Con: </a:t>
            </a:r>
            <a:r>
              <a:rPr lang="en">
                <a:solidFill>
                  <a:srgbClr val="FFFFFF"/>
                </a:solidFill>
              </a:rPr>
              <a:t>Requires a large amount of data to get started</a:t>
            </a:r>
          </a:p>
          <a:p>
            <a:pPr lvl="0" marR="0" rtl="0" algn="l">
              <a:lnSpc>
                <a:spcPct val="115000"/>
              </a:lnSpc>
              <a:spcBef>
                <a:spcPts val="0"/>
              </a:spcBef>
              <a:spcAft>
                <a:spcPts val="1600"/>
              </a:spcAft>
              <a:buNone/>
            </a:pPr>
            <a:r>
              <a:t/>
            </a:r>
            <a:endParaRPr>
              <a:solidFill>
                <a:srgbClr val="B7B7B7"/>
              </a:solidFill>
            </a:endParaRPr>
          </a:p>
        </p:txBody>
      </p:sp>
      <p:sp>
        <p:nvSpPr>
          <p:cNvPr id="173" name="Shape 173"/>
          <p:cNvSpPr txBox="1"/>
          <p:nvPr>
            <p:ph idx="2" type="body"/>
          </p:nvPr>
        </p:nvSpPr>
        <p:spPr>
          <a:xfrm>
            <a:off x="4771300" y="863550"/>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2: Statistical Analysis</a:t>
            </a:r>
          </a:p>
          <a:p>
            <a:pPr indent="-228600" lvl="0" marL="457200" rtl="0" algn="l">
              <a:spcBef>
                <a:spcPts val="0"/>
              </a:spcBef>
            </a:pPr>
            <a:r>
              <a:rPr lang="en">
                <a:solidFill>
                  <a:srgbClr val="00FF00"/>
                </a:solidFill>
              </a:rPr>
              <a:t>Pro:</a:t>
            </a:r>
            <a:r>
              <a:rPr lang="en">
                <a:solidFill>
                  <a:srgbClr val="FFFFFF"/>
                </a:solidFill>
              </a:rPr>
              <a:t> Proofs are easier to document</a:t>
            </a:r>
          </a:p>
          <a:p>
            <a:pPr indent="-228600" lvl="0" marL="457200" rtl="0" algn="l">
              <a:spcBef>
                <a:spcPts val="0"/>
              </a:spcBef>
            </a:pPr>
            <a:r>
              <a:rPr lang="en">
                <a:solidFill>
                  <a:srgbClr val="00FF00"/>
                </a:solidFill>
              </a:rPr>
              <a:t>Pro: </a:t>
            </a:r>
            <a:r>
              <a:rPr lang="en">
                <a:solidFill>
                  <a:srgbClr val="FFFFFF"/>
                </a:solidFill>
              </a:rPr>
              <a:t>The amount (volume) of data doesn’t matter </a:t>
            </a:r>
          </a:p>
          <a:p>
            <a:pPr indent="-228600" lvl="0" marL="457200" rtl="0" algn="l">
              <a:spcBef>
                <a:spcPts val="0"/>
              </a:spcBef>
            </a:pPr>
            <a:r>
              <a:rPr lang="en">
                <a:solidFill>
                  <a:srgbClr val="FF0000"/>
                </a:solidFill>
              </a:rPr>
              <a:t>Con: </a:t>
            </a:r>
            <a:r>
              <a:rPr lang="en">
                <a:solidFill>
                  <a:srgbClr val="FFFFFF"/>
                </a:solidFill>
              </a:rPr>
              <a:t>Stat Models are generally formed using an hypothesis making them “Data dependant” </a:t>
            </a:r>
          </a:p>
          <a:p>
            <a:pPr indent="-228600" lvl="0" marL="457200" rtl="0" algn="l">
              <a:spcBef>
                <a:spcPts val="0"/>
              </a:spcBef>
            </a:pPr>
            <a:r>
              <a:rPr lang="en">
                <a:solidFill>
                  <a:srgbClr val="FF0000"/>
                </a:solidFill>
              </a:rPr>
              <a:t>Con:</a:t>
            </a:r>
            <a:r>
              <a:rPr lang="en">
                <a:solidFill>
                  <a:srgbClr val="FFFFFF"/>
                </a:solidFill>
              </a:rPr>
              <a:t> Must add weights to categorical and binary values</a:t>
            </a:r>
          </a:p>
          <a:p>
            <a:pPr indent="-228600" lvl="0" marL="457200" algn="l">
              <a:spcBef>
                <a:spcPts val="0"/>
              </a:spcBef>
            </a:pPr>
            <a:r>
              <a:rPr lang="en">
                <a:solidFill>
                  <a:srgbClr val="FF0000"/>
                </a:solidFill>
              </a:rPr>
              <a:t>Con:</a:t>
            </a:r>
            <a:r>
              <a:rPr lang="en"/>
              <a:t> </a:t>
            </a:r>
            <a:r>
              <a:rPr lang="en">
                <a:solidFill>
                  <a:srgbClr val="FFFFFF"/>
                </a:solidFill>
              </a:rPr>
              <a:t>Analysing the data and selecting the appropriate stat model is nontrivial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990300"/>
          </a:xfrm>
          <a:prstGeom prst="rect">
            <a:avLst/>
          </a:prstGeom>
        </p:spPr>
        <p:txBody>
          <a:bodyPr anchorCtr="0" anchor="t" bIns="91425" lIns="91425" rIns="91425" tIns="91425">
            <a:noAutofit/>
          </a:bodyPr>
          <a:lstStyle/>
          <a:p>
            <a:pPr lvl="0" rtl="0" algn="ctr">
              <a:spcBef>
                <a:spcPts val="0"/>
              </a:spcBef>
              <a:buNone/>
            </a:pPr>
            <a:r>
              <a:rPr lang="en"/>
              <a:t>Architecture decisions: AngularJS &amp; Bootstrap vs. Pure HTML/CSS</a:t>
            </a:r>
          </a:p>
        </p:txBody>
      </p:sp>
      <p:sp>
        <p:nvSpPr>
          <p:cNvPr id="179" name="Shape 179"/>
          <p:cNvSpPr txBox="1"/>
          <p:nvPr>
            <p:ph idx="1" type="body"/>
          </p:nvPr>
        </p:nvSpPr>
        <p:spPr>
          <a:xfrm>
            <a:off x="311700" y="143532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AngularJS &amp; Bootstrap</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 uses MVC, so it’s more organized.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It’s easier to manipulate DOM.</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Write less code.</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Consistency and responsive.</a:t>
            </a:r>
          </a:p>
          <a:p>
            <a:pPr indent="-228600" lvl="0" marL="457200" rtl="0">
              <a:spcBef>
                <a:spcPts val="0"/>
              </a:spcBef>
            </a:pPr>
            <a:r>
              <a:rPr lang="en">
                <a:solidFill>
                  <a:srgbClr val="FF0000"/>
                </a:solidFill>
              </a:rPr>
              <a:t>Con</a:t>
            </a:r>
            <a:r>
              <a:rPr lang="en">
                <a:solidFill>
                  <a:srgbClr val="000000"/>
                </a:solidFill>
              </a:rPr>
              <a:t>:</a:t>
            </a:r>
            <a:r>
              <a:rPr lang="en">
                <a:solidFill>
                  <a:srgbClr val="FFFFFF"/>
                </a:solidFill>
              </a:rPr>
              <a:t> Experience.</a:t>
            </a:r>
          </a:p>
          <a:p>
            <a:pPr indent="-228600" lvl="0" marL="457200" rtl="0">
              <a:spcBef>
                <a:spcPts val="0"/>
              </a:spcBef>
            </a:pPr>
            <a:r>
              <a:rPr lang="en">
                <a:solidFill>
                  <a:srgbClr val="FF0000"/>
                </a:solidFill>
              </a:rPr>
              <a:t>Con</a:t>
            </a:r>
            <a:r>
              <a:rPr lang="en">
                <a:solidFill>
                  <a:srgbClr val="000000"/>
                </a:solidFill>
              </a:rPr>
              <a:t>: </a:t>
            </a:r>
            <a:r>
              <a:rPr lang="en">
                <a:solidFill>
                  <a:srgbClr val="FFFFFF"/>
                </a:solidFill>
              </a:rPr>
              <a:t>Have to include the dependencies of both frameworks.</a:t>
            </a:r>
          </a:p>
        </p:txBody>
      </p:sp>
      <p:sp>
        <p:nvSpPr>
          <p:cNvPr id="180" name="Shape 180"/>
          <p:cNvSpPr txBox="1"/>
          <p:nvPr>
            <p:ph idx="2" type="body"/>
          </p:nvPr>
        </p:nvSpPr>
        <p:spPr>
          <a:xfrm>
            <a:off x="4832400" y="143537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Pure HTML/CSS</a:t>
            </a:r>
          </a:p>
          <a:p>
            <a:pPr indent="-228600" lvl="0" marL="457200" rtl="0">
              <a:spcBef>
                <a:spcPts val="0"/>
              </a:spcBef>
            </a:pPr>
            <a:r>
              <a:rPr lang="en">
                <a:solidFill>
                  <a:srgbClr val="00FF00"/>
                </a:solidFill>
              </a:rPr>
              <a:t>Pro</a:t>
            </a:r>
            <a:r>
              <a:rPr lang="en"/>
              <a:t>: </a:t>
            </a:r>
            <a:r>
              <a:rPr lang="en">
                <a:solidFill>
                  <a:srgbClr val="FFFFFF"/>
                </a:solidFill>
              </a:rPr>
              <a:t>Can write/code only what you need, instead of strictly following MVC.</a:t>
            </a:r>
          </a:p>
          <a:p>
            <a:pPr indent="-228600" lvl="0" marL="457200" rtl="0">
              <a:spcBef>
                <a:spcPts val="0"/>
              </a:spcBef>
            </a:pPr>
            <a:r>
              <a:rPr lang="en">
                <a:solidFill>
                  <a:srgbClr val="00FF00"/>
                </a:solidFill>
              </a:rPr>
              <a:t>Pro</a:t>
            </a:r>
            <a:r>
              <a:rPr lang="en"/>
              <a:t>: </a:t>
            </a:r>
            <a:r>
              <a:rPr lang="en">
                <a:solidFill>
                  <a:srgbClr val="FFFFFF"/>
                </a:solidFill>
              </a:rPr>
              <a:t>None, or not as many, dependencies</a:t>
            </a:r>
            <a:r>
              <a:rPr lang="en"/>
              <a:t>. </a:t>
            </a:r>
          </a:p>
          <a:p>
            <a:pPr indent="-228600" lvl="0" marL="457200" rtl="0">
              <a:spcBef>
                <a:spcPts val="0"/>
              </a:spcBef>
            </a:pPr>
            <a:r>
              <a:rPr lang="en">
                <a:solidFill>
                  <a:srgbClr val="FF0000"/>
                </a:solidFill>
              </a:rPr>
              <a:t>Con</a:t>
            </a:r>
            <a:r>
              <a:rPr lang="en"/>
              <a:t>: </a:t>
            </a:r>
            <a:r>
              <a:rPr lang="en">
                <a:solidFill>
                  <a:srgbClr val="FFFFFF"/>
                </a:solidFill>
              </a:rPr>
              <a:t>Not as </a:t>
            </a:r>
            <a:r>
              <a:rPr lang="en">
                <a:solidFill>
                  <a:srgbClr val="FFFFFF"/>
                </a:solidFill>
              </a:rPr>
              <a:t>consistent</a:t>
            </a:r>
            <a:r>
              <a:rPr lang="en">
                <a:solidFill>
                  <a:srgbClr val="FFFFFF"/>
                </a:solidFill>
              </a:rPr>
              <a:t> or responsive.</a:t>
            </a:r>
          </a:p>
          <a:p>
            <a:pPr indent="-228600" lvl="0" marL="457200" rtl="0">
              <a:spcBef>
                <a:spcPts val="0"/>
              </a:spcBef>
            </a:pPr>
            <a:r>
              <a:rPr lang="en">
                <a:solidFill>
                  <a:srgbClr val="FF0000"/>
                </a:solidFill>
              </a:rPr>
              <a:t>Con</a:t>
            </a:r>
            <a:r>
              <a:rPr lang="en"/>
              <a:t>: </a:t>
            </a:r>
            <a:r>
              <a:rPr lang="en">
                <a:solidFill>
                  <a:srgbClr val="FFFFFF"/>
                </a:solidFill>
              </a:rPr>
              <a:t>Harder to manipulate DOM.</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Architecture </a:t>
            </a:r>
            <a:r>
              <a:rPr lang="en"/>
              <a:t>decisions: Ruby on Rails VS Django</a:t>
            </a:r>
          </a:p>
        </p:txBody>
      </p:sp>
      <p:sp>
        <p:nvSpPr>
          <p:cNvPr id="186" name="Shape 186"/>
          <p:cNvSpPr txBox="1"/>
          <p:nvPr>
            <p:ph idx="1" type="body"/>
          </p:nvPr>
        </p:nvSpPr>
        <p:spPr>
          <a:xfrm>
            <a:off x="497400" y="1152475"/>
            <a:ext cx="3814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Django</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Since machine learning will be in Python, simplifies code by reducing the number of languages used.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Easily implemented database connectors. </a:t>
            </a:r>
          </a:p>
          <a:p>
            <a:pPr indent="-228600" lvl="0" marL="457200">
              <a:spcBef>
                <a:spcPts val="0"/>
              </a:spcBef>
            </a:pPr>
            <a:r>
              <a:rPr lang="en">
                <a:solidFill>
                  <a:srgbClr val="FF0000"/>
                </a:solidFill>
              </a:rPr>
              <a:t>Con</a:t>
            </a:r>
            <a:r>
              <a:rPr lang="en">
                <a:solidFill>
                  <a:srgbClr val="000000"/>
                </a:solidFill>
              </a:rPr>
              <a:t>:</a:t>
            </a:r>
            <a:r>
              <a:rPr lang="en">
                <a:solidFill>
                  <a:srgbClr val="FFFFFF"/>
                </a:solidFill>
              </a:rPr>
              <a:t> No experience with this framework.</a:t>
            </a:r>
          </a:p>
        </p:txBody>
      </p:sp>
      <p:sp>
        <p:nvSpPr>
          <p:cNvPr id="187" name="Shape 187"/>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Ruby on Rails</a:t>
            </a:r>
          </a:p>
          <a:p>
            <a:pPr indent="-228600" lvl="0" marL="457200" rtl="0">
              <a:spcBef>
                <a:spcPts val="0"/>
              </a:spcBef>
            </a:pPr>
            <a:r>
              <a:rPr lang="en">
                <a:solidFill>
                  <a:srgbClr val="00FF00"/>
                </a:solidFill>
              </a:rPr>
              <a:t>Pro</a:t>
            </a:r>
            <a:r>
              <a:rPr lang="en"/>
              <a:t>: </a:t>
            </a:r>
            <a:r>
              <a:rPr lang="en">
                <a:solidFill>
                  <a:srgbClr val="FFFFFF"/>
                </a:solidFill>
              </a:rPr>
              <a:t>Some experience with this framework.</a:t>
            </a:r>
          </a:p>
          <a:p>
            <a:pPr indent="-228600" lvl="0" marL="457200" rtl="0">
              <a:spcBef>
                <a:spcPts val="0"/>
              </a:spcBef>
            </a:pPr>
            <a:r>
              <a:rPr lang="en">
                <a:solidFill>
                  <a:srgbClr val="00FF00"/>
                </a:solidFill>
              </a:rPr>
              <a:t>Pro</a:t>
            </a:r>
            <a:r>
              <a:rPr lang="en"/>
              <a:t>: </a:t>
            </a:r>
          </a:p>
          <a:p>
            <a:pPr indent="-228600" lvl="0" marL="457200" rtl="0">
              <a:spcBef>
                <a:spcPts val="0"/>
              </a:spcBef>
            </a:pPr>
            <a:r>
              <a:rPr lang="en">
                <a:solidFill>
                  <a:srgbClr val="FF0000"/>
                </a:solidFill>
              </a:rPr>
              <a:t>Con</a:t>
            </a:r>
            <a:r>
              <a:rPr lang="en"/>
              <a:t>: </a:t>
            </a:r>
            <a:r>
              <a:rPr lang="en">
                <a:solidFill>
                  <a:srgbClr val="FFFFFF"/>
                </a:solidFill>
              </a:rPr>
              <a:t>More difficult to coordinate with machine learning b/c of language differences</a:t>
            </a:r>
          </a:p>
          <a:p>
            <a:pPr indent="-228600" lvl="0" marL="457200" rtl="0">
              <a:spcBef>
                <a:spcPts val="0"/>
              </a:spcBef>
              <a:buClr>
                <a:srgbClr val="FFFFFF"/>
              </a:buClr>
            </a:pPr>
            <a:r>
              <a:rPr lang="en">
                <a:solidFill>
                  <a:srgbClr val="FF0000"/>
                </a:solidFill>
              </a:rPr>
              <a:t>Con</a:t>
            </a:r>
            <a:r>
              <a:rPr lang="en">
                <a:solidFill>
                  <a:srgbClr val="FFFFFF"/>
                </a:solidFill>
              </a:rPr>
              <a:t>: Native Machine learning requires different libraries for different modules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Hosting decision: Cloud Hosting vs Local Ho</a:t>
            </a:r>
            <a:r>
              <a:rPr lang="en"/>
              <a:t>sting </a:t>
            </a:r>
          </a:p>
        </p:txBody>
      </p:sp>
      <p:sp>
        <p:nvSpPr>
          <p:cNvPr id="193" name="Shape 193"/>
          <p:cNvSpPr txBox="1"/>
          <p:nvPr>
            <p:ph idx="1" type="body"/>
          </p:nvPr>
        </p:nvSpPr>
        <p:spPr>
          <a:xfrm>
            <a:off x="522525" y="1017725"/>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Cloud</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a:t>
            </a:r>
            <a:r>
              <a:rPr lang="en">
                <a:solidFill>
                  <a:srgbClr val="FFFFFF"/>
                </a:solidFill>
              </a:rPr>
              <a:t>24/7 access.</a:t>
            </a:r>
          </a:p>
          <a:p>
            <a:pPr indent="-228600" lvl="0" marL="457200" rtl="0">
              <a:spcBef>
                <a:spcPts val="0"/>
              </a:spcBef>
              <a:buClr>
                <a:srgbClr val="FFFFFF"/>
              </a:buClr>
            </a:pPr>
            <a:r>
              <a:rPr lang="en">
                <a:solidFill>
                  <a:srgbClr val="00FF00"/>
                </a:solidFill>
              </a:rPr>
              <a:t>Pro:</a:t>
            </a:r>
            <a:r>
              <a:rPr lang="en">
                <a:solidFill>
                  <a:srgbClr val="FFFFFF"/>
                </a:solidFill>
              </a:rPr>
              <a:t> Hardware requirements handled by external party. </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Easier to scale.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Has support if we run into problems.</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Costs money.</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Requires internet access.</a:t>
            </a:r>
          </a:p>
        </p:txBody>
      </p:sp>
      <p:sp>
        <p:nvSpPr>
          <p:cNvPr id="194" name="Shape 194"/>
          <p:cNvSpPr txBox="1"/>
          <p:nvPr>
            <p:ph idx="2" type="body"/>
          </p:nvPr>
        </p:nvSpPr>
        <p:spPr>
          <a:xfrm>
            <a:off x="4818575" y="958900"/>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Localhost</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More control.</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Free.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More security.</a:t>
            </a:r>
          </a:p>
          <a:p>
            <a:pPr indent="-228600" lvl="0" marL="457200" rtl="0">
              <a:spcBef>
                <a:spcPts val="0"/>
              </a:spcBef>
              <a:buClr>
                <a:srgbClr val="FFFFFF"/>
              </a:buClr>
            </a:pPr>
            <a:r>
              <a:rPr lang="en">
                <a:solidFill>
                  <a:srgbClr val="FF0000"/>
                </a:solidFill>
              </a:rPr>
              <a:t>Con</a:t>
            </a:r>
            <a:r>
              <a:rPr lang="en">
                <a:solidFill>
                  <a:srgbClr val="000000"/>
                </a:solidFill>
              </a:rPr>
              <a:t>:</a:t>
            </a:r>
            <a:r>
              <a:rPr lang="en">
                <a:solidFill>
                  <a:srgbClr val="FFFFFF"/>
                </a:solidFill>
              </a:rPr>
              <a:t> Hardware requirements must be met by group members.</a:t>
            </a:r>
          </a:p>
          <a:p>
            <a:pPr indent="-228600" lvl="0" marL="457200" rtl="0">
              <a:spcBef>
                <a:spcPts val="0"/>
              </a:spcBef>
              <a:buClr>
                <a:srgbClr val="FFFFFF"/>
              </a:buClr>
            </a:pPr>
            <a:r>
              <a:rPr lang="en">
                <a:solidFill>
                  <a:srgbClr val="FF0000"/>
                </a:solidFill>
              </a:rPr>
              <a:t>Con</a:t>
            </a:r>
            <a:r>
              <a:rPr lang="en">
                <a:solidFill>
                  <a:srgbClr val="FFFFFF"/>
                </a:solidFill>
              </a:rPr>
              <a:t> Local hardware failure could create issues.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261750"/>
            <a:ext cx="8520600" cy="572700"/>
          </a:xfrm>
          <a:prstGeom prst="rect">
            <a:avLst/>
          </a:prstGeom>
        </p:spPr>
        <p:txBody>
          <a:bodyPr anchorCtr="0" anchor="t" bIns="91425" lIns="91425" rIns="91425" tIns="91425">
            <a:noAutofit/>
          </a:bodyPr>
          <a:lstStyle/>
          <a:p>
            <a:pPr lvl="0" algn="ctr">
              <a:spcBef>
                <a:spcPts val="0"/>
              </a:spcBef>
              <a:buNone/>
            </a:pPr>
            <a:r>
              <a:rPr lang="en"/>
              <a:t>Database decision: MySQL VS MongoDB</a:t>
            </a:r>
          </a:p>
        </p:txBody>
      </p:sp>
      <p:sp>
        <p:nvSpPr>
          <p:cNvPr id="200" name="Shape 200"/>
          <p:cNvSpPr txBox="1"/>
          <p:nvPr>
            <p:ph idx="1" type="body"/>
          </p:nvPr>
        </p:nvSpPr>
        <p:spPr>
          <a:xfrm>
            <a:off x="461250" y="77242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MySQL</a:t>
            </a:r>
          </a:p>
          <a:p>
            <a:pPr indent="-228600" lvl="0" marL="457200" rtl="0">
              <a:spcBef>
                <a:spcPts val="0"/>
              </a:spcBef>
            </a:pPr>
            <a:r>
              <a:rPr lang="en">
                <a:solidFill>
                  <a:srgbClr val="00FF00"/>
                </a:solidFill>
              </a:rPr>
              <a:t>Pro</a:t>
            </a:r>
            <a:r>
              <a:rPr lang="en"/>
              <a:t>: </a:t>
            </a:r>
            <a:r>
              <a:rPr lang="en">
                <a:solidFill>
                  <a:srgbClr val="FFFFFF"/>
                </a:solidFill>
              </a:rPr>
              <a:t>Several members of our group have experience with MySQL.</a:t>
            </a:r>
          </a:p>
          <a:p>
            <a:pPr indent="-228600" lvl="0" marL="457200" rtl="0">
              <a:spcBef>
                <a:spcPts val="0"/>
              </a:spcBef>
            </a:pPr>
            <a:r>
              <a:rPr lang="en">
                <a:solidFill>
                  <a:srgbClr val="00FF00"/>
                </a:solidFill>
              </a:rPr>
              <a:t>Pro</a:t>
            </a:r>
            <a:r>
              <a:rPr lang="en"/>
              <a:t>: </a:t>
            </a:r>
            <a:r>
              <a:rPr lang="en">
                <a:solidFill>
                  <a:srgbClr val="FFFFFF"/>
                </a:solidFill>
              </a:rPr>
              <a:t>Data integrity constraints enforced.</a:t>
            </a:r>
          </a:p>
          <a:p>
            <a:pPr indent="-228600" lvl="0" marL="457200" rtl="0">
              <a:spcBef>
                <a:spcPts val="0"/>
              </a:spcBef>
            </a:pPr>
            <a:r>
              <a:rPr lang="en">
                <a:solidFill>
                  <a:srgbClr val="00FF00"/>
                </a:solidFill>
              </a:rPr>
              <a:t>Pro</a:t>
            </a:r>
            <a:r>
              <a:rPr lang="en"/>
              <a:t>:</a:t>
            </a:r>
            <a:r>
              <a:rPr lang="en">
                <a:solidFill>
                  <a:srgbClr val="FFFFFF"/>
                </a:solidFill>
              </a:rPr>
              <a:t> “Transaction” processes supported natively. </a:t>
            </a:r>
          </a:p>
          <a:p>
            <a:pPr indent="-228600" lvl="0" marL="457200" rtl="0">
              <a:spcBef>
                <a:spcPts val="0"/>
              </a:spcBef>
            </a:pPr>
            <a:r>
              <a:rPr lang="en">
                <a:solidFill>
                  <a:srgbClr val="FF0000"/>
                </a:solidFill>
              </a:rPr>
              <a:t>Con</a:t>
            </a:r>
            <a:r>
              <a:rPr lang="en"/>
              <a:t>: </a:t>
            </a:r>
            <a:r>
              <a:rPr lang="en">
                <a:solidFill>
                  <a:srgbClr val="FFFFFF"/>
                </a:solidFill>
              </a:rPr>
              <a:t>Not easily scalable - requires horizontal partitioning or clustering</a:t>
            </a:r>
            <a:r>
              <a:rPr lang="en"/>
              <a:t>.</a:t>
            </a:r>
          </a:p>
          <a:p>
            <a:pPr indent="-228600" lvl="0" marL="457200" rtl="0">
              <a:spcBef>
                <a:spcPts val="0"/>
              </a:spcBef>
            </a:pPr>
            <a:r>
              <a:rPr lang="en">
                <a:solidFill>
                  <a:srgbClr val="FF0000"/>
                </a:solidFill>
              </a:rPr>
              <a:t>Con</a:t>
            </a:r>
            <a:r>
              <a:rPr lang="en"/>
              <a:t>: </a:t>
            </a:r>
            <a:r>
              <a:rPr lang="en">
                <a:solidFill>
                  <a:srgbClr val="FFFFFF"/>
                </a:solidFill>
              </a:rPr>
              <a:t>Requires explicit data type declarations and data must conform.</a:t>
            </a:r>
          </a:p>
          <a:p>
            <a:pPr indent="-228600" lvl="0" marL="457200" rtl="0">
              <a:spcBef>
                <a:spcPts val="0"/>
              </a:spcBef>
            </a:pPr>
            <a:r>
              <a:rPr lang="en">
                <a:solidFill>
                  <a:srgbClr val="FF0000"/>
                </a:solidFill>
              </a:rPr>
              <a:t>Con</a:t>
            </a:r>
            <a:r>
              <a:rPr lang="en"/>
              <a:t>: </a:t>
            </a:r>
            <a:r>
              <a:rPr lang="en">
                <a:solidFill>
                  <a:srgbClr val="FFFFFF"/>
                </a:solidFill>
              </a:rPr>
              <a:t>High transaction loads seriously affect performance.</a:t>
            </a:r>
          </a:p>
        </p:txBody>
      </p:sp>
      <p:sp>
        <p:nvSpPr>
          <p:cNvPr id="201" name="Shape 201"/>
          <p:cNvSpPr txBox="1"/>
          <p:nvPr>
            <p:ph idx="2" type="body"/>
          </p:nvPr>
        </p:nvSpPr>
        <p:spPr>
          <a:xfrm>
            <a:off x="4794100" y="77242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MongoDB</a:t>
            </a:r>
          </a:p>
          <a:p>
            <a:pPr indent="-228600" lvl="0" marL="457200" rtl="0">
              <a:spcBef>
                <a:spcPts val="0"/>
              </a:spcBef>
              <a:buClr>
                <a:srgbClr val="FFFFFF"/>
              </a:buClr>
            </a:pPr>
            <a:r>
              <a:rPr lang="en">
                <a:solidFill>
                  <a:srgbClr val="00FF00"/>
                </a:solidFill>
              </a:rPr>
              <a:t>Pro:</a:t>
            </a:r>
            <a:r>
              <a:rPr lang="en">
                <a:solidFill>
                  <a:schemeClr val="dk1"/>
                </a:solidFill>
              </a:rPr>
              <a:t> Doesn’t rely on object relational mapping - more flexibility. </a:t>
            </a:r>
          </a:p>
          <a:p>
            <a:pPr indent="-228600" lvl="0" marL="457200" rtl="0">
              <a:spcBef>
                <a:spcPts val="0"/>
              </a:spcBef>
              <a:buClr>
                <a:srgbClr val="FFFFFF"/>
              </a:buClr>
            </a:pPr>
            <a:r>
              <a:rPr lang="en">
                <a:solidFill>
                  <a:srgbClr val="00FF00"/>
                </a:solidFill>
              </a:rPr>
              <a:t>Pro</a:t>
            </a:r>
            <a:r>
              <a:rPr lang="en">
                <a:solidFill>
                  <a:schemeClr val="dk1"/>
                </a:solidFill>
              </a:rPr>
              <a:t>: All object info is stored in a single instance accessed via key - simple.</a:t>
            </a:r>
          </a:p>
          <a:p>
            <a:pPr indent="-228600" lvl="0" marL="457200" rtl="0">
              <a:spcBef>
                <a:spcPts val="0"/>
              </a:spcBef>
              <a:buClr>
                <a:srgbClr val="FFFFFF"/>
              </a:buClr>
            </a:pPr>
            <a:r>
              <a:rPr lang="en">
                <a:solidFill>
                  <a:srgbClr val="00FF00"/>
                </a:solidFill>
              </a:rPr>
              <a:t>Pro</a:t>
            </a:r>
            <a:r>
              <a:rPr lang="en">
                <a:solidFill>
                  <a:srgbClr val="FFFFFF"/>
                </a:solidFill>
              </a:rPr>
              <a:t>: More scalable than relational DB.</a:t>
            </a:r>
          </a:p>
          <a:p>
            <a:pPr indent="-228600" lvl="0" marL="457200" rtl="0">
              <a:spcBef>
                <a:spcPts val="0"/>
              </a:spcBef>
              <a:buClr>
                <a:srgbClr val="FFFFFF"/>
              </a:buClr>
            </a:pPr>
            <a:r>
              <a:rPr lang="en">
                <a:solidFill>
                  <a:srgbClr val="FF0000"/>
                </a:solidFill>
              </a:rPr>
              <a:t>Con</a:t>
            </a:r>
            <a:r>
              <a:rPr lang="en">
                <a:solidFill>
                  <a:schemeClr val="dk1"/>
                </a:solidFill>
              </a:rPr>
              <a:t>: No enforcement for data integrity constraints.</a:t>
            </a:r>
          </a:p>
          <a:p>
            <a:pPr indent="-228600" lvl="0" marL="457200" rtl="0">
              <a:spcBef>
                <a:spcPts val="0"/>
              </a:spcBef>
              <a:buClr>
                <a:srgbClr val="FFFFFF"/>
              </a:buClr>
            </a:pPr>
            <a:r>
              <a:rPr lang="en">
                <a:solidFill>
                  <a:srgbClr val="FF0000"/>
                </a:solidFill>
              </a:rPr>
              <a:t>Con</a:t>
            </a:r>
            <a:r>
              <a:rPr lang="en">
                <a:solidFill>
                  <a:srgbClr val="FFFFFF"/>
                </a:solidFill>
              </a:rPr>
              <a:t>: 	No join operation comparable to SQL relational JOIN.</a:t>
            </a:r>
          </a:p>
          <a:p>
            <a:pPr indent="-228600" lvl="0" marL="457200" rtl="0">
              <a:spcBef>
                <a:spcPts val="0"/>
              </a:spcBef>
              <a:buClr>
                <a:srgbClr val="FFFFFF"/>
              </a:buClr>
            </a:pPr>
            <a:r>
              <a:rPr lang="en">
                <a:solidFill>
                  <a:srgbClr val="FF0000"/>
                </a:solidFill>
              </a:rPr>
              <a:t>Con</a:t>
            </a:r>
            <a:r>
              <a:rPr lang="en">
                <a:solidFill>
                  <a:srgbClr val="FFFFFF"/>
                </a:solidFill>
              </a:rPr>
              <a:t>: </a:t>
            </a:r>
            <a:r>
              <a:rPr lang="en">
                <a:solidFill>
                  <a:schemeClr val="dk1"/>
                </a:solidFill>
              </a:rPr>
              <a:t>No experience with NoSQL databases.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R</a:t>
            </a:r>
            <a:r>
              <a:rPr lang="en"/>
              <a:t>oles and Responsibilities</a:t>
            </a:r>
          </a:p>
        </p:txBody>
      </p:sp>
      <p:sp>
        <p:nvSpPr>
          <p:cNvPr id="207" name="Shape 207"/>
          <p:cNvSpPr txBox="1"/>
          <p:nvPr>
            <p:ph idx="2" type="body"/>
          </p:nvPr>
        </p:nvSpPr>
        <p:spPr>
          <a:xfrm>
            <a:off x="429416" y="1152475"/>
            <a:ext cx="8125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Frontend:</a:t>
            </a:r>
            <a:r>
              <a:rPr lang="en">
                <a:solidFill>
                  <a:srgbClr val="FFFFFF"/>
                </a:solidFill>
              </a:rPr>
              <a:t> Jeremy Hutton</a:t>
            </a:r>
          </a:p>
          <a:p>
            <a:pPr indent="-228600" lvl="0" marL="457200" rtl="0">
              <a:spcBef>
                <a:spcPts val="0"/>
              </a:spcBef>
              <a:buClr>
                <a:srgbClr val="FFFFFF"/>
              </a:buClr>
            </a:pPr>
            <a:r>
              <a:rPr b="1" lang="en" u="sng">
                <a:solidFill>
                  <a:srgbClr val="FFFFFF"/>
                </a:solidFill>
              </a:rPr>
              <a:t>Backend:</a:t>
            </a:r>
            <a:r>
              <a:rPr lang="en">
                <a:solidFill>
                  <a:srgbClr val="FFFFFF"/>
                </a:solidFill>
              </a:rPr>
              <a:t> Richard Andrews</a:t>
            </a:r>
          </a:p>
          <a:p>
            <a:pPr indent="-228600" lvl="0" marL="457200" rtl="0">
              <a:spcBef>
                <a:spcPts val="0"/>
              </a:spcBef>
              <a:buClr>
                <a:srgbClr val="FFFFFF"/>
              </a:buClr>
            </a:pPr>
            <a:r>
              <a:rPr b="1" lang="en" u="sng">
                <a:solidFill>
                  <a:srgbClr val="FFFFFF"/>
                </a:solidFill>
              </a:rPr>
              <a:t>Backend/Database:</a:t>
            </a:r>
            <a:r>
              <a:rPr lang="en">
                <a:solidFill>
                  <a:srgbClr val="FFFFFF"/>
                </a:solidFill>
              </a:rPr>
              <a:t> Christian Simaan</a:t>
            </a:r>
          </a:p>
          <a:p>
            <a:pPr indent="-228600" lvl="0" marL="457200" rtl="0">
              <a:spcBef>
                <a:spcPts val="0"/>
              </a:spcBef>
              <a:buClr>
                <a:srgbClr val="FFFFFF"/>
              </a:buClr>
            </a:pPr>
            <a:r>
              <a:rPr b="1" lang="en" u="sng">
                <a:solidFill>
                  <a:srgbClr val="FFFFFF"/>
                </a:solidFill>
              </a:rPr>
              <a:t>Frontend/Machine Learning:</a:t>
            </a:r>
            <a:r>
              <a:rPr lang="en">
                <a:solidFill>
                  <a:srgbClr val="FFFFFF"/>
                </a:solidFill>
              </a:rPr>
              <a:t> Ochaun Marshall</a:t>
            </a:r>
          </a:p>
          <a:p>
            <a:pPr lvl="0" rtl="0">
              <a:spcBef>
                <a:spcPts val="0"/>
              </a:spcBef>
              <a:buNone/>
            </a:pPr>
            <a:r>
              <a:t/>
            </a: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223500"/>
            <a:ext cx="8520600" cy="572700"/>
          </a:xfrm>
          <a:prstGeom prst="rect">
            <a:avLst/>
          </a:prstGeom>
        </p:spPr>
        <p:txBody>
          <a:bodyPr anchorCtr="0" anchor="t" bIns="91425" lIns="91425" rIns="91425" tIns="91425">
            <a:noAutofit/>
          </a:bodyPr>
          <a:lstStyle/>
          <a:p>
            <a:pPr lvl="0" algn="ctr">
              <a:spcBef>
                <a:spcPts val="0"/>
              </a:spcBef>
              <a:buNone/>
            </a:pPr>
            <a:r>
              <a:rPr lang="en"/>
              <a:t>Project Progress</a:t>
            </a:r>
          </a:p>
        </p:txBody>
      </p:sp>
      <p:sp>
        <p:nvSpPr>
          <p:cNvPr id="213" name="Shape 213"/>
          <p:cNvSpPr txBox="1"/>
          <p:nvPr>
            <p:ph idx="1" type="body"/>
          </p:nvPr>
        </p:nvSpPr>
        <p:spPr>
          <a:xfrm>
            <a:off x="995400" y="649575"/>
            <a:ext cx="7836900" cy="35511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Developed Data Acquisition Program and </a:t>
            </a:r>
            <a:r>
              <a:rPr lang="en">
                <a:solidFill>
                  <a:srgbClr val="FFFFFF"/>
                </a:solidFill>
              </a:rPr>
              <a:t>S</a:t>
            </a:r>
            <a:r>
              <a:rPr lang="en">
                <a:solidFill>
                  <a:srgbClr val="FFFFFF"/>
                </a:solidFill>
              </a:rPr>
              <a:t>tarted Acquisition</a:t>
            </a:r>
          </a:p>
          <a:p>
            <a:pPr indent="-342900" lvl="1" marL="914400" rtl="0">
              <a:spcBef>
                <a:spcPts val="0"/>
              </a:spcBef>
              <a:buClr>
                <a:srgbClr val="FFFFFF"/>
              </a:buClr>
              <a:buSzPct val="100000"/>
            </a:pPr>
            <a:r>
              <a:rPr lang="en" sz="1800">
                <a:solidFill>
                  <a:srgbClr val="FFFFFF"/>
                </a:solidFill>
              </a:rPr>
              <a:t>Using Python with PyZillow</a:t>
            </a:r>
          </a:p>
          <a:p>
            <a:pPr indent="-228600" lvl="0" marL="457200" rtl="0">
              <a:spcBef>
                <a:spcPts val="0"/>
              </a:spcBef>
              <a:buClr>
                <a:srgbClr val="FFFFFF"/>
              </a:buClr>
            </a:pPr>
            <a:r>
              <a:rPr lang="en">
                <a:solidFill>
                  <a:srgbClr val="FFFFFF"/>
                </a:solidFill>
              </a:rPr>
              <a:t>Set Up AWS Services</a:t>
            </a:r>
          </a:p>
          <a:p>
            <a:pPr indent="-342900" lvl="1" marL="914400" rtl="0">
              <a:spcBef>
                <a:spcPts val="0"/>
              </a:spcBef>
              <a:buClr>
                <a:srgbClr val="FFFFFF"/>
              </a:buClr>
              <a:buSzPct val="100000"/>
            </a:pPr>
            <a:r>
              <a:rPr lang="en" sz="1800">
                <a:solidFill>
                  <a:srgbClr val="FFFFFF"/>
                </a:solidFill>
              </a:rPr>
              <a:t>Elastic Beanstalk, Relational Database, Server Instance</a:t>
            </a:r>
          </a:p>
          <a:p>
            <a:pPr indent="-228600" lvl="0" marL="457200" rtl="0">
              <a:spcBef>
                <a:spcPts val="0"/>
              </a:spcBef>
              <a:buClr>
                <a:srgbClr val="FFFFFF"/>
              </a:buClr>
            </a:pPr>
            <a:r>
              <a:rPr lang="en">
                <a:solidFill>
                  <a:srgbClr val="FFFFFF"/>
                </a:solidFill>
              </a:rPr>
              <a:t>Developed MySQL and Python Function For Database Creation</a:t>
            </a:r>
          </a:p>
          <a:p>
            <a:pPr indent="-228600" lvl="0" marL="457200" rtl="0">
              <a:spcBef>
                <a:spcPts val="0"/>
              </a:spcBef>
              <a:buClr>
                <a:srgbClr val="FFFFFF"/>
              </a:buClr>
            </a:pPr>
            <a:r>
              <a:rPr lang="en">
                <a:solidFill>
                  <a:srgbClr val="FFFFFF"/>
                </a:solidFill>
              </a:rPr>
              <a:t>Created MySQL RD Instance on AWS Server</a:t>
            </a:r>
          </a:p>
          <a:p>
            <a:pPr indent="-228600" lvl="0" marL="457200" rtl="0">
              <a:spcBef>
                <a:spcPts val="0"/>
              </a:spcBef>
              <a:buClr>
                <a:srgbClr val="FFFFFF"/>
              </a:buClr>
            </a:pPr>
            <a:r>
              <a:rPr lang="en">
                <a:solidFill>
                  <a:srgbClr val="FFFFFF"/>
                </a:solidFill>
              </a:rPr>
              <a:t>Started Parameterizing Random Forest Based on Attributes From PyZillow</a:t>
            </a:r>
          </a:p>
          <a:p>
            <a:pPr indent="-228600" lvl="0" marL="457200" rtl="0">
              <a:spcBef>
                <a:spcPts val="0"/>
              </a:spcBef>
              <a:buClr>
                <a:srgbClr val="FFFFFF"/>
              </a:buClr>
            </a:pPr>
            <a:r>
              <a:rPr lang="en">
                <a:solidFill>
                  <a:srgbClr val="FFFFFF"/>
                </a:solidFill>
              </a:rPr>
              <a:t>Developed Front End Design</a:t>
            </a:r>
          </a:p>
          <a:p>
            <a:pPr indent="-228600" lvl="0" marL="457200" rtl="0">
              <a:spcBef>
                <a:spcPts val="0"/>
              </a:spcBef>
              <a:buClr>
                <a:srgbClr val="FFFFFF"/>
              </a:buClr>
            </a:pPr>
            <a:r>
              <a:rPr lang="en">
                <a:solidFill>
                  <a:srgbClr val="FFFFFF"/>
                </a:solidFill>
              </a:rPr>
              <a:t>Began Developing Front End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pic>
        <p:nvPicPr>
          <p:cNvPr descr="490DataFlowModel - Copy of Page 1 (1).png" id="218" name="Shape 218"/>
          <p:cNvPicPr preferRelativeResize="0"/>
          <p:nvPr/>
        </p:nvPicPr>
        <p:blipFill>
          <a:blip r:embed="rId3">
            <a:alphaModFix/>
          </a:blip>
          <a:stretch>
            <a:fillRect/>
          </a:stretch>
        </p:blipFill>
        <p:spPr>
          <a:xfrm>
            <a:off x="537574" y="366525"/>
            <a:ext cx="8087875" cy="43676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574000" y="358350"/>
            <a:ext cx="8244600" cy="572700"/>
          </a:xfrm>
          <a:prstGeom prst="rect">
            <a:avLst/>
          </a:prstGeom>
        </p:spPr>
        <p:txBody>
          <a:bodyPr anchorCtr="0" anchor="t" bIns="91425" lIns="91425" rIns="91425" tIns="91425">
            <a:noAutofit/>
          </a:bodyPr>
          <a:lstStyle/>
          <a:p>
            <a:pPr lvl="0" algn="ctr">
              <a:spcBef>
                <a:spcPts val="0"/>
              </a:spcBef>
              <a:buNone/>
            </a:pPr>
            <a:r>
              <a:rPr lang="en"/>
              <a:t>Entity-Relationship Model</a:t>
            </a:r>
          </a:p>
        </p:txBody>
      </p:sp>
      <p:pic>
        <p:nvPicPr>
          <p:cNvPr id="224" name="Shape 224"/>
          <p:cNvPicPr preferRelativeResize="0"/>
          <p:nvPr/>
        </p:nvPicPr>
        <p:blipFill>
          <a:blip r:embed="rId3">
            <a:alphaModFix/>
          </a:blip>
          <a:stretch>
            <a:fillRect/>
          </a:stretch>
        </p:blipFill>
        <p:spPr>
          <a:xfrm>
            <a:off x="746624" y="931050"/>
            <a:ext cx="7618474" cy="36491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531300" y="171400"/>
            <a:ext cx="8071200" cy="572700"/>
          </a:xfrm>
          <a:prstGeom prst="rect">
            <a:avLst/>
          </a:prstGeom>
        </p:spPr>
        <p:txBody>
          <a:bodyPr anchorCtr="0" anchor="t" bIns="91425" lIns="91425" rIns="91425" tIns="91425">
            <a:noAutofit/>
          </a:bodyPr>
          <a:lstStyle/>
          <a:p>
            <a:pPr lvl="0" algn="ctr">
              <a:spcBef>
                <a:spcPts val="0"/>
              </a:spcBef>
              <a:buNone/>
            </a:pPr>
            <a:r>
              <a:rPr lang="en"/>
              <a:t>Data Dictionary</a:t>
            </a:r>
          </a:p>
        </p:txBody>
      </p:sp>
      <p:sp>
        <p:nvSpPr>
          <p:cNvPr id="230" name="Shape 230"/>
          <p:cNvSpPr txBox="1"/>
          <p:nvPr>
            <p:ph idx="1" type="body"/>
          </p:nvPr>
        </p:nvSpPr>
        <p:spPr>
          <a:xfrm>
            <a:off x="531300" y="670800"/>
            <a:ext cx="8071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from Zillow API stored in database table home_data in PyZillow_Data schema. Includes:</a:t>
            </a:r>
          </a:p>
          <a:p>
            <a:pPr indent="-228600" lvl="1" marL="914400" rtl="0">
              <a:spcBef>
                <a:spcPts val="0"/>
              </a:spcBef>
              <a:buClr>
                <a:srgbClr val="FFFFFF"/>
              </a:buClr>
              <a:buChar char="○"/>
            </a:pPr>
            <a:r>
              <a:rPr lang="en">
                <a:solidFill>
                  <a:srgbClr val="FFFFFF"/>
                </a:solidFill>
              </a:rPr>
              <a:t>Home attributes</a:t>
            </a:r>
            <a:r>
              <a:rPr lang="en" sz="1400">
                <a:solidFill>
                  <a:srgbClr val="FFFFFF"/>
                </a:solidFill>
              </a:rPr>
              <a:t>, for example, address (PK), zip code (secondary index attribute), last sale date, last sale price, and number of bed/bath rooms.</a:t>
            </a:r>
          </a:p>
          <a:p>
            <a:pPr indent="-317500" lvl="1" marL="914400" rtl="0">
              <a:spcBef>
                <a:spcPts val="0"/>
              </a:spcBef>
              <a:buClr>
                <a:srgbClr val="FFFFFF"/>
              </a:buClr>
              <a:buSzPct val="100000"/>
              <a:buChar char="○"/>
            </a:pPr>
            <a:r>
              <a:rPr lang="en">
                <a:solidFill>
                  <a:srgbClr val="FFFFFF"/>
                </a:solidFill>
              </a:rPr>
              <a:t>V</a:t>
            </a:r>
            <a:r>
              <a:rPr lang="en" sz="1400">
                <a:solidFill>
                  <a:srgbClr val="FFFFFF"/>
                </a:solidFill>
              </a:rPr>
              <a:t>alues </a:t>
            </a:r>
            <a:r>
              <a:rPr lang="en">
                <a:solidFill>
                  <a:srgbClr val="FFFFFF"/>
                </a:solidFill>
              </a:rPr>
              <a:t>showing</a:t>
            </a:r>
            <a:r>
              <a:rPr lang="en" sz="1400">
                <a:solidFill>
                  <a:srgbClr val="FFFFFF"/>
                </a:solidFill>
              </a:rPr>
              <a:t> additional details were available and if a house “sold” for </a:t>
            </a:r>
            <a:r>
              <a:rPr lang="en">
                <a:solidFill>
                  <a:srgbClr val="FFFFFF"/>
                </a:solidFill>
              </a:rPr>
              <a:t>use in sale </a:t>
            </a:r>
            <a:r>
              <a:rPr lang="en" sz="1400">
                <a:solidFill>
                  <a:srgbClr val="FFFFFF"/>
                </a:solidFill>
              </a:rPr>
              <a:t>predictions</a:t>
            </a:r>
            <a:r>
              <a:rPr lang="en">
                <a:solidFill>
                  <a:srgbClr val="FFFFFF"/>
                </a:solidFill>
              </a:rPr>
              <a:t>. </a:t>
            </a:r>
          </a:p>
          <a:p>
            <a:pPr indent="0" lvl="0" marL="457200" rtl="0">
              <a:spcBef>
                <a:spcPts val="0"/>
              </a:spcBef>
              <a:spcAft>
                <a:spcPts val="0"/>
              </a:spcAft>
              <a:buNone/>
            </a:pPr>
            <a:r>
              <a:t/>
            </a:r>
            <a:endParaRPr>
              <a:solidFill>
                <a:srgbClr val="FFFFFF"/>
              </a:solidFill>
            </a:endParaRPr>
          </a:p>
          <a:p>
            <a:pPr indent="-228600" lvl="0" marL="457200" rtl="0">
              <a:spcBef>
                <a:spcPts val="0"/>
              </a:spcBef>
              <a:buClr>
                <a:srgbClr val="FFFFFF"/>
              </a:buClr>
              <a:buChar char="●"/>
            </a:pPr>
            <a:r>
              <a:rPr lang="en">
                <a:solidFill>
                  <a:srgbClr val="FFFFFF"/>
                </a:solidFill>
              </a:rPr>
              <a:t>Data from user sessions:</a:t>
            </a:r>
          </a:p>
          <a:p>
            <a:pPr indent="-228600" lvl="1" marL="914400" rtl="0">
              <a:spcBef>
                <a:spcPts val="0"/>
              </a:spcBef>
              <a:buClr>
                <a:srgbClr val="FFFFFF"/>
              </a:buClr>
              <a:buChar char="○"/>
            </a:pPr>
            <a:r>
              <a:rPr lang="en">
                <a:solidFill>
                  <a:srgbClr val="FFFFFF"/>
                </a:solidFill>
              </a:rPr>
              <a:t>Session ID</a:t>
            </a:r>
          </a:p>
          <a:p>
            <a:pPr indent="-228600" lvl="1" marL="914400" rtl="0">
              <a:spcBef>
                <a:spcPts val="0"/>
              </a:spcBef>
              <a:buClr>
                <a:srgbClr val="FFFFFF"/>
              </a:buClr>
              <a:buChar char="○"/>
            </a:pPr>
            <a:r>
              <a:rPr lang="en">
                <a:solidFill>
                  <a:srgbClr val="FFFFFF"/>
                </a:solidFill>
              </a:rPr>
              <a:t>Attribute filters for sale predictions and data  visualizations.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Functional Requirements - </a:t>
            </a:r>
            <a:r>
              <a:rPr lang="en"/>
              <a:t>Features Priority</a:t>
            </a:r>
          </a:p>
        </p:txBody>
      </p:sp>
      <p:sp>
        <p:nvSpPr>
          <p:cNvPr id="70" name="Shape 70"/>
          <p:cNvSpPr txBox="1"/>
          <p:nvPr>
            <p:ph idx="1" type="body"/>
          </p:nvPr>
        </p:nvSpPr>
        <p:spPr>
          <a:xfrm>
            <a:off x="311700" y="1152475"/>
            <a:ext cx="8328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1st-tier -</a:t>
            </a:r>
            <a:r>
              <a:rPr lang="en">
                <a:solidFill>
                  <a:srgbClr val="FFFFFF"/>
                </a:solidFill>
              </a:rPr>
              <a:t> Features essential to</a:t>
            </a:r>
            <a:r>
              <a:rPr lang="en">
                <a:solidFill>
                  <a:srgbClr val="FFFFFF"/>
                </a:solidFill>
              </a:rPr>
              <a:t> core functionality - highest priority</a:t>
            </a:r>
          </a:p>
          <a:p>
            <a:pPr lvl="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2nd-tier - Features adding desirable, </a:t>
            </a:r>
            <a:r>
              <a:rPr lang="en">
                <a:solidFill>
                  <a:srgbClr val="FFFFFF"/>
                </a:solidFill>
              </a:rPr>
              <a:t>non-core functionality</a:t>
            </a:r>
          </a:p>
          <a:p>
            <a:pPr indent="0" lvl="0" marL="45720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3rd-tier - Possible additional features - lowest priority</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pic>
        <p:nvPicPr>
          <p:cNvPr descr="RFimage.jpg" id="235" name="Shape 235"/>
          <p:cNvPicPr preferRelativeResize="0"/>
          <p:nvPr/>
        </p:nvPicPr>
        <p:blipFill>
          <a:blip r:embed="rId3">
            <a:alphaModFix/>
          </a:blip>
          <a:stretch>
            <a:fillRect/>
          </a:stretch>
        </p:blipFill>
        <p:spPr>
          <a:xfrm>
            <a:off x="470100" y="276525"/>
            <a:ext cx="8199175" cy="4590450"/>
          </a:xfrm>
          <a:prstGeom prst="rect">
            <a:avLst/>
          </a:prstGeom>
          <a:noFill/>
          <a:ln>
            <a:noFill/>
          </a:ln>
        </p:spPr>
      </p:pic>
      <p:sp>
        <p:nvSpPr>
          <p:cNvPr id="236" name="Shape 236"/>
          <p:cNvSpPr txBox="1"/>
          <p:nvPr/>
        </p:nvSpPr>
        <p:spPr>
          <a:xfrm flipH="1">
            <a:off x="7507850" y="3816050"/>
            <a:ext cx="1037100" cy="567000"/>
          </a:xfrm>
          <a:prstGeom prst="rect">
            <a:avLst/>
          </a:prstGeom>
          <a:noFill/>
          <a:ln>
            <a:noFill/>
          </a:ln>
        </p:spPr>
        <p:txBody>
          <a:bodyPr anchorCtr="0" anchor="t" bIns="91425" lIns="91425" rIns="91425" tIns="91425">
            <a:noAutofit/>
          </a:bodyPr>
          <a:lstStyle/>
          <a:p>
            <a:pPr lvl="0">
              <a:spcBef>
                <a:spcPts val="0"/>
              </a:spcBef>
              <a:buNone/>
            </a:pPr>
            <a:r>
              <a:rPr lang="en"/>
              <a:t>Vladimir Vapnik</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508700" y="274000"/>
            <a:ext cx="8026200" cy="572700"/>
          </a:xfrm>
          <a:prstGeom prst="rect">
            <a:avLst/>
          </a:prstGeom>
        </p:spPr>
        <p:txBody>
          <a:bodyPr anchorCtr="0" anchor="t" bIns="91425" lIns="91425" rIns="91425" tIns="91425">
            <a:noAutofit/>
          </a:bodyPr>
          <a:lstStyle/>
          <a:p>
            <a:pPr lvl="0" algn="ctr">
              <a:spcBef>
                <a:spcPts val="0"/>
              </a:spcBef>
              <a:buNone/>
            </a:pPr>
            <a:r>
              <a:rPr lang="en"/>
              <a:t>Algorithm Analysis(Random Forest)</a:t>
            </a:r>
          </a:p>
        </p:txBody>
      </p:sp>
      <p:sp>
        <p:nvSpPr>
          <p:cNvPr id="242" name="Shape 242"/>
          <p:cNvSpPr txBox="1"/>
          <p:nvPr>
            <p:ph idx="1" type="body"/>
          </p:nvPr>
        </p:nvSpPr>
        <p:spPr>
          <a:xfrm>
            <a:off x="558900" y="9447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Random Forest Algorithm:</a:t>
            </a:r>
          </a:p>
          <a:p>
            <a:pPr indent="-228600" lvl="1" marL="914400" rtl="0">
              <a:spcBef>
                <a:spcPts val="0"/>
              </a:spcBef>
              <a:buClr>
                <a:srgbClr val="FFFFFF"/>
              </a:buClr>
              <a:buChar char="○"/>
            </a:pPr>
            <a:r>
              <a:rPr lang="en">
                <a:solidFill>
                  <a:srgbClr val="FFFFFF"/>
                </a:solidFill>
              </a:rPr>
              <a:t>Supervised learning as opposed to online learning</a:t>
            </a:r>
          </a:p>
          <a:p>
            <a:pPr indent="-228600" lvl="1" marL="914400" rtl="0">
              <a:spcBef>
                <a:spcPts val="0"/>
              </a:spcBef>
              <a:buClr>
                <a:srgbClr val="FFFFFF"/>
              </a:buClr>
              <a:buChar char="○"/>
            </a:pPr>
            <a:r>
              <a:rPr lang="en">
                <a:solidFill>
                  <a:srgbClr val="FFFFFF"/>
                </a:solidFill>
              </a:rPr>
              <a:t>Built with a multitude of Decision Trees</a:t>
            </a:r>
          </a:p>
          <a:p>
            <a:pPr indent="-228600" lvl="1" marL="914400" rtl="0">
              <a:spcBef>
                <a:spcPts val="0"/>
              </a:spcBef>
              <a:buClr>
                <a:srgbClr val="FFFFFF"/>
              </a:buClr>
              <a:buChar char="○"/>
            </a:pPr>
            <a:r>
              <a:rPr lang="en">
                <a:solidFill>
                  <a:srgbClr val="FFFFFF"/>
                </a:solidFill>
              </a:rPr>
              <a:t>Bootstrap sampling</a:t>
            </a:r>
          </a:p>
          <a:p>
            <a:pPr indent="-228600" lvl="1" marL="914400" rtl="0">
              <a:spcBef>
                <a:spcPts val="0"/>
              </a:spcBef>
              <a:buClr>
                <a:srgbClr val="FFFFFF"/>
              </a:buClr>
              <a:buChar char="○"/>
            </a:pPr>
            <a:r>
              <a:rPr lang="en">
                <a:solidFill>
                  <a:srgbClr val="FFFFFF"/>
                </a:solidFill>
              </a:rPr>
              <a:t>Averaging tree results to reach a predicted classification</a:t>
            </a:r>
          </a:p>
          <a:p>
            <a:pPr indent="-228600" lvl="0" marL="457200" rtl="0">
              <a:spcBef>
                <a:spcPts val="0"/>
              </a:spcBef>
              <a:buClr>
                <a:srgbClr val="FFFFFF"/>
              </a:buClr>
              <a:buChar char="●"/>
            </a:pPr>
            <a:r>
              <a:rPr lang="en">
                <a:solidFill>
                  <a:srgbClr val="FFFFFF"/>
                </a:solidFill>
              </a:rPr>
              <a:t>Time and Space Complexity of Algorithm:</a:t>
            </a:r>
          </a:p>
          <a:p>
            <a:pPr indent="-228600" lvl="1" marL="914400" rtl="0">
              <a:spcBef>
                <a:spcPts val="0"/>
              </a:spcBef>
              <a:buClr>
                <a:srgbClr val="FFFFFF"/>
              </a:buClr>
              <a:buChar char="○"/>
            </a:pPr>
            <a:r>
              <a:rPr lang="en">
                <a:solidFill>
                  <a:srgbClr val="FFFFFF"/>
                </a:solidFill>
              </a:rPr>
              <a:t>Time: O(M(mn log n))  Space: O(mn log n)</a:t>
            </a:r>
          </a:p>
          <a:p>
            <a:pPr indent="-228600" lvl="2" marL="1371600" rtl="0">
              <a:spcBef>
                <a:spcPts val="0"/>
              </a:spcBef>
              <a:buClr>
                <a:srgbClr val="FFFFFF"/>
              </a:buClr>
              <a:buChar char="■"/>
            </a:pPr>
            <a:r>
              <a:rPr lang="en">
                <a:solidFill>
                  <a:srgbClr val="FFFFFF"/>
                </a:solidFill>
              </a:rPr>
              <a:t>Where M=number of trees, m=number of features, and n=number of elements in the dataset.             </a:t>
            </a:r>
          </a:p>
          <a:p>
            <a:pPr indent="457200" lvl="0" marL="457200" rtl="0">
              <a:spcBef>
                <a:spcPts val="0"/>
              </a:spcBef>
              <a:buNone/>
            </a:pPr>
            <a:r>
              <a:rPr lang="en" sz="1100">
                <a:solidFill>
                  <a:srgbClr val="FFFFFF"/>
                </a:solidFill>
              </a:rPr>
              <a:t>---Vens, Costa, Random Forest Based Feature Induction, Data Mining, 2011</a:t>
            </a:r>
          </a:p>
          <a:p>
            <a:pPr indent="0" lvl="0" marL="914400" rtl="0">
              <a:spcBef>
                <a:spcPts val="0"/>
              </a:spcBef>
              <a:buNone/>
            </a:pPr>
            <a:r>
              <a:t/>
            </a:r>
            <a:endParaRPr>
              <a:solidFill>
                <a:srgbClr val="FFFFFF"/>
              </a:solidFill>
            </a:endParaRPr>
          </a:p>
          <a:p>
            <a:pPr indent="0" lvl="0" marL="0">
              <a:spcBef>
                <a:spcPts val="0"/>
              </a:spcBef>
              <a:buNone/>
            </a:pPr>
            <a:r>
              <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558900" y="227400"/>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Analysis(Database Functions)</a:t>
            </a:r>
          </a:p>
        </p:txBody>
      </p:sp>
      <p:sp>
        <p:nvSpPr>
          <p:cNvPr id="248" name="Shape 248"/>
          <p:cNvSpPr txBox="1"/>
          <p:nvPr>
            <p:ph idx="1" type="body"/>
          </p:nvPr>
        </p:nvSpPr>
        <p:spPr>
          <a:xfrm>
            <a:off x="558900" y="704725"/>
            <a:ext cx="8026200" cy="3416400"/>
          </a:xfrm>
          <a:prstGeom prst="rect">
            <a:avLst/>
          </a:prstGeom>
        </p:spPr>
        <p:txBody>
          <a:bodyPr anchorCtr="0" anchor="t" bIns="91425" lIns="91425" rIns="91425" tIns="91425">
            <a:noAutofit/>
          </a:bodyPr>
          <a:lstStyle/>
          <a:p>
            <a:pPr indent="-228600" lvl="0" marL="457200" rtl="0">
              <a:spcBef>
                <a:spcPts val="0"/>
              </a:spcBef>
              <a:buClr>
                <a:srgbClr val="F3F3F3"/>
              </a:buClr>
              <a:buChar char="●"/>
            </a:pPr>
            <a:r>
              <a:rPr lang="en">
                <a:solidFill>
                  <a:srgbClr val="F3F3F3"/>
                </a:solidFill>
              </a:rPr>
              <a:t>Uses a b+-tree index on primary key “address”, ln(n) to search. </a:t>
            </a:r>
            <a:r>
              <a:rPr baseline="30000" lang="en">
                <a:solidFill>
                  <a:srgbClr val="F3F3F3"/>
                </a:solidFill>
              </a:rPr>
              <a:t>1</a:t>
            </a:r>
          </a:p>
          <a:p>
            <a:pPr indent="-228600" lvl="0" marL="457200" rtl="0">
              <a:spcBef>
                <a:spcPts val="0"/>
              </a:spcBef>
              <a:buClr>
                <a:srgbClr val="F3F3F3"/>
              </a:buClr>
              <a:buChar char="●"/>
            </a:pPr>
            <a:r>
              <a:rPr lang="en" u="sng">
                <a:solidFill>
                  <a:srgbClr val="F3F3F3"/>
                </a:solidFill>
              </a:rPr>
              <a:t>Insertions</a:t>
            </a:r>
          </a:p>
          <a:p>
            <a:pPr indent="-228600" lvl="1" marL="914400" rtl="0">
              <a:spcBef>
                <a:spcPts val="0"/>
              </a:spcBef>
              <a:buClr>
                <a:srgbClr val="F3F3F3"/>
              </a:buClr>
              <a:buChar char="○"/>
            </a:pPr>
            <a:r>
              <a:rPr lang="en">
                <a:solidFill>
                  <a:srgbClr val="F3F3F3"/>
                </a:solidFill>
              </a:rPr>
              <a:t>Time:  Lookup to avoid error from existing PK (ln(n)) + API </a:t>
            </a:r>
            <a:r>
              <a:rPr lang="en">
                <a:solidFill>
                  <a:srgbClr val="F3F3F3"/>
                </a:solidFill>
              </a:rPr>
              <a:t>call</a:t>
            </a:r>
            <a:r>
              <a:rPr lang="en">
                <a:solidFill>
                  <a:srgbClr val="F3F3F3"/>
                </a:solidFill>
              </a:rPr>
              <a:t> (constant “C”) + insertion into DB(ln(n) + C) = 2(ln(n) + C) =   O(ln(n)).   </a:t>
            </a:r>
          </a:p>
          <a:p>
            <a:pPr indent="-228600" lvl="1" marL="914400" rtl="0">
              <a:spcBef>
                <a:spcPts val="0"/>
              </a:spcBef>
              <a:buClr>
                <a:srgbClr val="F3F3F3"/>
              </a:buClr>
              <a:buChar char="○"/>
            </a:pPr>
            <a:r>
              <a:rPr lang="en">
                <a:solidFill>
                  <a:srgbClr val="F3F3F3"/>
                </a:solidFill>
              </a:rPr>
              <a:t>Space: Only current index node keys are stored in memory (say, “m” keys per node) + record for insertion (C) = m +C =   O(m).</a:t>
            </a:r>
          </a:p>
          <a:p>
            <a:pPr indent="-228600" lvl="0" marL="457200" rtl="0">
              <a:spcBef>
                <a:spcPts val="0"/>
              </a:spcBef>
              <a:buClr>
                <a:srgbClr val="F3F3F3"/>
              </a:buClr>
              <a:buChar char="●"/>
            </a:pPr>
            <a:r>
              <a:rPr lang="en" u="sng">
                <a:solidFill>
                  <a:srgbClr val="F3F3F3"/>
                </a:solidFill>
              </a:rPr>
              <a:t>Lookup</a:t>
            </a:r>
            <a:r>
              <a:rPr lang="en">
                <a:solidFill>
                  <a:srgbClr val="F3F3F3"/>
                </a:solidFill>
              </a:rPr>
              <a:t>: </a:t>
            </a:r>
          </a:p>
          <a:p>
            <a:pPr indent="-228600" lvl="1" marL="914400" rtl="0">
              <a:spcBef>
                <a:spcPts val="0"/>
              </a:spcBef>
              <a:buClr>
                <a:srgbClr val="F3F3F3"/>
              </a:buClr>
              <a:buChar char="○"/>
            </a:pPr>
            <a:r>
              <a:rPr lang="en">
                <a:solidFill>
                  <a:srgbClr val="F3F3F3"/>
                </a:solidFill>
              </a:rPr>
              <a:t>Time: For a single record, index search (ln(n)) + transfer to memory (C) = ln(n) + C =   O(ln(n)).  For multiple records, still O(ln(n)) since C*(ln(n)) =   O(ln(n)).  </a:t>
            </a:r>
          </a:p>
          <a:p>
            <a:pPr indent="-228600" lvl="1" marL="914400" rtl="0">
              <a:spcBef>
                <a:spcPts val="0"/>
              </a:spcBef>
              <a:buClr>
                <a:srgbClr val="F3F3F3"/>
              </a:buClr>
              <a:buChar char="○"/>
            </a:pPr>
            <a:r>
              <a:rPr lang="en">
                <a:solidFill>
                  <a:srgbClr val="F3F3F3"/>
                </a:solidFill>
              </a:rPr>
              <a:t>Space: Current index keys (m) + PK of record sought (1) = m +1 =   O(m).  </a:t>
            </a:r>
          </a:p>
          <a:p>
            <a:pPr lvl="0" rtl="0">
              <a:spcBef>
                <a:spcPts val="0"/>
              </a:spcBef>
              <a:buNone/>
            </a:pPr>
            <a:r>
              <a:rPr baseline="30000" lang="en" sz="1100">
                <a:solidFill>
                  <a:srgbClr val="F3F3F3"/>
                </a:solidFill>
              </a:rPr>
              <a:t>1 </a:t>
            </a:r>
            <a:r>
              <a:rPr lang="en" sz="1100">
                <a:solidFill>
                  <a:srgbClr val="F3F3F3"/>
                </a:solidFill>
              </a:rPr>
              <a:t>Silberschatz,Abraham,et al. </a:t>
            </a:r>
            <a:r>
              <a:rPr i="1" lang="en" sz="1100">
                <a:solidFill>
                  <a:srgbClr val="F3F3F3"/>
                </a:solidFill>
              </a:rPr>
              <a:t>Database Systems Concepts</a:t>
            </a:r>
            <a:r>
              <a:rPr lang="en" sz="1100">
                <a:solidFill>
                  <a:srgbClr val="F3F3F3"/>
                </a:solidFill>
              </a:rPr>
              <a:t>,6th Ed. p. 490.</a:t>
            </a:r>
          </a:p>
          <a:p>
            <a:pPr lvl="0" rtl="0">
              <a:spcBef>
                <a:spcPts val="0"/>
              </a:spcBef>
              <a:buNone/>
            </a:pPr>
            <a:r>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508700" y="445025"/>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Analysis(System)</a:t>
            </a:r>
          </a:p>
        </p:txBody>
      </p:sp>
      <p:sp>
        <p:nvSpPr>
          <p:cNvPr id="254" name="Shape 254"/>
          <p:cNvSpPr txBox="1"/>
          <p:nvPr>
            <p:ph idx="1" type="body"/>
          </p:nvPr>
        </p:nvSpPr>
        <p:spPr>
          <a:xfrm>
            <a:off x="565225" y="11524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Time Complexity of Database Query: O(log n)</a:t>
            </a:r>
          </a:p>
          <a:p>
            <a:pPr indent="-228600" lvl="0" marL="457200" rtl="0">
              <a:spcBef>
                <a:spcPts val="0"/>
              </a:spcBef>
              <a:buClr>
                <a:srgbClr val="FFFFFF"/>
              </a:buClr>
              <a:buChar char="●"/>
            </a:pPr>
            <a:r>
              <a:rPr lang="en">
                <a:solidFill>
                  <a:srgbClr val="FFFFFF"/>
                </a:solidFill>
              </a:rPr>
              <a:t>Time Complexity of Random Forest: O(M(mn log n))</a:t>
            </a:r>
          </a:p>
          <a:p>
            <a:pPr indent="-228600" lvl="0" marL="457200" rtl="0">
              <a:spcBef>
                <a:spcPts val="0"/>
              </a:spcBef>
              <a:buClr>
                <a:srgbClr val="FFFFFF"/>
              </a:buClr>
              <a:buChar char="●"/>
            </a:pPr>
            <a:r>
              <a:rPr lang="en">
                <a:solidFill>
                  <a:srgbClr val="FFFFFF"/>
                </a:solidFill>
              </a:rPr>
              <a:t>O(M(mn log n)) + O(log n)</a:t>
            </a:r>
          </a:p>
          <a:p>
            <a:pPr indent="-228600" lvl="0" marL="457200" rtl="0">
              <a:spcBef>
                <a:spcPts val="0"/>
              </a:spcBef>
              <a:buClr>
                <a:srgbClr val="FFFFFF"/>
              </a:buClr>
              <a:buChar char="●"/>
            </a:pPr>
            <a:r>
              <a:rPr lang="en">
                <a:solidFill>
                  <a:srgbClr val="FFFFFF"/>
                </a:solidFill>
              </a:rPr>
              <a:t>Random Forest Dominates</a:t>
            </a:r>
          </a:p>
          <a:p>
            <a:pPr indent="-228600" lvl="0" marL="457200" rtl="0">
              <a:spcBef>
                <a:spcPts val="0"/>
              </a:spcBef>
              <a:buClr>
                <a:srgbClr val="FFFFFF"/>
              </a:buClr>
              <a:buChar char="●"/>
            </a:pPr>
            <a:r>
              <a:rPr lang="en">
                <a:solidFill>
                  <a:srgbClr val="FFFFFF"/>
                </a:solidFill>
              </a:rPr>
              <a:t>Time Complexity of System: O(M(mn log n))</a:t>
            </a:r>
          </a:p>
          <a:p>
            <a:pPr lvl="0" rtl="0">
              <a:spcBef>
                <a:spcPts val="0"/>
              </a:spcBef>
              <a:buNone/>
            </a:pPr>
            <a:r>
              <a:t/>
            </a:r>
            <a:endParaRPr>
              <a:solidFill>
                <a:srgbClr val="FFFFFF"/>
              </a:solidFill>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Approaches towards coding</a:t>
            </a:r>
          </a:p>
        </p:txBody>
      </p:sp>
      <p:sp>
        <p:nvSpPr>
          <p:cNvPr id="260" name="Shape 260"/>
          <p:cNvSpPr txBox="1"/>
          <p:nvPr>
            <p:ph idx="1" type="body"/>
          </p:nvPr>
        </p:nvSpPr>
        <p:spPr>
          <a:xfrm>
            <a:off x="640500" y="1152475"/>
            <a:ext cx="7831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Our approach towards coding has been to work on our submodules individually as far as we can, and then work together on connecting them. This way one submodule doesn’t get held up by any other submodule.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515950" y="445025"/>
            <a:ext cx="8110200" cy="572700"/>
          </a:xfrm>
          <a:prstGeom prst="rect">
            <a:avLst/>
          </a:prstGeom>
        </p:spPr>
        <p:txBody>
          <a:bodyPr anchorCtr="0" anchor="t" bIns="91425" lIns="91425" rIns="91425" tIns="91425">
            <a:noAutofit/>
          </a:bodyPr>
          <a:lstStyle/>
          <a:p>
            <a:pPr lvl="0" algn="ctr">
              <a:spcBef>
                <a:spcPts val="0"/>
              </a:spcBef>
              <a:buNone/>
            </a:pPr>
            <a:r>
              <a:rPr lang="en"/>
              <a:t>Member Roles (who is doing what)</a:t>
            </a:r>
          </a:p>
        </p:txBody>
      </p:sp>
      <p:sp>
        <p:nvSpPr>
          <p:cNvPr id="266" name="Shape 266"/>
          <p:cNvSpPr txBox="1"/>
          <p:nvPr>
            <p:ph idx="1" type="body"/>
          </p:nvPr>
        </p:nvSpPr>
        <p:spPr>
          <a:xfrm>
            <a:off x="515950" y="1152475"/>
            <a:ext cx="8110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Christian/Richard - Server setup and deployment, database setup and population, backend processing (outside of machine learning). </a:t>
            </a:r>
          </a:p>
          <a:p>
            <a:pPr lvl="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Jeremy - UI and site coding, </a:t>
            </a:r>
            <a:r>
              <a:rPr lang="en">
                <a:solidFill>
                  <a:srgbClr val="FFFFFF"/>
                </a:solidFill>
              </a:rPr>
              <a:t>create </a:t>
            </a:r>
            <a:r>
              <a:rPr lang="en">
                <a:solidFill>
                  <a:srgbClr val="FFFFFF"/>
                </a:solidFill>
              </a:rPr>
              <a:t>assets for site, assist with database population.</a:t>
            </a:r>
          </a:p>
          <a:p>
            <a:pPr lvl="0" rtl="0">
              <a:spcBef>
                <a:spcPts val="0"/>
              </a:spcBef>
              <a:buNone/>
            </a:pPr>
            <a:r>
              <a:t/>
            </a:r>
            <a:endParaRPr>
              <a:solidFill>
                <a:srgbClr val="FFFFFF"/>
              </a:solidFill>
            </a:endParaRPr>
          </a:p>
          <a:p>
            <a:pPr indent="-228600" lvl="0" marL="457200">
              <a:spcBef>
                <a:spcPts val="0"/>
              </a:spcBef>
              <a:buClr>
                <a:srgbClr val="FFFFFF"/>
              </a:buClr>
              <a:buChar char="●"/>
            </a:pPr>
            <a:r>
              <a:rPr lang="en">
                <a:solidFill>
                  <a:srgbClr val="FFFFFF"/>
                </a:solidFill>
              </a:rPr>
              <a:t>Ochaun - Machine learning algorithm setup.</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548200" y="445025"/>
            <a:ext cx="8094300" cy="572700"/>
          </a:xfrm>
          <a:prstGeom prst="rect">
            <a:avLst/>
          </a:prstGeom>
        </p:spPr>
        <p:txBody>
          <a:bodyPr anchorCtr="0" anchor="t" bIns="91425" lIns="91425" rIns="91425" tIns="91425">
            <a:noAutofit/>
          </a:bodyPr>
          <a:lstStyle/>
          <a:p>
            <a:pPr lvl="0" algn="ctr">
              <a:spcBef>
                <a:spcPts val="0"/>
              </a:spcBef>
              <a:buNone/>
            </a:pPr>
            <a:r>
              <a:rPr lang="en"/>
              <a:t>Frameworks and Languages</a:t>
            </a:r>
          </a:p>
        </p:txBody>
      </p:sp>
      <p:sp>
        <p:nvSpPr>
          <p:cNvPr id="272" name="Shape 272"/>
          <p:cNvSpPr txBox="1"/>
          <p:nvPr>
            <p:ph idx="1" type="body"/>
          </p:nvPr>
        </p:nvSpPr>
        <p:spPr>
          <a:xfrm>
            <a:off x="548100" y="1152475"/>
            <a:ext cx="80943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Django 1.9.2 - Framework written in Python</a:t>
            </a:r>
          </a:p>
          <a:p>
            <a:pPr indent="-228600" lvl="0" marL="457200" rtl="0">
              <a:spcBef>
                <a:spcPts val="0"/>
              </a:spcBef>
              <a:buClr>
                <a:srgbClr val="FFFFFF"/>
              </a:buClr>
              <a:buChar char="●"/>
            </a:pPr>
            <a:r>
              <a:rPr lang="en">
                <a:solidFill>
                  <a:srgbClr val="FFFFFF"/>
                </a:solidFill>
              </a:rPr>
              <a:t>Python 2.7.4</a:t>
            </a:r>
          </a:p>
          <a:p>
            <a:pPr indent="-228600" lvl="0" marL="457200" rtl="0">
              <a:spcBef>
                <a:spcPts val="0"/>
              </a:spcBef>
              <a:buClr>
                <a:srgbClr val="FFFFFF"/>
              </a:buClr>
              <a:buChar char="●"/>
            </a:pPr>
            <a:r>
              <a:rPr lang="en">
                <a:solidFill>
                  <a:srgbClr val="FFFFFF"/>
                </a:solidFill>
              </a:rPr>
              <a:t>JavaScript</a:t>
            </a:r>
          </a:p>
          <a:p>
            <a:pPr indent="-228600" lvl="1" marL="914400" rtl="0">
              <a:spcBef>
                <a:spcPts val="0"/>
              </a:spcBef>
              <a:buClr>
                <a:srgbClr val="FFFFFF"/>
              </a:buClr>
              <a:buChar char="○"/>
            </a:pPr>
            <a:r>
              <a:rPr lang="en">
                <a:solidFill>
                  <a:srgbClr val="FFFFFF"/>
                </a:solidFill>
              </a:rPr>
              <a:t>AngularJS 1.3.14</a:t>
            </a:r>
          </a:p>
          <a:p>
            <a:pPr indent="-228600" lvl="0" marL="457200" rtl="0">
              <a:spcBef>
                <a:spcPts val="0"/>
              </a:spcBef>
              <a:buClr>
                <a:srgbClr val="FFFFFF"/>
              </a:buClr>
              <a:buChar char="●"/>
            </a:pPr>
            <a:r>
              <a:rPr lang="en">
                <a:solidFill>
                  <a:srgbClr val="FFFFFF"/>
                </a:solidFill>
              </a:rPr>
              <a:t>HTML/CSS</a:t>
            </a:r>
          </a:p>
          <a:p>
            <a:pPr indent="-228600" lvl="1" marL="914400" rtl="0">
              <a:spcBef>
                <a:spcPts val="0"/>
              </a:spcBef>
              <a:buClr>
                <a:srgbClr val="FFFFFF"/>
              </a:buClr>
              <a:buChar char="○"/>
            </a:pPr>
            <a:r>
              <a:rPr lang="en">
                <a:solidFill>
                  <a:srgbClr val="FFFFFF"/>
                </a:solidFill>
              </a:rPr>
              <a:t>Bootstrap 3.3.7</a:t>
            </a:r>
          </a:p>
          <a:p>
            <a:pPr indent="-228600" lvl="0" marL="457200">
              <a:spcBef>
                <a:spcPts val="0"/>
              </a:spcBef>
              <a:buClr>
                <a:srgbClr val="FFFFFF"/>
              </a:buClr>
              <a:buChar char="●"/>
            </a:pPr>
            <a:r>
              <a:rPr lang="en">
                <a:solidFill>
                  <a:srgbClr val="FFFFFF"/>
                </a:solidFill>
              </a:rPr>
              <a:t>MySQL 5.6.27</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630800" y="445025"/>
            <a:ext cx="7812300" cy="572700"/>
          </a:xfrm>
          <a:prstGeom prst="rect">
            <a:avLst/>
          </a:prstGeom>
        </p:spPr>
        <p:txBody>
          <a:bodyPr anchorCtr="0" anchor="t" bIns="91425" lIns="91425" rIns="91425" tIns="91425">
            <a:noAutofit/>
          </a:bodyPr>
          <a:lstStyle/>
          <a:p>
            <a:pPr lvl="0" algn="ctr">
              <a:spcBef>
                <a:spcPts val="0"/>
              </a:spcBef>
              <a:buNone/>
            </a:pPr>
            <a:r>
              <a:rPr lang="en"/>
              <a:t>Sub-modules and their coding methods</a:t>
            </a:r>
          </a:p>
        </p:txBody>
      </p:sp>
      <p:sp>
        <p:nvSpPr>
          <p:cNvPr id="278" name="Shape 278"/>
          <p:cNvSpPr txBox="1"/>
          <p:nvPr>
            <p:ph idx="1" type="body"/>
          </p:nvPr>
        </p:nvSpPr>
        <p:spPr>
          <a:xfrm>
            <a:off x="630800" y="1152475"/>
            <a:ext cx="77637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next several slides will describe each sub-modules coding methods and the unit tests that will be used.</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630800" y="445025"/>
            <a:ext cx="7919100" cy="572700"/>
          </a:xfrm>
          <a:prstGeom prst="rect">
            <a:avLst/>
          </a:prstGeom>
        </p:spPr>
        <p:txBody>
          <a:bodyPr anchorCtr="0" anchor="t" bIns="91425" lIns="91425" rIns="91425" tIns="91425">
            <a:noAutofit/>
          </a:bodyPr>
          <a:lstStyle/>
          <a:p>
            <a:pPr lvl="0" algn="ctr">
              <a:spcBef>
                <a:spcPts val="0"/>
              </a:spcBef>
              <a:buNone/>
            </a:pPr>
            <a:r>
              <a:rPr lang="en"/>
              <a:t>Submodule - Front End</a:t>
            </a:r>
          </a:p>
        </p:txBody>
      </p:sp>
      <p:sp>
        <p:nvSpPr>
          <p:cNvPr id="284" name="Shape 284"/>
          <p:cNvSpPr txBox="1"/>
          <p:nvPr>
            <p:ph idx="1" type="body"/>
          </p:nvPr>
        </p:nvSpPr>
        <p:spPr>
          <a:xfrm>
            <a:off x="630800" y="1152475"/>
            <a:ext cx="79191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Navigation Bar: Uses Angular routing to create section within single page web application.</a:t>
            </a:r>
          </a:p>
          <a:p>
            <a:pPr indent="-228600" lvl="0" marL="457200" rtl="0">
              <a:spcBef>
                <a:spcPts val="0"/>
              </a:spcBef>
              <a:buClr>
                <a:srgbClr val="FFFFFF"/>
              </a:buClr>
            </a:pPr>
            <a:r>
              <a:rPr lang="en">
                <a:solidFill>
                  <a:srgbClr val="FFFFFF"/>
                </a:solidFill>
              </a:rPr>
              <a:t>About Section: Uses Bootstrap text panel to describe goal of application</a:t>
            </a:r>
          </a:p>
          <a:p>
            <a:pPr indent="-228600" lvl="0" marL="457200" rtl="0">
              <a:spcBef>
                <a:spcPts val="0"/>
              </a:spcBef>
              <a:buClr>
                <a:srgbClr val="FFFFFF"/>
              </a:buClr>
            </a:pPr>
            <a:r>
              <a:rPr lang="en">
                <a:solidFill>
                  <a:srgbClr val="FFFFFF"/>
                </a:solidFill>
              </a:rPr>
              <a:t>Blog Section: Will route to specific blog entry(text panel) from list of blog entries in the section</a:t>
            </a:r>
          </a:p>
          <a:p>
            <a:pPr indent="-228600" lvl="0" marL="457200">
              <a:spcBef>
                <a:spcPts val="0"/>
              </a:spcBef>
              <a:buClr>
                <a:srgbClr val="FFFFFF"/>
              </a:buClr>
            </a:pPr>
            <a:r>
              <a:rPr lang="en">
                <a:solidFill>
                  <a:srgbClr val="FFFFFF"/>
                </a:solidFill>
              </a:rPr>
              <a:t>Contact Us Section: Uses Bootstrap Form to create Email form</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 Submodule-Front End(cont.)	</a:t>
            </a:r>
          </a:p>
        </p:txBody>
      </p:sp>
      <p:sp>
        <p:nvSpPr>
          <p:cNvPr id="290" name="Shape 290"/>
          <p:cNvSpPr txBox="1"/>
          <p:nvPr>
            <p:ph idx="1" type="body"/>
          </p:nvPr>
        </p:nvSpPr>
        <p:spPr>
          <a:xfrm>
            <a:off x="507300" y="1224625"/>
            <a:ext cx="8129400" cy="3332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Input: Section of the Web Application that takes in information from user necessary to perform major functions.</a:t>
            </a:r>
          </a:p>
          <a:p>
            <a:pPr indent="-228600" lvl="0" marL="457200" rtl="0">
              <a:spcBef>
                <a:spcPts val="0"/>
              </a:spcBef>
              <a:buClr>
                <a:srgbClr val="FFFFFF"/>
              </a:buClr>
            </a:pPr>
            <a:r>
              <a:rPr lang="en">
                <a:solidFill>
                  <a:srgbClr val="FFFFFF"/>
                </a:solidFill>
              </a:rPr>
              <a:t>Text input areas and drop down selection boxes that are created using Bootstrap. Capture of input variables made possible through Angular controllers.</a:t>
            </a:r>
          </a:p>
          <a:p>
            <a:pPr indent="-228600" lvl="0" marL="457200" rtl="0">
              <a:spcBef>
                <a:spcPts val="0"/>
              </a:spcBef>
              <a:buClr>
                <a:srgbClr val="FFFFFF"/>
              </a:buClr>
            </a:pPr>
            <a:r>
              <a:rPr lang="en">
                <a:solidFill>
                  <a:srgbClr val="FFFFFF"/>
                </a:solidFill>
              </a:rPr>
              <a:t>Bootstrap popover modules installed in order to provide user with information regarding the use of their information.</a:t>
            </a:r>
          </a:p>
          <a:p>
            <a:pPr indent="-228600" lvl="0" marL="457200">
              <a:spcBef>
                <a:spcPts val="0"/>
              </a:spcBef>
              <a:buClr>
                <a:srgbClr val="FFFFFF"/>
              </a:buClr>
            </a:pPr>
            <a:r>
              <a:rPr lang="en">
                <a:solidFill>
                  <a:srgbClr val="FFFFFF"/>
                </a:solidFill>
              </a:rPr>
              <a:t>HTML formatting employed to make Input Area aesthetically pleasing.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Functional Requirements</a:t>
            </a:r>
          </a:p>
          <a:p>
            <a:pPr lvl="0" algn="l">
              <a:spcBef>
                <a:spcPts val="0"/>
              </a:spcBef>
              <a:buNone/>
            </a:pPr>
            <a:r>
              <a:t/>
            </a:r>
            <a:endParaRPr/>
          </a:p>
        </p:txBody>
      </p:sp>
      <p:sp>
        <p:nvSpPr>
          <p:cNvPr id="76" name="Shape 76"/>
          <p:cNvSpPr txBox="1"/>
          <p:nvPr>
            <p:ph idx="1" type="body"/>
          </p:nvPr>
        </p:nvSpPr>
        <p:spPr>
          <a:xfrm>
            <a:off x="618250" y="1152475"/>
            <a:ext cx="7875600" cy="3416400"/>
          </a:xfrm>
          <a:prstGeom prst="rect">
            <a:avLst/>
          </a:prstGeom>
        </p:spPr>
        <p:txBody>
          <a:bodyPr anchorCtr="0" anchor="t" bIns="91425" lIns="91425" rIns="91425" tIns="91425">
            <a:noAutofit/>
          </a:bodyPr>
          <a:lstStyle/>
          <a:p>
            <a:pPr indent="-330200" lvl="0" marL="457200" rtl="0">
              <a:spcBef>
                <a:spcPts val="0"/>
              </a:spcBef>
              <a:buClr>
                <a:srgbClr val="FFFFFF"/>
              </a:buClr>
              <a:buSzPct val="100000"/>
              <a:buChar char="●"/>
            </a:pPr>
            <a:r>
              <a:rPr lang="en" sz="1600">
                <a:solidFill>
                  <a:srgbClr val="FFFFFF"/>
                </a:solidFill>
              </a:rPr>
              <a:t>Users able to input attributes and location for predictive home sale analysis (1st-tier)</a:t>
            </a:r>
          </a:p>
          <a:p>
            <a:pPr indent="-330200" lvl="0" marL="457200" rtl="0">
              <a:spcBef>
                <a:spcPts val="0"/>
              </a:spcBef>
              <a:buClr>
                <a:srgbClr val="FFFFFF"/>
              </a:buClr>
              <a:buSzPct val="100000"/>
              <a:buChar char="●"/>
            </a:pPr>
            <a:r>
              <a:rPr lang="en" sz="1600">
                <a:solidFill>
                  <a:srgbClr val="FFFFFF"/>
                </a:solidFill>
              </a:rPr>
              <a:t>Users able to filter homes listed by attributes and location(1st-tier)</a:t>
            </a:r>
          </a:p>
          <a:p>
            <a:pPr indent="-330200" lvl="0" marL="457200" rtl="0">
              <a:spcBef>
                <a:spcPts val="0"/>
              </a:spcBef>
              <a:buClr>
                <a:srgbClr val="FFFFFF"/>
              </a:buClr>
              <a:buSzPct val="100000"/>
              <a:buChar char="●"/>
            </a:pPr>
            <a:r>
              <a:rPr lang="en" sz="1600">
                <a:solidFill>
                  <a:srgbClr val="FFFFFF"/>
                </a:solidFill>
              </a:rPr>
              <a:t>Users able to create visualizations for housing data based on filters (1st-tier)</a:t>
            </a:r>
          </a:p>
          <a:p>
            <a:pPr indent="-330200" lvl="0" marL="457200" rtl="0">
              <a:spcBef>
                <a:spcPts val="0"/>
              </a:spcBef>
              <a:buClr>
                <a:srgbClr val="FFFFFF"/>
              </a:buClr>
              <a:buSzPct val="100000"/>
              <a:buChar char="●"/>
            </a:pPr>
            <a:r>
              <a:rPr lang="en" sz="1600">
                <a:solidFill>
                  <a:srgbClr val="FFFFFF"/>
                </a:solidFill>
              </a:rPr>
              <a:t>Users able to view most influential factors in home sales for a given area (1st-tier)</a:t>
            </a:r>
          </a:p>
          <a:p>
            <a:pPr indent="-330200" lvl="0" marL="457200" rtl="0">
              <a:spcBef>
                <a:spcPts val="0"/>
              </a:spcBef>
              <a:buClr>
                <a:srgbClr val="FFFFFF"/>
              </a:buClr>
              <a:buSzPct val="100000"/>
              <a:buChar char="●"/>
            </a:pPr>
            <a:r>
              <a:rPr lang="en" sz="1600">
                <a:solidFill>
                  <a:srgbClr val="FFFFFF"/>
                </a:solidFill>
              </a:rPr>
              <a:t>Predictive home sale analysis based on price-point (2nd-tier)</a:t>
            </a:r>
          </a:p>
          <a:p>
            <a:pPr indent="-330200" lvl="0" marL="457200" rtl="0">
              <a:spcBef>
                <a:spcPts val="0"/>
              </a:spcBef>
              <a:buClr>
                <a:srgbClr val="FFFFFF"/>
              </a:buClr>
              <a:buSzPct val="100000"/>
              <a:buChar char="●"/>
            </a:pPr>
            <a:r>
              <a:rPr lang="en" sz="1600">
                <a:solidFill>
                  <a:srgbClr val="FFFFFF"/>
                </a:solidFill>
              </a:rPr>
              <a:t>Predictive home purchase analysis based on attributes and location (2nd-tier)</a:t>
            </a:r>
          </a:p>
          <a:p>
            <a:pPr indent="-330200" lvl="0" marL="457200">
              <a:spcBef>
                <a:spcPts val="0"/>
              </a:spcBef>
              <a:buClr>
                <a:srgbClr val="FFFFFF"/>
              </a:buClr>
              <a:buSzPct val="100000"/>
              <a:buChar char="●"/>
            </a:pPr>
            <a:r>
              <a:rPr lang="en" sz="1600">
                <a:solidFill>
                  <a:srgbClr val="FFFFFF"/>
                </a:solidFill>
              </a:rPr>
              <a:t>Suggest home alterations to potentially enhance sale value (3rd-tier)</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Submodule-Front End(cont.)</a:t>
            </a:r>
          </a:p>
        </p:txBody>
      </p:sp>
      <p:sp>
        <p:nvSpPr>
          <p:cNvPr id="296" name="Shape 296"/>
          <p:cNvSpPr txBox="1"/>
          <p:nvPr>
            <p:ph idx="1" type="body"/>
          </p:nvPr>
        </p:nvSpPr>
        <p:spPr>
          <a:xfrm>
            <a:off x="513150" y="1096325"/>
            <a:ext cx="8117700" cy="3355800"/>
          </a:xfrm>
          <a:prstGeom prst="rect">
            <a:avLst/>
          </a:prstGeom>
        </p:spPr>
        <p:txBody>
          <a:bodyPr anchorCtr="0" anchor="t" bIns="91425" lIns="91425" rIns="91425" tIns="91425">
            <a:noAutofit/>
          </a:bodyPr>
          <a:lstStyle/>
          <a:p>
            <a:pPr lvl="0">
              <a:spcBef>
                <a:spcPts val="0"/>
              </a:spcBef>
              <a:buNone/>
            </a:pPr>
            <a:r>
              <a:rPr lang="en">
                <a:solidFill>
                  <a:srgbClr val="FFFFFF"/>
                </a:solidFill>
              </a:rPr>
              <a:t>Web Application Main Functions: Through the use of Bootstrap cards, main functions are separated clearly.</a:t>
            </a:r>
          </a:p>
          <a:p>
            <a:pPr indent="-228600" lvl="0" marL="457200" rtl="0">
              <a:spcBef>
                <a:spcPts val="0"/>
              </a:spcBef>
              <a:buClr>
                <a:srgbClr val="FFFFFF"/>
              </a:buClr>
            </a:pPr>
            <a:r>
              <a:rPr lang="en">
                <a:solidFill>
                  <a:srgbClr val="FFFFFF"/>
                </a:solidFill>
              </a:rPr>
              <a:t>Bootstrap modals are used to display the results of selecting one of the web application’s functions. </a:t>
            </a:r>
          </a:p>
          <a:p>
            <a:pPr indent="-228600" lvl="0" marL="457200" rtl="0">
              <a:spcBef>
                <a:spcPts val="0"/>
              </a:spcBef>
              <a:buClr>
                <a:srgbClr val="FFFFFF"/>
              </a:buClr>
            </a:pPr>
            <a:r>
              <a:rPr lang="en">
                <a:solidFill>
                  <a:srgbClr val="FFFFFF"/>
                </a:solidFill>
              </a:rPr>
              <a:t>A binary will sell/won’t sell will be displayed in the modal for “Will My House Sell?” through a call to the Random Forest algorithm.</a:t>
            </a:r>
          </a:p>
          <a:p>
            <a:pPr indent="-228600" lvl="0" marL="457200" rtl="0">
              <a:spcBef>
                <a:spcPts val="0"/>
              </a:spcBef>
              <a:buClr>
                <a:srgbClr val="FFFFFF"/>
              </a:buClr>
            </a:pPr>
            <a:r>
              <a:rPr lang="en">
                <a:solidFill>
                  <a:srgbClr val="FFFFFF"/>
                </a:solidFill>
              </a:rPr>
              <a:t>A list of factors will be displayed in the modal for “Most Important Attributes through a call to the Random Forest algorithm.</a:t>
            </a:r>
          </a:p>
          <a:p>
            <a:pPr indent="-228600" lvl="0" marL="457200">
              <a:spcBef>
                <a:spcPts val="0"/>
              </a:spcBef>
              <a:buClr>
                <a:srgbClr val="FFFFFF"/>
              </a:buClr>
            </a:pPr>
            <a:r>
              <a:rPr lang="en">
                <a:solidFill>
                  <a:srgbClr val="FFFFFF"/>
                </a:solidFill>
              </a:rPr>
              <a:t>Charts displayed using either Plotly, Echarts or ChartsJS to display “Data Visualizations” through a call to the  database.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669625" y="445025"/>
            <a:ext cx="8162700" cy="572700"/>
          </a:xfrm>
          <a:prstGeom prst="rect">
            <a:avLst/>
          </a:prstGeom>
        </p:spPr>
        <p:txBody>
          <a:bodyPr anchorCtr="0" anchor="t" bIns="91425" lIns="91425" rIns="91425" tIns="91425">
            <a:noAutofit/>
          </a:bodyPr>
          <a:lstStyle/>
          <a:p>
            <a:pPr lvl="0" algn="ctr">
              <a:spcBef>
                <a:spcPts val="0"/>
              </a:spcBef>
              <a:buNone/>
            </a:pPr>
            <a:r>
              <a:rPr lang="en"/>
              <a:t>Submodule Testing - Front End</a:t>
            </a:r>
          </a:p>
        </p:txBody>
      </p:sp>
      <p:sp>
        <p:nvSpPr>
          <p:cNvPr id="302" name="Shape 302"/>
          <p:cNvSpPr txBox="1"/>
          <p:nvPr>
            <p:ph idx="1" type="body"/>
          </p:nvPr>
        </p:nvSpPr>
        <p:spPr>
          <a:xfrm>
            <a:off x="747275" y="1152475"/>
            <a:ext cx="76473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Unit tests for:</a:t>
            </a:r>
          </a:p>
          <a:p>
            <a:pPr indent="-228600" lvl="0" marL="457200" rtl="0">
              <a:spcBef>
                <a:spcPts val="0"/>
              </a:spcBef>
              <a:buClr>
                <a:srgbClr val="FFFFFF"/>
              </a:buClr>
            </a:pPr>
            <a:r>
              <a:rPr lang="en">
                <a:solidFill>
                  <a:srgbClr val="FFFFFF"/>
                </a:solidFill>
              </a:rPr>
              <a:t>Each path is valid.</a:t>
            </a:r>
          </a:p>
          <a:p>
            <a:pPr indent="-228600" lvl="0" marL="457200" rtl="0">
              <a:spcBef>
                <a:spcPts val="0"/>
              </a:spcBef>
              <a:buClr>
                <a:srgbClr val="FFFFFF"/>
              </a:buClr>
            </a:pPr>
            <a:r>
              <a:rPr lang="en">
                <a:solidFill>
                  <a:srgbClr val="FFFFFF"/>
                </a:solidFill>
              </a:rPr>
              <a:t>Input text areas take correct input with valid length.</a:t>
            </a:r>
          </a:p>
          <a:p>
            <a:pPr indent="-228600" lvl="0" marL="457200" rtl="0">
              <a:spcBef>
                <a:spcPts val="0"/>
              </a:spcBef>
              <a:buClr>
                <a:srgbClr val="FFFFFF"/>
              </a:buClr>
            </a:pPr>
            <a:r>
              <a:rPr lang="en">
                <a:solidFill>
                  <a:srgbClr val="FFFFFF"/>
                </a:solidFill>
              </a:rPr>
              <a:t>Dropdown boxes display correct choices and can be clicked.</a:t>
            </a:r>
          </a:p>
          <a:p>
            <a:pPr indent="-228600" lvl="0" marL="457200" rtl="0">
              <a:spcBef>
                <a:spcPts val="0"/>
              </a:spcBef>
              <a:buClr>
                <a:srgbClr val="FFFFFF"/>
              </a:buClr>
            </a:pPr>
            <a:r>
              <a:rPr lang="en">
                <a:solidFill>
                  <a:srgbClr val="FFFFFF"/>
                </a:solidFill>
              </a:rPr>
              <a:t>Submission buttons work as expected.</a:t>
            </a:r>
          </a:p>
          <a:p>
            <a:pPr indent="-228600" lvl="0" marL="457200" rtl="0">
              <a:spcBef>
                <a:spcPts val="0"/>
              </a:spcBef>
              <a:buClr>
                <a:srgbClr val="FFFFFF"/>
              </a:buClr>
            </a:pPr>
            <a:r>
              <a:rPr lang="en">
                <a:solidFill>
                  <a:srgbClr val="FFFFFF"/>
                </a:solidFill>
              </a:rPr>
              <a:t>Sales prediction model displays correct message.</a:t>
            </a:r>
          </a:p>
          <a:p>
            <a:pPr indent="-228600" lvl="0" marL="457200" rtl="0">
              <a:spcBef>
                <a:spcPts val="0"/>
              </a:spcBef>
              <a:buClr>
                <a:srgbClr val="FFFFFF"/>
              </a:buClr>
            </a:pPr>
            <a:r>
              <a:rPr lang="en">
                <a:solidFill>
                  <a:srgbClr val="FFFFFF"/>
                </a:solidFill>
              </a:rPr>
              <a:t>Most important factors </a:t>
            </a:r>
            <a:r>
              <a:rPr lang="en">
                <a:solidFill>
                  <a:srgbClr val="FFFFFF"/>
                </a:solidFill>
              </a:rPr>
              <a:t>display</a:t>
            </a:r>
            <a:r>
              <a:rPr lang="en">
                <a:solidFill>
                  <a:srgbClr val="FFFFFF"/>
                </a:solidFill>
              </a:rPr>
              <a:t> correctly.</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Submodule Testing - Front End (cont.)</a:t>
            </a:r>
          </a:p>
          <a:p>
            <a:pPr lvl="0">
              <a:spcBef>
                <a:spcPts val="0"/>
              </a:spcBef>
              <a:buNone/>
            </a:pPr>
            <a:r>
              <a:t/>
            </a:r>
            <a:endParaRPr/>
          </a:p>
        </p:txBody>
      </p:sp>
      <p:sp>
        <p:nvSpPr>
          <p:cNvPr id="308" name="Shape 308"/>
          <p:cNvSpPr txBox="1"/>
          <p:nvPr>
            <p:ph idx="1" type="body"/>
          </p:nvPr>
        </p:nvSpPr>
        <p:spPr>
          <a:xfrm>
            <a:off x="708450" y="1152475"/>
            <a:ext cx="77250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Data visualizations displayed correctly with appropriate responsiveness.</a:t>
            </a:r>
          </a:p>
          <a:p>
            <a:pPr indent="-228600" lvl="0" marL="457200" rtl="0">
              <a:spcBef>
                <a:spcPts val="0"/>
              </a:spcBef>
              <a:buClr>
                <a:srgbClr val="FFFFFF"/>
              </a:buClr>
            </a:pPr>
            <a:r>
              <a:rPr lang="en">
                <a:solidFill>
                  <a:srgbClr val="FFFFFF"/>
                </a:solidFill>
              </a:rPr>
              <a:t>About page displays correct information.</a:t>
            </a:r>
          </a:p>
          <a:p>
            <a:pPr indent="-228600" lvl="0" marL="457200" rtl="0">
              <a:spcBef>
                <a:spcPts val="0"/>
              </a:spcBef>
              <a:buClr>
                <a:srgbClr val="FFFFFF"/>
              </a:buClr>
            </a:pPr>
            <a:r>
              <a:rPr lang="en">
                <a:solidFill>
                  <a:srgbClr val="FFFFFF"/>
                </a:solidFill>
              </a:rPr>
              <a:t>Contact page displays correctly and can send emails.</a:t>
            </a:r>
          </a:p>
          <a:p>
            <a:pPr indent="-228600" lvl="0" marL="457200" rtl="0">
              <a:spcBef>
                <a:spcPts val="0"/>
              </a:spcBef>
              <a:buClr>
                <a:srgbClr val="FFFFFF"/>
              </a:buClr>
            </a:pPr>
            <a:r>
              <a:rPr lang="en">
                <a:solidFill>
                  <a:srgbClr val="FFFFFF"/>
                </a:solidFill>
              </a:rPr>
              <a:t>Expert blog page displays correctly.</a:t>
            </a:r>
          </a:p>
          <a:p>
            <a:pPr indent="-228600" lvl="0" marL="457200" rtl="0">
              <a:spcBef>
                <a:spcPts val="0"/>
              </a:spcBef>
              <a:buClr>
                <a:srgbClr val="FFFFFF"/>
              </a:buClr>
            </a:pPr>
            <a:r>
              <a:rPr lang="en">
                <a:solidFill>
                  <a:srgbClr val="FFFFFF"/>
                </a:solidFill>
              </a:rPr>
              <a:t>Web application displays in similar fashion on all browsers.</a:t>
            </a:r>
          </a:p>
          <a:p>
            <a:pPr indent="-228600" lvl="0" marL="457200">
              <a:spcBef>
                <a:spcPts val="0"/>
              </a:spcBef>
              <a:buClr>
                <a:srgbClr val="FFFFFF"/>
              </a:buClr>
            </a:pPr>
            <a:r>
              <a:rPr lang="en">
                <a:solidFill>
                  <a:srgbClr val="FFFFFF"/>
                </a:solidFill>
              </a:rPr>
              <a:t>Web application responsiveness works on web and mobile platforms.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Back End</a:t>
            </a:r>
          </a:p>
        </p:txBody>
      </p:sp>
      <p:sp>
        <p:nvSpPr>
          <p:cNvPr id="314" name="Shape 314"/>
          <p:cNvSpPr txBox="1"/>
          <p:nvPr>
            <p:ph idx="1" type="body"/>
          </p:nvPr>
        </p:nvSpPr>
        <p:spPr>
          <a:xfrm>
            <a:off x="630800" y="1152475"/>
            <a:ext cx="79191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MVC model for layout</a:t>
            </a:r>
          </a:p>
          <a:p>
            <a:pPr indent="-228600" lvl="0" marL="457200" rtl="0">
              <a:spcBef>
                <a:spcPts val="0"/>
              </a:spcBef>
              <a:buClr>
                <a:srgbClr val="FFFFFF"/>
              </a:buClr>
            </a:pPr>
            <a:r>
              <a:rPr lang="en">
                <a:solidFill>
                  <a:srgbClr val="FFFFFF"/>
                </a:solidFill>
              </a:rPr>
              <a:t>Templates for views</a:t>
            </a:r>
          </a:p>
          <a:p>
            <a:pPr indent="-228600" lvl="0" marL="457200" rtl="0">
              <a:spcBef>
                <a:spcPts val="0"/>
              </a:spcBef>
              <a:buClr>
                <a:srgbClr val="FFFFFF"/>
              </a:buClr>
            </a:pPr>
            <a:r>
              <a:rPr lang="en">
                <a:solidFill>
                  <a:srgbClr val="FFFFFF"/>
                </a:solidFill>
              </a:rPr>
              <a:t>Limited public access (only what’s required to display for front end)</a:t>
            </a:r>
          </a:p>
          <a:p>
            <a:pPr indent="-228600" lvl="0" marL="457200" rtl="0">
              <a:spcBef>
                <a:spcPts val="0"/>
              </a:spcBef>
              <a:buClr>
                <a:srgbClr val="FFFFFF"/>
              </a:buClr>
            </a:pPr>
            <a:r>
              <a:rPr lang="en">
                <a:solidFill>
                  <a:srgbClr val="FFFFFF"/>
                </a:solidFill>
              </a:rPr>
              <a:t>Models for database accessing and security/backup</a:t>
            </a:r>
          </a:p>
          <a:p>
            <a:pPr indent="-228600" lvl="0" marL="457200" rtl="0">
              <a:spcBef>
                <a:spcPts val="0"/>
              </a:spcBef>
              <a:buClr>
                <a:srgbClr val="FFFFFF"/>
              </a:buClr>
            </a:pPr>
            <a:r>
              <a:rPr lang="en">
                <a:solidFill>
                  <a:srgbClr val="FFFFFF"/>
                </a:solidFill>
              </a:rPr>
              <a:t>Error logging</a:t>
            </a:r>
          </a:p>
          <a:p>
            <a:pPr lvl="0" rtl="0">
              <a:spcBef>
                <a:spcPts val="0"/>
              </a:spcBef>
              <a:buNone/>
            </a:pPr>
            <a:r>
              <a:t/>
            </a:r>
            <a:endParaRPr>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611400" y="445025"/>
            <a:ext cx="7821900" cy="572700"/>
          </a:xfrm>
          <a:prstGeom prst="rect">
            <a:avLst/>
          </a:prstGeom>
        </p:spPr>
        <p:txBody>
          <a:bodyPr anchorCtr="0" anchor="t" bIns="91425" lIns="91425" rIns="91425" tIns="91425">
            <a:noAutofit/>
          </a:bodyPr>
          <a:lstStyle/>
          <a:p>
            <a:pPr lvl="0" algn="ctr">
              <a:spcBef>
                <a:spcPts val="0"/>
              </a:spcBef>
              <a:buNone/>
            </a:pPr>
            <a:r>
              <a:rPr lang="en"/>
              <a:t>Submodule Testing - Back End</a:t>
            </a:r>
          </a:p>
        </p:txBody>
      </p:sp>
      <p:sp>
        <p:nvSpPr>
          <p:cNvPr id="320" name="Shape 320"/>
          <p:cNvSpPr txBox="1"/>
          <p:nvPr>
            <p:ph idx="1" type="body"/>
          </p:nvPr>
        </p:nvSpPr>
        <p:spPr>
          <a:xfrm>
            <a:off x="611400" y="1142750"/>
            <a:ext cx="78219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Static files are being displayed:</a:t>
            </a:r>
          </a:p>
          <a:p>
            <a:pPr indent="-228600" lvl="1" marL="914400" rtl="0">
              <a:spcBef>
                <a:spcPts val="0"/>
              </a:spcBef>
              <a:buClr>
                <a:srgbClr val="FFFFFF"/>
              </a:buClr>
            </a:pPr>
            <a:r>
              <a:rPr lang="en">
                <a:solidFill>
                  <a:srgbClr val="FFFFFF"/>
                </a:solidFill>
              </a:rPr>
              <a:t>Can access the static files through URLs.</a:t>
            </a:r>
          </a:p>
          <a:p>
            <a:pPr indent="-228600" lvl="1" marL="914400" rtl="0">
              <a:spcBef>
                <a:spcPts val="0"/>
              </a:spcBef>
              <a:buClr>
                <a:srgbClr val="FFFFFF"/>
              </a:buClr>
            </a:pPr>
            <a:r>
              <a:rPr lang="en">
                <a:solidFill>
                  <a:srgbClr val="FFFFFF"/>
                </a:solidFill>
              </a:rPr>
              <a:t>Can access the static files through AngularJS.</a:t>
            </a:r>
          </a:p>
          <a:p>
            <a:pPr indent="-228600" lvl="0" marL="457200" rtl="0">
              <a:spcBef>
                <a:spcPts val="0"/>
              </a:spcBef>
              <a:buClr>
                <a:srgbClr val="FFFFFF"/>
              </a:buClr>
            </a:pPr>
            <a:r>
              <a:rPr lang="en">
                <a:solidFill>
                  <a:srgbClr val="FFFFFF"/>
                </a:solidFill>
              </a:rPr>
              <a:t>Server can connect to the database:</a:t>
            </a:r>
          </a:p>
          <a:p>
            <a:pPr indent="-228600" lvl="1" marL="914400" rtl="0">
              <a:spcBef>
                <a:spcPts val="0"/>
              </a:spcBef>
              <a:buClr>
                <a:srgbClr val="FFFFFF"/>
              </a:buClr>
            </a:pPr>
            <a:r>
              <a:rPr lang="en">
                <a:solidFill>
                  <a:srgbClr val="FFFFFF"/>
                </a:solidFill>
              </a:rPr>
              <a:t>Can make a connection to the database.</a:t>
            </a:r>
          </a:p>
          <a:p>
            <a:pPr indent="-228600" lvl="1" marL="914400" rtl="0">
              <a:spcBef>
                <a:spcPts val="0"/>
              </a:spcBef>
              <a:buClr>
                <a:srgbClr val="FFFFFF"/>
              </a:buClr>
            </a:pPr>
            <a:r>
              <a:rPr lang="en">
                <a:solidFill>
                  <a:srgbClr val="FFFFFF"/>
                </a:solidFill>
              </a:rPr>
              <a:t>Can query the database and get correct results.</a:t>
            </a:r>
          </a:p>
          <a:p>
            <a:pPr indent="-228600" lvl="0" marL="457200" rtl="0">
              <a:spcBef>
                <a:spcPts val="0"/>
              </a:spcBef>
              <a:buClr>
                <a:srgbClr val="FFFFFF"/>
              </a:buClr>
            </a:pPr>
            <a:r>
              <a:rPr lang="en">
                <a:solidFill>
                  <a:srgbClr val="FFFFFF"/>
                </a:solidFill>
              </a:rPr>
              <a:t>Server is sanitizing user input before querying the database.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Database</a:t>
            </a:r>
          </a:p>
        </p:txBody>
      </p:sp>
      <p:sp>
        <p:nvSpPr>
          <p:cNvPr id="326" name="Shape 326"/>
          <p:cNvSpPr txBox="1"/>
          <p:nvPr>
            <p:ph idx="1" type="body"/>
          </p:nvPr>
        </p:nvSpPr>
        <p:spPr>
          <a:xfrm>
            <a:off x="630800" y="1152475"/>
            <a:ext cx="79191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Normalization</a:t>
            </a:r>
          </a:p>
          <a:p>
            <a:pPr indent="-228600" lvl="0" marL="457200" rtl="0">
              <a:spcBef>
                <a:spcPts val="0"/>
              </a:spcBef>
              <a:buClr>
                <a:srgbClr val="FFFFFF"/>
              </a:buClr>
            </a:pPr>
            <a:r>
              <a:rPr lang="en">
                <a:solidFill>
                  <a:srgbClr val="FFFFFF"/>
                </a:solidFill>
              </a:rPr>
              <a:t>Indexing</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596575" y="445025"/>
            <a:ext cx="7997400" cy="572700"/>
          </a:xfrm>
          <a:prstGeom prst="rect">
            <a:avLst/>
          </a:prstGeom>
        </p:spPr>
        <p:txBody>
          <a:bodyPr anchorCtr="0" anchor="t" bIns="91425" lIns="91425" rIns="91425" tIns="91425">
            <a:noAutofit/>
          </a:bodyPr>
          <a:lstStyle/>
          <a:p>
            <a:pPr lvl="0" algn="ctr">
              <a:spcBef>
                <a:spcPts val="0"/>
              </a:spcBef>
              <a:buNone/>
            </a:pPr>
            <a:r>
              <a:rPr lang="en"/>
              <a:t>Submodule Testing - Database</a:t>
            </a:r>
          </a:p>
        </p:txBody>
      </p:sp>
      <p:sp>
        <p:nvSpPr>
          <p:cNvPr id="332" name="Shape 332"/>
          <p:cNvSpPr txBox="1"/>
          <p:nvPr>
            <p:ph idx="1" type="body"/>
          </p:nvPr>
        </p:nvSpPr>
        <p:spPr>
          <a:xfrm>
            <a:off x="596700" y="1152475"/>
            <a:ext cx="79974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Insertions - Database is verifying requirements for new records:</a:t>
            </a:r>
          </a:p>
          <a:p>
            <a:pPr indent="-228600" lvl="1" marL="914400" rtl="0">
              <a:spcBef>
                <a:spcPts val="0"/>
              </a:spcBef>
              <a:buClr>
                <a:srgbClr val="FFFFFF"/>
              </a:buClr>
              <a:buChar char="○"/>
            </a:pPr>
            <a:r>
              <a:rPr lang="en">
                <a:solidFill>
                  <a:srgbClr val="FFFFFF"/>
                </a:solidFill>
              </a:rPr>
              <a:t>Non-null attributes are not null - Test by submitting records with null </a:t>
            </a:r>
            <a:r>
              <a:rPr lang="en">
                <a:solidFill>
                  <a:srgbClr val="FFFFFF"/>
                </a:solidFill>
              </a:rPr>
              <a:t>values </a:t>
            </a:r>
            <a:r>
              <a:rPr lang="en">
                <a:solidFill>
                  <a:srgbClr val="FFFFFF"/>
                </a:solidFill>
              </a:rPr>
              <a:t>for non-null attributes.</a:t>
            </a:r>
          </a:p>
          <a:p>
            <a:pPr indent="-228600" lvl="1" marL="914400" rtl="0">
              <a:spcBef>
                <a:spcPts val="0"/>
              </a:spcBef>
              <a:buClr>
                <a:srgbClr val="FFFFFF"/>
              </a:buClr>
              <a:buChar char="○"/>
            </a:pPr>
            <a:r>
              <a:rPr lang="en">
                <a:solidFill>
                  <a:srgbClr val="FFFFFF"/>
                </a:solidFill>
              </a:rPr>
              <a:t>Attributes within accepted range of values - Test by submitting records with values outside of range of accepted values.</a:t>
            </a:r>
          </a:p>
          <a:p>
            <a:pPr indent="-228600" lvl="0" marL="457200" rtl="0">
              <a:spcBef>
                <a:spcPts val="0"/>
              </a:spcBef>
              <a:buClr>
                <a:srgbClr val="FFFFFF"/>
              </a:buClr>
              <a:buChar char="●"/>
            </a:pPr>
            <a:r>
              <a:rPr lang="en">
                <a:solidFill>
                  <a:srgbClr val="FFFFFF"/>
                </a:solidFill>
              </a:rPr>
              <a:t>Query Results - Attributes are configured to return correct query results.</a:t>
            </a:r>
          </a:p>
          <a:p>
            <a:pPr indent="-228600" lvl="1" marL="914400" rtl="0">
              <a:spcBef>
                <a:spcPts val="0"/>
              </a:spcBef>
              <a:buClr>
                <a:srgbClr val="FFFFFF"/>
              </a:buClr>
              <a:buChar char="○"/>
            </a:pPr>
            <a:r>
              <a:rPr lang="en">
                <a:solidFill>
                  <a:srgbClr val="FFFFFF"/>
                </a:solidFill>
              </a:rPr>
              <a:t>Records have attribute specified by query - Test by submitting queries with ranges of values for different attributes and check results to see if results match queries.</a:t>
            </a:r>
          </a:p>
          <a:p>
            <a:pPr indent="-228600" lvl="1" marL="914400" rtl="0">
              <a:spcBef>
                <a:spcPts val="0"/>
              </a:spcBef>
              <a:buClr>
                <a:srgbClr val="FFFFFF"/>
              </a:buClr>
              <a:buChar char="○"/>
            </a:pPr>
            <a:r>
              <a:rPr lang="en">
                <a:solidFill>
                  <a:srgbClr val="FFFFFF"/>
                </a:solidFill>
              </a:rPr>
              <a:t>Verify that queries generated by frontend calls return appropriate results - Test by submitting various input to front end and see if results match query requests.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Machine Learning</a:t>
            </a:r>
          </a:p>
        </p:txBody>
      </p:sp>
      <p:sp>
        <p:nvSpPr>
          <p:cNvPr id="338" name="Shape 338"/>
          <p:cNvSpPr txBox="1"/>
          <p:nvPr>
            <p:ph idx="1" type="body"/>
          </p:nvPr>
        </p:nvSpPr>
        <p:spPr>
          <a:xfrm>
            <a:off x="630800" y="1152475"/>
            <a:ext cx="79191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Using OneHotEncoder to preprocess the data of categorical variables </a:t>
            </a:r>
          </a:p>
          <a:p>
            <a:pPr indent="-228600" lvl="0" marL="457200" rtl="0">
              <a:spcBef>
                <a:spcPts val="0"/>
              </a:spcBef>
              <a:buClr>
                <a:srgbClr val="FFFFFF"/>
              </a:buClr>
            </a:pPr>
            <a:r>
              <a:rPr lang="en">
                <a:solidFill>
                  <a:srgbClr val="FFFFFF"/>
                </a:solidFill>
              </a:rPr>
              <a:t>Sending that preprocessed data into a scikit-learn </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824900" y="445025"/>
            <a:ext cx="8007300" cy="572700"/>
          </a:xfrm>
          <a:prstGeom prst="rect">
            <a:avLst/>
          </a:prstGeom>
        </p:spPr>
        <p:txBody>
          <a:bodyPr anchorCtr="0" anchor="t" bIns="91425" lIns="91425" rIns="91425" tIns="91425">
            <a:noAutofit/>
          </a:bodyPr>
          <a:lstStyle/>
          <a:p>
            <a:pPr lvl="0" algn="ctr">
              <a:spcBef>
                <a:spcPts val="0"/>
              </a:spcBef>
              <a:buNone/>
            </a:pPr>
            <a:r>
              <a:rPr lang="en"/>
              <a:t>Submodule Testing - Machine Learning</a:t>
            </a:r>
          </a:p>
        </p:txBody>
      </p:sp>
      <p:sp>
        <p:nvSpPr>
          <p:cNvPr id="344" name="Shape 344"/>
          <p:cNvSpPr txBox="1"/>
          <p:nvPr>
            <p:ph idx="1" type="body"/>
          </p:nvPr>
        </p:nvSpPr>
        <p:spPr>
          <a:xfrm>
            <a:off x="738725" y="1113650"/>
            <a:ext cx="76560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Downloaded csv files from the zwillow.com</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Old </a:t>
            </a:r>
            <a:r>
              <a:rPr lang="en"/>
              <a:t>Timeline</a:t>
            </a:r>
          </a:p>
        </p:txBody>
      </p:sp>
      <p:pic>
        <p:nvPicPr>
          <p:cNvPr id="350" name="Shape 350"/>
          <p:cNvPicPr preferRelativeResize="0"/>
          <p:nvPr/>
        </p:nvPicPr>
        <p:blipFill>
          <a:blip r:embed="rId3">
            <a:alphaModFix/>
          </a:blip>
          <a:stretch>
            <a:fillRect/>
          </a:stretch>
        </p:blipFill>
        <p:spPr>
          <a:xfrm>
            <a:off x="980200" y="1084300"/>
            <a:ext cx="7103825" cy="357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User Interface Requirements</a:t>
            </a:r>
          </a:p>
        </p:txBody>
      </p:sp>
      <p:sp>
        <p:nvSpPr>
          <p:cNvPr id="82" name="Shape 82"/>
          <p:cNvSpPr txBox="1"/>
          <p:nvPr>
            <p:ph idx="1" type="body"/>
          </p:nvPr>
        </p:nvSpPr>
        <p:spPr>
          <a:xfrm>
            <a:off x="463475" y="1152475"/>
            <a:ext cx="8229600" cy="36489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“About” page with detailed explanation of web application functions and its goal.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“Blog” page with articles by experts in real estate.</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Geographic area (zipcode) text entry bar for predictions and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Drop down boxes for users to enter their home’s attributes for sale prediction.</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Button to return the most important factors for home sales in an area.</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Checkboxes and submit button to request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Text entry and submit button for price prediction based on home attributes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Price Estimate” button which returns a prediction on a price for which a house might sell.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Suggested Home Improvement” button for improvement suggestions to enhance value.</a:t>
            </a:r>
          </a:p>
          <a:p>
            <a:pPr lvl="0" rtl="0">
              <a:lnSpc>
                <a:spcPct val="107916"/>
              </a:lnSpc>
              <a:spcBef>
                <a:spcPts val="0"/>
              </a:spcBef>
              <a:spcAft>
                <a:spcPts val="0"/>
              </a:spcAft>
              <a:buNone/>
            </a:pPr>
            <a:r>
              <a:t/>
            </a:r>
            <a:endParaRPr sz="14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New </a:t>
            </a:r>
            <a:r>
              <a:rPr lang="en"/>
              <a:t>Timeline</a:t>
            </a:r>
          </a:p>
        </p:txBody>
      </p:sp>
      <p:pic>
        <p:nvPicPr>
          <p:cNvPr descr="Capture.PNG" id="356" name="Shape 356"/>
          <p:cNvPicPr preferRelativeResize="0"/>
          <p:nvPr/>
        </p:nvPicPr>
        <p:blipFill>
          <a:blip r:embed="rId3">
            <a:alphaModFix/>
          </a:blip>
          <a:stretch>
            <a:fillRect/>
          </a:stretch>
        </p:blipFill>
        <p:spPr>
          <a:xfrm>
            <a:off x="652225" y="972425"/>
            <a:ext cx="7839575" cy="38662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708450" y="445025"/>
            <a:ext cx="8123700" cy="572700"/>
          </a:xfrm>
          <a:prstGeom prst="rect">
            <a:avLst/>
          </a:prstGeom>
        </p:spPr>
        <p:txBody>
          <a:bodyPr anchorCtr="0" anchor="t" bIns="91425" lIns="91425" rIns="91425" tIns="91425">
            <a:noAutofit/>
          </a:bodyPr>
          <a:lstStyle/>
          <a:p>
            <a:pPr lvl="0" algn="ctr">
              <a:spcBef>
                <a:spcPts val="0"/>
              </a:spcBef>
              <a:buNone/>
            </a:pPr>
            <a:r>
              <a:rPr lang="en"/>
              <a:t>Completion status of code</a:t>
            </a:r>
          </a:p>
        </p:txBody>
      </p:sp>
      <p:sp>
        <p:nvSpPr>
          <p:cNvPr id="362" name="Shape 362"/>
          <p:cNvSpPr txBox="1"/>
          <p:nvPr/>
        </p:nvSpPr>
        <p:spPr>
          <a:xfrm>
            <a:off x="753150" y="1341200"/>
            <a:ext cx="7637700" cy="3105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rPr>
              <a:t>We are obviously behind on our timeline. Our current status in the project is as follows</a:t>
            </a:r>
          </a:p>
          <a:p>
            <a:pPr indent="-342900" lvl="0" marL="457200" rtl="0">
              <a:spcBef>
                <a:spcPts val="0"/>
              </a:spcBef>
              <a:buClr>
                <a:srgbClr val="FFFFFF"/>
              </a:buClr>
              <a:buSzPct val="100000"/>
              <a:buChar char="●"/>
            </a:pPr>
            <a:r>
              <a:rPr lang="en" sz="1800">
                <a:solidFill>
                  <a:srgbClr val="FFFFFF"/>
                </a:solidFill>
              </a:rPr>
              <a:t>Front End</a:t>
            </a:r>
          </a:p>
          <a:p>
            <a:pPr indent="-342900" lvl="1" marL="914400" rtl="0">
              <a:spcBef>
                <a:spcPts val="0"/>
              </a:spcBef>
              <a:buClr>
                <a:srgbClr val="FFFFFF"/>
              </a:buClr>
              <a:buSzPct val="100000"/>
              <a:buChar char="○"/>
            </a:pPr>
            <a:r>
              <a:rPr lang="en" sz="1800" u="sng">
                <a:solidFill>
                  <a:srgbClr val="FFFFFF"/>
                </a:solidFill>
              </a:rPr>
              <a:t>Finished</a:t>
            </a:r>
            <a:r>
              <a:rPr lang="en" sz="1800">
                <a:solidFill>
                  <a:srgbClr val="FFFFFF"/>
                </a:solidFill>
              </a:rPr>
              <a:t>: Displaying static files and basic ui on the server.</a:t>
            </a:r>
          </a:p>
          <a:p>
            <a:pPr indent="-342900" lvl="1" marL="914400" rtl="0">
              <a:spcBef>
                <a:spcPts val="0"/>
              </a:spcBef>
              <a:buClr>
                <a:srgbClr val="FFFFFF"/>
              </a:buClr>
              <a:buSzPct val="100000"/>
              <a:buChar char="○"/>
            </a:pPr>
            <a:r>
              <a:rPr lang="en" sz="1800" u="sng">
                <a:solidFill>
                  <a:srgbClr val="FFFFFF"/>
                </a:solidFill>
              </a:rPr>
              <a:t>Next</a:t>
            </a:r>
            <a:r>
              <a:rPr lang="en" sz="1800">
                <a:solidFill>
                  <a:srgbClr val="FFFFFF"/>
                </a:solidFill>
              </a:rPr>
              <a:t>: Submit form data to the back end for machine learning analyzing.</a:t>
            </a:r>
          </a:p>
          <a:p>
            <a:pPr indent="-342900" lvl="1" marL="914400" rtl="0">
              <a:spcBef>
                <a:spcPts val="0"/>
              </a:spcBef>
              <a:buClr>
                <a:srgbClr val="FFFFFF"/>
              </a:buClr>
              <a:buSzPct val="100000"/>
              <a:buChar char="○"/>
            </a:pPr>
            <a:r>
              <a:rPr lang="en" sz="1800">
                <a:solidFill>
                  <a:srgbClr val="FFFFFF"/>
                </a:solidFill>
              </a:rPr>
              <a:t>Next: Finish content for about section, blog section. Charts for visualizations, and get email on contact section working.</a:t>
            </a:r>
          </a:p>
          <a:p>
            <a:pPr indent="0" lvl="0" marL="457200" rtl="0">
              <a:spcBef>
                <a:spcPts val="0"/>
              </a:spcBef>
              <a:buNone/>
            </a:pPr>
            <a:r>
              <a:t/>
            </a:r>
            <a:endParaRPr sz="1800">
              <a:solidFill>
                <a:srgbClr val="FFFFFF"/>
              </a:solidFill>
            </a:endParaRPr>
          </a:p>
          <a:p>
            <a:pPr indent="0" lvl="0" marL="457200" rtl="0">
              <a:spcBef>
                <a:spcPts val="0"/>
              </a:spcBef>
              <a:buNone/>
            </a:pPr>
            <a:r>
              <a:t/>
            </a:r>
            <a:endParaRPr sz="1800">
              <a:solidFill>
                <a:srgbClr val="FFFF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640500" y="445025"/>
            <a:ext cx="7831800" cy="572700"/>
          </a:xfrm>
          <a:prstGeom prst="rect">
            <a:avLst/>
          </a:prstGeom>
        </p:spPr>
        <p:txBody>
          <a:bodyPr anchorCtr="0" anchor="t" bIns="91425" lIns="91425" rIns="91425" tIns="91425">
            <a:noAutofit/>
          </a:bodyPr>
          <a:lstStyle/>
          <a:p>
            <a:pPr lvl="0" rtl="0" algn="ctr">
              <a:spcBef>
                <a:spcPts val="0"/>
              </a:spcBef>
              <a:buNone/>
            </a:pPr>
            <a:r>
              <a:rPr lang="en"/>
              <a:t>Completion status of code (cont.)</a:t>
            </a:r>
          </a:p>
          <a:p>
            <a:pPr lvl="0">
              <a:spcBef>
                <a:spcPts val="0"/>
              </a:spcBef>
              <a:buNone/>
            </a:pPr>
            <a:r>
              <a:t/>
            </a:r>
            <a:endParaRPr/>
          </a:p>
        </p:txBody>
      </p:sp>
      <p:sp>
        <p:nvSpPr>
          <p:cNvPr id="368" name="Shape 368"/>
          <p:cNvSpPr txBox="1"/>
          <p:nvPr>
            <p:ph idx="1" type="body"/>
          </p:nvPr>
        </p:nvSpPr>
        <p:spPr>
          <a:xfrm>
            <a:off x="640500" y="1152475"/>
            <a:ext cx="7831800" cy="3416400"/>
          </a:xfrm>
          <a:prstGeom prst="rect">
            <a:avLst/>
          </a:prstGeom>
        </p:spPr>
        <p:txBody>
          <a:bodyPr anchorCtr="0" anchor="t" bIns="91425" lIns="91425" rIns="91425" tIns="91425">
            <a:noAutofit/>
          </a:bodyPr>
          <a:lstStyle/>
          <a:p>
            <a:pPr indent="-342900" lvl="0" marL="457200" rtl="0">
              <a:lnSpc>
                <a:spcPct val="100000"/>
              </a:lnSpc>
              <a:spcBef>
                <a:spcPts val="0"/>
              </a:spcBef>
              <a:spcAft>
                <a:spcPts val="0"/>
              </a:spcAft>
              <a:buClr>
                <a:srgbClr val="FFFFFF"/>
              </a:buClr>
              <a:buSzPct val="100000"/>
              <a:buChar char="●"/>
            </a:pPr>
            <a:r>
              <a:rPr lang="en">
                <a:solidFill>
                  <a:srgbClr val="FFFFFF"/>
                </a:solidFill>
              </a:rPr>
              <a:t>Back End </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Finished</a:t>
            </a:r>
            <a:r>
              <a:rPr lang="en" sz="1800">
                <a:solidFill>
                  <a:srgbClr val="FFFFFF"/>
                </a:solidFill>
              </a:rPr>
              <a:t>: The server can now connect and query the database.</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Finished</a:t>
            </a:r>
            <a:r>
              <a:rPr lang="en" sz="1800">
                <a:solidFill>
                  <a:srgbClr val="FFFFFF"/>
                </a:solidFill>
              </a:rPr>
              <a:t>: The server can also serve static files for the front end. </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Next</a:t>
            </a:r>
            <a:r>
              <a:rPr lang="en" sz="1800">
                <a:solidFill>
                  <a:srgbClr val="FFFFFF"/>
                </a:solidFill>
              </a:rPr>
              <a:t>: Submitting forms from the front end.</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Next</a:t>
            </a:r>
            <a:r>
              <a:rPr lang="en" sz="1800">
                <a:solidFill>
                  <a:srgbClr val="FFFFFF"/>
                </a:solidFill>
              </a:rPr>
              <a:t>: Sending it to the machine learning.</a:t>
            </a:r>
          </a:p>
          <a:p>
            <a:pPr indent="-342900" lvl="0" marL="457200" rtl="0">
              <a:lnSpc>
                <a:spcPct val="100000"/>
              </a:lnSpc>
              <a:spcBef>
                <a:spcPts val="0"/>
              </a:spcBef>
              <a:spcAft>
                <a:spcPts val="0"/>
              </a:spcAft>
              <a:buClr>
                <a:srgbClr val="FFFFFF"/>
              </a:buClr>
              <a:buSzPct val="100000"/>
              <a:buChar char="●"/>
            </a:pPr>
            <a:r>
              <a:rPr lang="en">
                <a:solidFill>
                  <a:srgbClr val="FFFFFF"/>
                </a:solidFill>
              </a:rPr>
              <a:t>Database</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Finished</a:t>
            </a:r>
            <a:r>
              <a:rPr lang="en" sz="1800">
                <a:solidFill>
                  <a:srgbClr val="FFFFFF"/>
                </a:solidFill>
              </a:rPr>
              <a:t>: Data acquisition.</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Next</a:t>
            </a:r>
            <a:r>
              <a:rPr lang="en" sz="1800">
                <a:solidFill>
                  <a:srgbClr val="FFFFFF"/>
                </a:solidFill>
              </a:rPr>
              <a:t>: Create unit tests.</a:t>
            </a:r>
          </a:p>
          <a:p>
            <a:pPr indent="-342900" lvl="0" marL="457200" rtl="0">
              <a:lnSpc>
                <a:spcPct val="100000"/>
              </a:lnSpc>
              <a:spcBef>
                <a:spcPts val="0"/>
              </a:spcBef>
              <a:spcAft>
                <a:spcPts val="0"/>
              </a:spcAft>
              <a:buClr>
                <a:srgbClr val="FFFFFF"/>
              </a:buClr>
              <a:buSzPct val="100000"/>
              <a:buChar char="●"/>
            </a:pPr>
            <a:r>
              <a:rPr lang="en">
                <a:solidFill>
                  <a:srgbClr val="FFFFFF"/>
                </a:solidFill>
              </a:rPr>
              <a:t>Machine Learning</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Finished</a:t>
            </a:r>
            <a:r>
              <a:rPr lang="en" sz="1800">
                <a:solidFill>
                  <a:srgbClr val="FFFFFF"/>
                </a:solidFill>
              </a:rPr>
              <a:t>:</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Next</a:t>
            </a:r>
            <a:r>
              <a:rPr lang="en"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ctrTitle"/>
          </p:nvPr>
        </p:nvSpPr>
        <p:spPr>
          <a:xfrm>
            <a:off x="311700" y="744575"/>
            <a:ext cx="8520600" cy="550500"/>
          </a:xfrm>
          <a:prstGeom prst="rect">
            <a:avLst/>
          </a:prstGeom>
        </p:spPr>
        <p:txBody>
          <a:bodyPr anchorCtr="0" anchor="b" bIns="91425" lIns="91425" rIns="91425" tIns="91425">
            <a:noAutofit/>
          </a:bodyPr>
          <a:lstStyle/>
          <a:p>
            <a:pPr lvl="0">
              <a:spcBef>
                <a:spcPts val="0"/>
              </a:spcBef>
              <a:buNone/>
            </a:pPr>
            <a:r>
              <a:rPr lang="en" sz="2400"/>
              <a:t>Usability Requirements</a:t>
            </a:r>
          </a:p>
        </p:txBody>
      </p:sp>
      <p:sp>
        <p:nvSpPr>
          <p:cNvPr id="88" name="Shape 88"/>
          <p:cNvSpPr txBox="1"/>
          <p:nvPr/>
        </p:nvSpPr>
        <p:spPr>
          <a:xfrm>
            <a:off x="586425" y="1514950"/>
            <a:ext cx="8026800" cy="21135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endParaRPr>
          </a:p>
          <a:p>
            <a:pPr indent="-342900" lvl="0" marL="457200">
              <a:spcBef>
                <a:spcPts val="0"/>
              </a:spcBef>
              <a:buClr>
                <a:srgbClr val="FFFFFF"/>
              </a:buClr>
              <a:buSzPct val="100000"/>
              <a:buChar char="●"/>
            </a:pPr>
            <a:r>
              <a:rPr lang="en" sz="1800">
                <a:solidFill>
                  <a:srgbClr val="FFFFFF"/>
                </a:solidFill>
              </a:rPr>
              <a:t>The application will load within 1-2 second interval.</a:t>
            </a:r>
          </a:p>
          <a:p>
            <a:pPr indent="-342900" lvl="0" marL="457200">
              <a:spcBef>
                <a:spcPts val="0"/>
              </a:spcBef>
              <a:buClr>
                <a:srgbClr val="FFFFFF"/>
              </a:buClr>
              <a:buSzPct val="100000"/>
              <a:buChar char="●"/>
            </a:pPr>
            <a:r>
              <a:rPr lang="en" sz="1800">
                <a:solidFill>
                  <a:srgbClr val="FFFFFF"/>
                </a:solidFill>
              </a:rPr>
              <a:t>All buttons will conform to the same style.</a:t>
            </a:r>
          </a:p>
          <a:p>
            <a:pPr indent="-342900" lvl="0" marL="457200">
              <a:spcBef>
                <a:spcPts val="0"/>
              </a:spcBef>
              <a:buClr>
                <a:srgbClr val="FFFFFF"/>
              </a:buClr>
              <a:buSzPct val="100000"/>
              <a:buChar char="●"/>
            </a:pPr>
            <a:r>
              <a:rPr lang="en" sz="1800">
                <a:solidFill>
                  <a:srgbClr val="FFFFFF"/>
                </a:solidFill>
              </a:rPr>
              <a:t>Any text area, checkbox, or dropdown box will have helpful instructions.</a:t>
            </a:r>
          </a:p>
          <a:p>
            <a:pPr indent="-342900" lvl="0" marL="457200">
              <a:spcBef>
                <a:spcPts val="0"/>
              </a:spcBef>
              <a:buClr>
                <a:srgbClr val="FFFFFF"/>
              </a:buClr>
              <a:buSzPct val="100000"/>
              <a:buChar char="●"/>
            </a:pPr>
            <a:r>
              <a:rPr lang="en" sz="1800">
                <a:solidFill>
                  <a:srgbClr val="FFFFFF"/>
                </a:solidFill>
              </a:rPr>
              <a:t>Any function of the web application may be reached within 2-3 clicks.</a:t>
            </a:r>
          </a:p>
          <a:p>
            <a:pPr indent="-342900" lvl="0" marL="457200">
              <a:spcBef>
                <a:spcPts val="0"/>
              </a:spcBef>
              <a:buClr>
                <a:srgbClr val="FFFFFF"/>
              </a:buClr>
              <a:buSzPct val="100000"/>
              <a:buChar char="●"/>
            </a:pPr>
            <a:r>
              <a:rPr lang="en" sz="1800">
                <a:solidFill>
                  <a:srgbClr val="FFFFFF"/>
                </a:solidFill>
              </a:rPr>
              <a:t>Any subsequent page within the application will adhere to the same style</a:t>
            </a:r>
          </a:p>
          <a:p>
            <a:pPr lvl="0">
              <a:spcBef>
                <a:spcPts val="0"/>
              </a:spcBef>
              <a:buNone/>
            </a:pPr>
            <a:r>
              <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Performance Requirements</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1 second will display a “processing” dialog box.</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8 seconds will display an estimate of the time remaining on the task.</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95% of response time should be less than 5 seconds for processes involving queries from the database.</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will respond to 1,000 reads per hour.</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 Visualizations will appear after user request within 2 seconds.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Must support concurrent users.</a:t>
            </a:r>
          </a:p>
          <a:p>
            <a:pPr lvl="0" rtl="0">
              <a:lnSpc>
                <a:spcPct val="107916"/>
              </a:lnSpc>
              <a:spcBef>
                <a:spcPts val="0"/>
              </a:spcBef>
              <a:spcAft>
                <a:spcPts val="0"/>
              </a:spcAft>
              <a:buNone/>
            </a:pPr>
            <a:r>
              <a:t/>
            </a:r>
            <a:endParaRPr b="1">
              <a:solidFill>
                <a:srgbClr val="FFFFFF"/>
              </a:solidFill>
              <a:latin typeface="Calibri"/>
              <a:ea typeface="Calibri"/>
              <a:cs typeface="Calibri"/>
              <a:sym typeface="Calibri"/>
            </a:endParaRPr>
          </a:p>
          <a:p>
            <a:pPr lvl="0">
              <a:spcBef>
                <a:spcPts val="0"/>
              </a:spcBef>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System Interface Requirements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Application must be successfully hosted and displayed by cloud service(AWS).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Front end of web application must successfully query database upon user request.</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must successfully return requested data run through machine learning algorithm, statistical analysis and data visualization program and front end must successfully display request.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Security Requirements</a:t>
            </a:r>
          </a:p>
        </p:txBody>
      </p:sp>
      <p:sp>
        <p:nvSpPr>
          <p:cNvPr id="106" name="Shape 106"/>
          <p:cNvSpPr txBox="1"/>
          <p:nvPr>
            <p:ph idx="1" type="body"/>
          </p:nvPr>
        </p:nvSpPr>
        <p:spPr>
          <a:xfrm>
            <a:off x="560850" y="1152475"/>
            <a:ext cx="8004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in DB can’t be altered except by authorized automated scripts or administrators. </a:t>
            </a:r>
          </a:p>
          <a:p>
            <a:pPr indent="-228600" lvl="0" marL="457200" rtl="0">
              <a:spcBef>
                <a:spcPts val="0"/>
              </a:spcBef>
              <a:buClr>
                <a:srgbClr val="FFFFFF"/>
              </a:buClr>
              <a:buChar char="●"/>
            </a:pPr>
            <a:r>
              <a:rPr lang="en">
                <a:solidFill>
                  <a:srgbClr val="FFFFFF"/>
                </a:solidFill>
              </a:rPr>
              <a:t>Realtor rankings and underlying data in DB can’t be altered except by automated scripts or administrators.</a:t>
            </a:r>
          </a:p>
          <a:p>
            <a:pPr indent="-228600" lvl="0" marL="457200" rtl="0">
              <a:spcBef>
                <a:spcPts val="0"/>
              </a:spcBef>
              <a:buClr>
                <a:srgbClr val="FFFFFF"/>
              </a:buClr>
              <a:buChar char="●"/>
            </a:pPr>
            <a:r>
              <a:rPr lang="en">
                <a:solidFill>
                  <a:srgbClr val="FFFFFF"/>
                </a:solidFill>
              </a:rPr>
              <a:t>Realtor blog articles can’t be placed, removed or altered except by administrators. </a:t>
            </a:r>
          </a:p>
          <a:p>
            <a:pPr lvl="0">
              <a:spcBef>
                <a:spcPts val="0"/>
              </a:spcBef>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