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Average"/>
      <p:regular r:id="rId80"/>
    </p:embeddedFont>
    <p:embeddedFont>
      <p:font typeface="Oswald"/>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ichard Andre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19D0DCA-0F45-4618-B720-626167809AEF}">
  <a:tblStyle styleId="{419D0DCA-0F45-4618-B720-626167809AE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Average-regular.fntdata"/><Relationship Id="rId82" Type="http://schemas.openxmlformats.org/officeDocument/2006/relationships/font" Target="fonts/Oswald-bold.fntdata"/><Relationship Id="rId81"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30T00:46:29.076">
    <p:pos x="6000" y="0"/>
    <p:text>Starting slide for presentation on 3/30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comments" Target="../comments/comment1.xml"/><Relationship Id="rId4" Type="http://schemas.openxmlformats.org/officeDocument/2006/relationships/image" Target="../media/image01.png"/><Relationship Id="rId5" Type="http://schemas.openxmlformats.org/officeDocument/2006/relationships/image" Target="../media/image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0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0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01.png"/><Relationship Id="rId4" Type="http://schemas.openxmlformats.org/officeDocument/2006/relationships/image" Target="../media/image0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0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C343D"/>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Nostradomicile</a:t>
            </a:r>
          </a:p>
        </p:txBody>
      </p:sp>
      <p:sp>
        <p:nvSpPr>
          <p:cNvPr id="60" name="Shape 60"/>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rtl="0" algn="ctr">
              <a:spcBef>
                <a:spcPts val="0"/>
              </a:spcBef>
              <a:buNone/>
            </a:pPr>
            <a:r>
              <a:t/>
            </a:r>
            <a:endParaRPr sz="1800">
              <a:solidFill>
                <a:srgbClr val="FFFFFF"/>
              </a:solidFill>
            </a:endParaRPr>
          </a:p>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61" name="Shape 61"/>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62" name="Shape 62"/>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63" name="Shape 63"/>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16867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7" name="Shape 117"/>
          <p:cNvSpPr txBox="1"/>
          <p:nvPr>
            <p:ph idx="1" type="body"/>
          </p:nvPr>
        </p:nvSpPr>
        <p:spPr>
          <a:xfrm>
            <a:off x="311700" y="6802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23" name="Shape 123"/>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9" name="Shape 129"/>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2373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41" name="Shape 141"/>
          <p:cNvSpPr txBox="1"/>
          <p:nvPr>
            <p:ph idx="1" type="body"/>
          </p:nvPr>
        </p:nvSpPr>
        <p:spPr>
          <a:xfrm>
            <a:off x="311700" y="8100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7" name="Shape 147"/>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17720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53" name="Shape 153"/>
          <p:cNvSpPr txBox="1"/>
          <p:nvPr>
            <p:ph idx="1" type="body"/>
          </p:nvPr>
        </p:nvSpPr>
        <p:spPr>
          <a:xfrm>
            <a:off x="480000" y="6558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9" name="Shape 159"/>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6666"/>
              <a:buFont typeface="Arial"/>
              <a:buNone/>
            </a:pPr>
            <a:r>
              <a:rPr lang="en"/>
              <a:t>Risk Assessment/</a:t>
            </a:r>
            <a:r>
              <a:rPr lang="en"/>
              <a:t>Feasibility</a:t>
            </a:r>
          </a:p>
          <a:p>
            <a:pPr lvl="0">
              <a:spcBef>
                <a:spcPts val="0"/>
              </a:spcBef>
              <a:buNone/>
            </a:pPr>
            <a:r>
              <a:t/>
            </a:r>
            <a:endParaRPr/>
          </a:p>
        </p:txBody>
      </p:sp>
      <p:sp>
        <p:nvSpPr>
          <p:cNvPr id="165" name="Shape 165"/>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71" name="Shape 171"/>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0175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9" name="Shape 69"/>
          <p:cNvSpPr txBox="1"/>
          <p:nvPr>
            <p:ph idx="1" type="body"/>
          </p:nvPr>
        </p:nvSpPr>
        <p:spPr>
          <a:xfrm>
            <a:off x="509400" y="66450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83750" y="249550"/>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7" name="Shape 177"/>
          <p:cNvSpPr txBox="1"/>
          <p:nvPr>
            <p:ph idx="1" type="body"/>
          </p:nvPr>
        </p:nvSpPr>
        <p:spPr>
          <a:xfrm>
            <a:off x="48375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8" name="Shape 178"/>
          <p:cNvSpPr txBox="1"/>
          <p:nvPr>
            <p:ph idx="2" type="body"/>
          </p:nvPr>
        </p:nvSpPr>
        <p:spPr>
          <a:xfrm>
            <a:off x="477130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84" name="Shape 184"/>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5" name="Shape 185"/>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91" name="Shape 191"/>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92" name="Shape 192"/>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8" name="Shape 198"/>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9" name="Shape 199"/>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261750"/>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5" name="Shape 205"/>
          <p:cNvSpPr txBox="1"/>
          <p:nvPr>
            <p:ph idx="1" type="body"/>
          </p:nvPr>
        </p:nvSpPr>
        <p:spPr>
          <a:xfrm>
            <a:off x="46125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6" name="Shape 206"/>
          <p:cNvSpPr txBox="1"/>
          <p:nvPr>
            <p:ph idx="2" type="body"/>
          </p:nvPr>
        </p:nvSpPr>
        <p:spPr>
          <a:xfrm>
            <a:off x="479410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12" name="Shape 212"/>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223500"/>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8" name="Shape 218"/>
          <p:cNvSpPr txBox="1"/>
          <p:nvPr>
            <p:ph idx="1" type="body"/>
          </p:nvPr>
        </p:nvSpPr>
        <p:spPr>
          <a:xfrm>
            <a:off x="995400" y="649575"/>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pic>
        <p:nvPicPr>
          <p:cNvPr descr="490DataFlowModel - Copy of Page 1 (1).png" id="223" name="Shape 223"/>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29" name="Shape 229"/>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531300" y="17140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35" name="Shape 235"/>
          <p:cNvSpPr txBox="1"/>
          <p:nvPr>
            <p:ph idx="1" type="body"/>
          </p:nvPr>
        </p:nvSpPr>
        <p:spPr>
          <a:xfrm>
            <a:off x="531300" y="670800"/>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5" name="Shape 75"/>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pic>
        <p:nvPicPr>
          <p:cNvPr descr="RFimage.jpg" id="240" name="Shape 240"/>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41" name="Shape 241"/>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508700" y="274000"/>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47" name="Shape 247"/>
          <p:cNvSpPr txBox="1"/>
          <p:nvPr>
            <p:ph idx="1" type="body"/>
          </p:nvPr>
        </p:nvSpPr>
        <p:spPr>
          <a:xfrm>
            <a:off x="558900" y="9447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558900" y="227400"/>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53" name="Shape 253"/>
          <p:cNvSpPr txBox="1"/>
          <p:nvPr>
            <p:ph idx="1" type="body"/>
          </p:nvPr>
        </p:nvSpPr>
        <p:spPr>
          <a:xfrm>
            <a:off x="558900" y="704725"/>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59" name="Shape 259"/>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C343D"/>
        </a:solidFill>
      </p:bgPr>
    </p:bg>
    <p:spTree>
      <p:nvGrpSpPr>
        <p:cNvPr id="263" name="Shape 263"/>
        <p:cNvGrpSpPr/>
        <p:nvPr/>
      </p:nvGrpSpPr>
      <p:grpSpPr>
        <a:xfrm>
          <a:off x="0" y="0"/>
          <a:ext cx="0" cy="0"/>
          <a:chOff x="0" y="0"/>
          <a:chExt cx="0" cy="0"/>
        </a:xfrm>
      </p:grpSpPr>
      <p:sp>
        <p:nvSpPr>
          <p:cNvPr id="264" name="Shape 264"/>
          <p:cNvSpPr txBox="1"/>
          <p:nvPr>
            <p:ph type="ctrTitle"/>
          </p:nvPr>
        </p:nvSpPr>
        <p:spPr>
          <a:xfrm>
            <a:off x="1282499" y="720301"/>
            <a:ext cx="6579000" cy="1584900"/>
          </a:xfrm>
          <a:prstGeom prst="rect">
            <a:avLst/>
          </a:prstGeom>
        </p:spPr>
        <p:txBody>
          <a:bodyPr anchorCtr="0" anchor="b" bIns="91425" lIns="91425" rIns="91425" tIns="91425">
            <a:noAutofit/>
          </a:bodyPr>
          <a:lstStyle/>
          <a:p>
            <a:pPr lvl="0" rtl="0">
              <a:spcBef>
                <a:spcPts val="0"/>
              </a:spcBef>
              <a:buNone/>
            </a:pPr>
            <a:r>
              <a:rPr lang="en"/>
              <a:t>Nostradomicile</a:t>
            </a:r>
          </a:p>
        </p:txBody>
      </p:sp>
      <p:sp>
        <p:nvSpPr>
          <p:cNvPr id="265" name="Shape 26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rtl="0" algn="ctr">
              <a:spcBef>
                <a:spcPts val="0"/>
              </a:spcBef>
              <a:buNone/>
            </a:pPr>
            <a:r>
              <a:t/>
            </a:r>
            <a:endParaRPr sz="1800">
              <a:solidFill>
                <a:srgbClr val="FFFFFF"/>
              </a:solidFill>
            </a:endParaRPr>
          </a:p>
          <a:p>
            <a:pPr lvl="0" rt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rtl="0" algn="ctr">
              <a:spcBef>
                <a:spcPts val="0"/>
              </a:spcBef>
              <a:buNone/>
            </a:pPr>
            <a:r>
              <a:rPr lang="en" sz="1800">
                <a:solidFill>
                  <a:srgbClr val="FFFFFF"/>
                </a:solidFill>
              </a:rPr>
              <a:t> Jeremy Hutton, Richard Andrews</a:t>
            </a:r>
          </a:p>
        </p:txBody>
      </p:sp>
      <p:sp>
        <p:nvSpPr>
          <p:cNvPr id="266" name="Shape 26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rtl="0" algn="ctr">
              <a:spcBef>
                <a:spcPts val="0"/>
              </a:spcBef>
              <a:buNone/>
            </a:pPr>
            <a:r>
              <a:rPr b="1" lang="en" sz="2000">
                <a:solidFill>
                  <a:srgbClr val="FFFFFF"/>
                </a:solidFill>
              </a:rPr>
              <a:t>Plan and Testing</a:t>
            </a:r>
          </a:p>
        </p:txBody>
      </p:sp>
      <p:pic>
        <p:nvPicPr>
          <p:cNvPr descr="Nostradomicile_logo_invert.png" id="267" name="Shape 267"/>
          <p:cNvPicPr preferRelativeResize="0"/>
          <p:nvPr/>
        </p:nvPicPr>
        <p:blipFill>
          <a:blip r:embed="rId4">
            <a:alphaModFix/>
          </a:blip>
          <a:stretch>
            <a:fillRect/>
          </a:stretch>
        </p:blipFill>
        <p:spPr>
          <a:xfrm>
            <a:off x="8017525" y="3989775"/>
            <a:ext cx="1126475" cy="1126475"/>
          </a:xfrm>
          <a:prstGeom prst="rect">
            <a:avLst/>
          </a:prstGeom>
          <a:noFill/>
          <a:ln>
            <a:noFill/>
          </a:ln>
        </p:spPr>
      </p:pic>
      <p:pic>
        <p:nvPicPr>
          <p:cNvPr id="268" name="Shape 268"/>
          <p:cNvPicPr preferRelativeResize="0"/>
          <p:nvPr/>
        </p:nvPicPr>
        <p:blipFill>
          <a:blip r:embed="rId5">
            <a:alphaModFix/>
          </a:blip>
          <a:stretch>
            <a:fillRect/>
          </a:stretch>
        </p:blipFill>
        <p:spPr>
          <a:xfrm>
            <a:off x="0" y="3989774"/>
            <a:ext cx="915349" cy="1153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 towards coding</a:t>
            </a:r>
          </a:p>
        </p:txBody>
      </p:sp>
      <p:sp>
        <p:nvSpPr>
          <p:cNvPr id="274" name="Shape 274"/>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Work individually on our separate subsystems.</a:t>
            </a:r>
          </a:p>
          <a:p>
            <a:pPr indent="-228600" lvl="0" marL="457200" rtl="0">
              <a:spcBef>
                <a:spcPts val="0"/>
              </a:spcBef>
              <a:buClr>
                <a:srgbClr val="FFFFFF"/>
              </a:buClr>
            </a:pPr>
            <a:r>
              <a:rPr lang="en">
                <a:solidFill>
                  <a:srgbClr val="FFFFFF"/>
                </a:solidFill>
              </a:rPr>
              <a:t>Connect our subsystems once progress has been made.</a:t>
            </a:r>
          </a:p>
          <a:p>
            <a:pPr indent="-228600" lvl="0" marL="457200" rtl="0">
              <a:spcBef>
                <a:spcPts val="0"/>
              </a:spcBef>
              <a:buClr>
                <a:srgbClr val="FFFFFF"/>
              </a:buClr>
            </a:pPr>
            <a:r>
              <a:rPr lang="en">
                <a:solidFill>
                  <a:srgbClr val="FFFFFF"/>
                </a:solidFill>
              </a:rPr>
              <a:t>Prevents any subsystem from halting the entire system.</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548200" y="445025"/>
            <a:ext cx="8094300" cy="572700"/>
          </a:xfrm>
          <a:prstGeom prst="rect">
            <a:avLst/>
          </a:prstGeom>
        </p:spPr>
        <p:txBody>
          <a:bodyPr anchorCtr="0" anchor="t" bIns="91425" lIns="91425" rIns="91425" tIns="91425">
            <a:noAutofit/>
          </a:bodyPr>
          <a:lstStyle/>
          <a:p>
            <a:pPr lvl="0" algn="ctr">
              <a:spcBef>
                <a:spcPts val="0"/>
              </a:spcBef>
              <a:buNone/>
            </a:pPr>
            <a:r>
              <a:rPr lang="en"/>
              <a:t>Frameworks and Languages</a:t>
            </a:r>
          </a:p>
        </p:txBody>
      </p:sp>
      <p:sp>
        <p:nvSpPr>
          <p:cNvPr id="280" name="Shape 280"/>
          <p:cNvSpPr txBox="1"/>
          <p:nvPr>
            <p:ph idx="1" type="body"/>
          </p:nvPr>
        </p:nvSpPr>
        <p:spPr>
          <a:xfrm>
            <a:off x="548100" y="1152475"/>
            <a:ext cx="80943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Python 2.7.4</a:t>
            </a:r>
          </a:p>
          <a:p>
            <a:pPr indent="-228600" lvl="1" marL="914400" rtl="0">
              <a:spcBef>
                <a:spcPts val="0"/>
              </a:spcBef>
              <a:buClr>
                <a:srgbClr val="FFFFFF"/>
              </a:buClr>
              <a:buChar char="○"/>
            </a:pPr>
            <a:r>
              <a:rPr lang="en" sz="1800">
                <a:solidFill>
                  <a:schemeClr val="dk1"/>
                </a:solidFill>
              </a:rPr>
              <a:t>Django 1.9.2</a:t>
            </a:r>
          </a:p>
          <a:p>
            <a:pPr indent="-228600" lvl="0" marL="457200" rtl="0">
              <a:spcBef>
                <a:spcPts val="0"/>
              </a:spcBef>
              <a:buClr>
                <a:srgbClr val="FFFFFF"/>
              </a:buClr>
              <a:buChar char="●"/>
            </a:pPr>
            <a:r>
              <a:rPr lang="en">
                <a:solidFill>
                  <a:srgbClr val="FFFFFF"/>
                </a:solidFill>
              </a:rPr>
              <a:t>JavaScript</a:t>
            </a:r>
          </a:p>
          <a:p>
            <a:pPr indent="-228600" lvl="1" marL="914400" rtl="0">
              <a:spcBef>
                <a:spcPts val="0"/>
              </a:spcBef>
              <a:buClr>
                <a:srgbClr val="FFFFFF"/>
              </a:buClr>
              <a:buChar char="○"/>
            </a:pPr>
            <a:r>
              <a:rPr lang="en">
                <a:solidFill>
                  <a:srgbClr val="FFFFFF"/>
                </a:solidFill>
              </a:rPr>
              <a:t>AngularJS 1.3.14</a:t>
            </a:r>
          </a:p>
          <a:p>
            <a:pPr indent="-228600" lvl="0" marL="457200" rtl="0">
              <a:spcBef>
                <a:spcPts val="0"/>
              </a:spcBef>
              <a:buClr>
                <a:srgbClr val="FFFFFF"/>
              </a:buClr>
              <a:buChar char="●"/>
            </a:pPr>
            <a:r>
              <a:rPr lang="en">
                <a:solidFill>
                  <a:srgbClr val="FFFFFF"/>
                </a:solidFill>
              </a:rPr>
              <a:t>HTML/CSS</a:t>
            </a:r>
          </a:p>
          <a:p>
            <a:pPr indent="-228600" lvl="1" marL="914400" rtl="0">
              <a:spcBef>
                <a:spcPts val="0"/>
              </a:spcBef>
              <a:buClr>
                <a:srgbClr val="FFFFFF"/>
              </a:buClr>
              <a:buChar char="○"/>
            </a:pPr>
            <a:r>
              <a:rPr lang="en">
                <a:solidFill>
                  <a:srgbClr val="FFFFFF"/>
                </a:solidFill>
              </a:rPr>
              <a:t>Bootstrap 3.3.7</a:t>
            </a:r>
          </a:p>
          <a:p>
            <a:pPr indent="-228600" lvl="0" marL="4572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515950" y="445025"/>
            <a:ext cx="8110200" cy="572700"/>
          </a:xfrm>
          <a:prstGeom prst="rect">
            <a:avLst/>
          </a:prstGeom>
        </p:spPr>
        <p:txBody>
          <a:bodyPr anchorCtr="0" anchor="t" bIns="91425" lIns="91425" rIns="91425" tIns="91425">
            <a:noAutofit/>
          </a:bodyPr>
          <a:lstStyle/>
          <a:p>
            <a:pPr lvl="0" algn="ctr">
              <a:spcBef>
                <a:spcPts val="0"/>
              </a:spcBef>
              <a:buNone/>
            </a:pPr>
            <a:r>
              <a:rPr lang="en"/>
              <a:t>Member Roles</a:t>
            </a:r>
          </a:p>
        </p:txBody>
      </p:sp>
      <p:sp>
        <p:nvSpPr>
          <p:cNvPr id="286" name="Shape 286"/>
          <p:cNvSpPr txBox="1"/>
          <p:nvPr>
            <p:ph idx="1" type="body"/>
          </p:nvPr>
        </p:nvSpPr>
        <p:spPr>
          <a:xfrm>
            <a:off x="515950" y="1152475"/>
            <a:ext cx="8110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Front-end: Jeremy</a:t>
            </a:r>
          </a:p>
          <a:p>
            <a:pPr indent="-228600" lvl="1" marL="914400" rtl="0">
              <a:spcBef>
                <a:spcPts val="0"/>
              </a:spcBef>
              <a:buClr>
                <a:srgbClr val="FFFFFF"/>
              </a:buClr>
              <a:buChar char="○"/>
            </a:pPr>
            <a:r>
              <a:rPr lang="en">
                <a:solidFill>
                  <a:srgbClr val="FFFFFF"/>
                </a:solidFill>
              </a:rPr>
              <a:t>Example tasks: UI and site coding, creating assets for site (Jeremy also assists with database population).</a:t>
            </a:r>
          </a:p>
          <a:p>
            <a:pPr indent="-228600" lvl="0" marL="457200" rtl="0">
              <a:spcBef>
                <a:spcPts val="0"/>
              </a:spcBef>
              <a:buClr>
                <a:srgbClr val="FFFFFF"/>
              </a:buClr>
              <a:buChar char="●"/>
            </a:pPr>
            <a:r>
              <a:rPr lang="en">
                <a:solidFill>
                  <a:srgbClr val="FFFFFF"/>
                </a:solidFill>
              </a:rPr>
              <a:t>Back-end: Richard</a:t>
            </a:r>
          </a:p>
          <a:p>
            <a:pPr indent="-228600" lvl="1" marL="914400" rtl="0">
              <a:spcBef>
                <a:spcPts val="0"/>
              </a:spcBef>
              <a:buClr>
                <a:srgbClr val="FFFFFF"/>
              </a:buClr>
              <a:buChar char="○"/>
            </a:pPr>
            <a:r>
              <a:rPr lang="en">
                <a:solidFill>
                  <a:schemeClr val="dk1"/>
                </a:solidFill>
              </a:rPr>
              <a:t>Example t</a:t>
            </a:r>
            <a:r>
              <a:rPr lang="en">
                <a:solidFill>
                  <a:srgbClr val="FFFFFF"/>
                </a:solidFill>
              </a:rPr>
              <a:t>asks:</a:t>
            </a:r>
            <a:r>
              <a:rPr lang="en">
                <a:solidFill>
                  <a:srgbClr val="FFFFFF"/>
                </a:solidFill>
              </a:rPr>
              <a:t> Server setup and deployment, </a:t>
            </a:r>
            <a:r>
              <a:rPr lang="en">
                <a:solidFill>
                  <a:srgbClr val="FFFFFF"/>
                </a:solidFill>
              </a:rPr>
              <a:t>backend</a:t>
            </a:r>
            <a:r>
              <a:rPr lang="en">
                <a:solidFill>
                  <a:srgbClr val="FFFFFF"/>
                </a:solidFill>
              </a:rPr>
              <a:t> processing (outside of machine learning). </a:t>
            </a:r>
          </a:p>
          <a:p>
            <a:pPr indent="-228600" lvl="0" marL="457200" rtl="0">
              <a:spcBef>
                <a:spcPts val="0"/>
              </a:spcBef>
              <a:buClr>
                <a:srgbClr val="FFFFFF"/>
              </a:buClr>
              <a:buChar char="●"/>
            </a:pPr>
            <a:r>
              <a:rPr lang="en">
                <a:solidFill>
                  <a:srgbClr val="FFFFFF"/>
                </a:solidFill>
              </a:rPr>
              <a:t>Database: Christian</a:t>
            </a:r>
          </a:p>
          <a:p>
            <a:pPr indent="-228600" lvl="1" marL="914400" rtl="0">
              <a:spcBef>
                <a:spcPts val="0"/>
              </a:spcBef>
              <a:buClr>
                <a:srgbClr val="FFFFFF"/>
              </a:buClr>
              <a:buChar char="○"/>
            </a:pPr>
            <a:r>
              <a:rPr lang="en">
                <a:solidFill>
                  <a:schemeClr val="dk1"/>
                </a:solidFill>
              </a:rPr>
              <a:t>Example t</a:t>
            </a:r>
            <a:r>
              <a:rPr lang="en">
                <a:solidFill>
                  <a:srgbClr val="FFFFFF"/>
                </a:solidFill>
              </a:rPr>
              <a:t>asks: Database setup and population (Christian also assists with back-end setup, deployment, etc).</a:t>
            </a:r>
          </a:p>
          <a:p>
            <a:pPr indent="-228600" lvl="0" marL="457200" rtl="0">
              <a:spcBef>
                <a:spcPts val="0"/>
              </a:spcBef>
              <a:buClr>
                <a:srgbClr val="FFFFFF"/>
              </a:buClr>
              <a:buChar char="●"/>
            </a:pPr>
            <a:r>
              <a:rPr lang="en">
                <a:solidFill>
                  <a:srgbClr val="FFFFFF"/>
                </a:solidFill>
              </a:rPr>
              <a:t>Machine Learning: Ochaun</a:t>
            </a:r>
          </a:p>
          <a:p>
            <a:pPr indent="-228600" lvl="1" marL="914400">
              <a:spcBef>
                <a:spcPts val="0"/>
              </a:spcBef>
              <a:buClr>
                <a:srgbClr val="FFFFFF"/>
              </a:buClr>
              <a:buChar char="○"/>
            </a:pPr>
            <a:r>
              <a:rPr lang="en">
                <a:solidFill>
                  <a:schemeClr val="dk1"/>
                </a:solidFill>
              </a:rPr>
              <a:t>Example t</a:t>
            </a:r>
            <a:r>
              <a:rPr lang="en">
                <a:solidFill>
                  <a:srgbClr val="FFFFFF"/>
                </a:solidFill>
              </a:rPr>
              <a:t>asks: Machine learning algorithm setup.</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92" name="Shape 292"/>
          <p:cNvGraphicFramePr/>
          <p:nvPr/>
        </p:nvGraphicFramePr>
        <p:xfrm>
          <a:off x="738362" y="1086350"/>
          <a:ext cx="3000000" cy="3000000"/>
        </p:xfrm>
        <a:graphic>
          <a:graphicData uri="http://schemas.openxmlformats.org/drawingml/2006/table">
            <a:tbl>
              <a:tblPr>
                <a:noFill/>
                <a:tableStyleId>{419D0DCA-0F45-4618-B720-626167809AEF}</a:tableStyleId>
              </a:tblPr>
              <a:tblGrid>
                <a:gridCol w="1014475"/>
                <a:gridCol w="1490000"/>
                <a:gridCol w="4046325"/>
                <a:gridCol w="1107900"/>
              </a:tblGrid>
              <a:tr h="654175">
                <a:tc>
                  <a:txBody>
                    <a:bodyPr>
                      <a:noAutofit/>
                    </a:bodyPr>
                    <a:lstStyle/>
                    <a:p>
                      <a:pPr lv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Displaying static files and basic ui on the server.</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lang="en">
                          <a:solidFill>
                            <a:schemeClr val="dk1"/>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 Richard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Submit form data to the back end for machine learning analyzing.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Finish content for about section, blog section.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p>
                      <a:pPr lvl="0" rtl="0">
                        <a:spcBef>
                          <a:spcPts val="0"/>
                        </a:spcBef>
                        <a:buNone/>
                      </a:pPr>
                      <a:r>
                        <a:t/>
                      </a:r>
                      <a:endParaRPr>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557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a:solidFill>
                            <a:schemeClr val="dk1"/>
                          </a:solidFill>
                        </a:rPr>
                        <a:t>Finish charts for visualizations.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p>
                      <a:pPr lvl="0" rtl="0">
                        <a:spcBef>
                          <a:spcPts val="0"/>
                        </a:spcBef>
                        <a:buNone/>
                      </a:pPr>
                      <a:r>
                        <a:t/>
                      </a:r>
                      <a:endParaRPr>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98" name="Shape 298"/>
          <p:cNvGraphicFramePr/>
          <p:nvPr/>
        </p:nvGraphicFramePr>
        <p:xfrm>
          <a:off x="738362" y="1086350"/>
          <a:ext cx="3000000" cy="3000000"/>
        </p:xfrm>
        <a:graphic>
          <a:graphicData uri="http://schemas.openxmlformats.org/drawingml/2006/table">
            <a:tbl>
              <a:tblPr>
                <a:noFill/>
                <a:tableStyleId>{419D0DCA-0F45-4618-B720-626167809AEF}</a:tableStyleId>
              </a:tblPr>
              <a:tblGrid>
                <a:gridCol w="1024175"/>
                <a:gridCol w="1480325"/>
                <a:gridCol w="4026900"/>
                <a:gridCol w="1127300"/>
              </a:tblGrid>
              <a:tr h="654175">
                <a:tc>
                  <a:txBody>
                    <a:bodyPr>
                      <a:noAutofit/>
                    </a:bodyPr>
                    <a:lstStyle/>
                    <a:p>
                      <a:pPr lvl="0" rt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rt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chemeClr val="dk1"/>
                          </a:solidFill>
                        </a:rPr>
                        <a:t>Get email on contact section working.</a:t>
                      </a:r>
                    </a:p>
                    <a:p>
                      <a:pPr indent="0" lvl="0" marL="0" rtl="0">
                        <a:spcBef>
                          <a:spcPts val="0"/>
                        </a:spcBef>
                        <a:buNone/>
                      </a:pPr>
                      <a:r>
                        <a:t/>
                      </a:r>
                      <a:endParaRPr>
                        <a:solidFill>
                          <a:schemeClr val="dk1"/>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Christian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Establish server connection to the 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Christian, 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Display static files on the server for the front-end to access.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557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Jeremy, Christian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chemeClr val="dk1"/>
                          </a:solidFill>
                        </a:rPr>
                        <a:t>Take forms from the front end, and process them with the 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81" name="Shape 81"/>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304" name="Shape 304"/>
          <p:cNvGraphicFramePr/>
          <p:nvPr/>
        </p:nvGraphicFramePr>
        <p:xfrm>
          <a:off x="738362" y="1086350"/>
          <a:ext cx="3000000" cy="3000000"/>
        </p:xfrm>
        <a:graphic>
          <a:graphicData uri="http://schemas.openxmlformats.org/drawingml/2006/table">
            <a:tbl>
              <a:tblPr>
                <a:noFill/>
                <a:tableStyleId>{419D0DCA-0F45-4618-B720-626167809AEF}</a:tableStyleId>
              </a:tblPr>
              <a:tblGrid>
                <a:gridCol w="1024175"/>
                <a:gridCol w="1480325"/>
                <a:gridCol w="4036575"/>
                <a:gridCol w="1117625"/>
              </a:tblGrid>
              <a:tr h="654175">
                <a:tc>
                  <a:txBody>
                    <a:bodyPr>
                      <a:noAutofit/>
                    </a:bodyPr>
                    <a:lstStyle/>
                    <a:p>
                      <a:pPr lvl="0" rt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rtl="0">
                        <a:spcBef>
                          <a:spcPts val="0"/>
                        </a:spcBef>
                        <a:buNone/>
                      </a:pPr>
                      <a:r>
                        <a:rPr lang="en">
                          <a:solidFill>
                            <a:srgbClr val="FFFFFF"/>
                          </a:solidFill>
                        </a:rPr>
                        <a:t>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Christian, 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Data acquisition.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Create unit tests.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Ochaun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rgbClr val="FFFFFF"/>
                          </a:solidFill>
                        </a:rPr>
                        <a:t>Algorithm setup.</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Ochaun, Richard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rgbClr val="FFFFFF"/>
                          </a:solidFill>
                        </a:rPr>
                        <a:t>Help install machine learning setup on server.</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Old </a:t>
            </a:r>
            <a:r>
              <a:rPr lang="en"/>
              <a:t>Timeline</a:t>
            </a:r>
          </a:p>
        </p:txBody>
      </p:sp>
      <p:pic>
        <p:nvPicPr>
          <p:cNvPr id="310" name="Shape 310"/>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New </a:t>
            </a:r>
            <a:r>
              <a:rPr lang="en"/>
              <a:t>Timeline</a:t>
            </a:r>
          </a:p>
        </p:txBody>
      </p:sp>
      <p:pic>
        <p:nvPicPr>
          <p:cNvPr descr="Blank ERD - Page 1.png" id="316" name="Shape 316"/>
          <p:cNvPicPr preferRelativeResize="0"/>
          <p:nvPr/>
        </p:nvPicPr>
        <p:blipFill>
          <a:blip r:embed="rId3">
            <a:alphaModFix/>
          </a:blip>
          <a:stretch>
            <a:fillRect/>
          </a:stretch>
        </p:blipFill>
        <p:spPr>
          <a:xfrm>
            <a:off x="485474" y="0"/>
            <a:ext cx="8410674"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630800" y="445025"/>
            <a:ext cx="7812300" cy="572700"/>
          </a:xfrm>
          <a:prstGeom prst="rect">
            <a:avLst/>
          </a:prstGeom>
        </p:spPr>
        <p:txBody>
          <a:bodyPr anchorCtr="0" anchor="t" bIns="91425" lIns="91425" rIns="91425" tIns="91425">
            <a:noAutofit/>
          </a:bodyPr>
          <a:lstStyle/>
          <a:p>
            <a:pPr lvl="0" algn="ctr">
              <a:spcBef>
                <a:spcPts val="0"/>
              </a:spcBef>
              <a:buNone/>
            </a:pPr>
            <a:r>
              <a:rPr lang="en"/>
              <a:t>Sub-modules and their coding methods</a:t>
            </a:r>
          </a:p>
        </p:txBody>
      </p:sp>
      <p:sp>
        <p:nvSpPr>
          <p:cNvPr id="322" name="Shape 322"/>
          <p:cNvSpPr txBox="1"/>
          <p:nvPr>
            <p:ph idx="1" type="body"/>
          </p:nvPr>
        </p:nvSpPr>
        <p:spPr>
          <a:xfrm>
            <a:off x="630800" y="1152475"/>
            <a:ext cx="77637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next several slides will describe the coding methods used in each subsystem’s submodules. Each subsystem will also describe any unit tests that will be used.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30800" y="445025"/>
            <a:ext cx="7919100" cy="572700"/>
          </a:xfrm>
          <a:prstGeom prst="rect">
            <a:avLst/>
          </a:prstGeom>
        </p:spPr>
        <p:txBody>
          <a:bodyPr anchorCtr="0" anchor="t" bIns="91425" lIns="91425" rIns="91425" tIns="91425">
            <a:noAutofit/>
          </a:bodyPr>
          <a:lstStyle/>
          <a:p>
            <a:pPr lvl="0" algn="ctr">
              <a:spcBef>
                <a:spcPts val="0"/>
              </a:spcBef>
              <a:buNone/>
            </a:pPr>
            <a:r>
              <a:rPr lang="en"/>
              <a:t>Submodule - Front End</a:t>
            </a:r>
          </a:p>
        </p:txBody>
      </p:sp>
      <p:sp>
        <p:nvSpPr>
          <p:cNvPr id="328" name="Shape 328"/>
          <p:cNvSpPr txBox="1"/>
          <p:nvPr>
            <p:ph idx="1" type="body"/>
          </p:nvPr>
        </p:nvSpPr>
        <p:spPr>
          <a:xfrm>
            <a:off x="630775" y="1129625"/>
            <a:ext cx="7919100" cy="3439500"/>
          </a:xfrm>
          <a:prstGeom prst="rect">
            <a:avLst/>
          </a:prstGeom>
        </p:spPr>
        <p:txBody>
          <a:bodyPr anchorCtr="0" anchor="t" bIns="91425" lIns="91425" rIns="91425" tIns="91425">
            <a:noAutofit/>
          </a:bodyPr>
          <a:lstStyle/>
          <a:p>
            <a:pPr lvl="0">
              <a:spcBef>
                <a:spcPts val="0"/>
              </a:spcBef>
              <a:buNone/>
            </a:pPr>
            <a:r>
              <a:rPr lang="en">
                <a:solidFill>
                  <a:srgbClr val="FFFFFF"/>
                </a:solidFill>
              </a:rPr>
              <a:t>Navigation Bar: Uses Angular routing to create section within single page web application.</a:t>
            </a:r>
          </a:p>
          <a:p>
            <a:pPr indent="-228600" lvl="0" marL="457200" rtl="0">
              <a:spcBef>
                <a:spcPts val="0"/>
              </a:spcBef>
              <a:buClr>
                <a:srgbClr val="FFFFFF"/>
              </a:buClr>
            </a:pPr>
            <a:r>
              <a:rPr lang="en">
                <a:solidFill>
                  <a:srgbClr val="FFFFFF"/>
                </a:solidFill>
              </a:rPr>
              <a:t>About Section: Uses Bootstrap text panel to describe goal of application</a:t>
            </a:r>
          </a:p>
          <a:p>
            <a:pPr indent="-228600" lvl="0" marL="457200" rtl="0">
              <a:spcBef>
                <a:spcPts val="0"/>
              </a:spcBef>
              <a:buClr>
                <a:srgbClr val="FFFFFF"/>
              </a:buClr>
            </a:pPr>
            <a:r>
              <a:rPr lang="en">
                <a:solidFill>
                  <a:srgbClr val="FFFFFF"/>
                </a:solidFill>
              </a:rPr>
              <a:t>Blog Section: Will route to specific blog entry(text panel) from list of blog entries in the section</a:t>
            </a:r>
          </a:p>
          <a:p>
            <a:pPr indent="-228600" lvl="0" marL="4572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 Submodule-Front End (cont.)	</a:t>
            </a:r>
          </a:p>
        </p:txBody>
      </p:sp>
      <p:sp>
        <p:nvSpPr>
          <p:cNvPr id="334" name="Shape 334"/>
          <p:cNvSpPr txBox="1"/>
          <p:nvPr>
            <p:ph idx="1" type="body"/>
          </p:nvPr>
        </p:nvSpPr>
        <p:spPr>
          <a:xfrm>
            <a:off x="592000" y="1110225"/>
            <a:ext cx="8044800" cy="34467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indent="-228600" lvl="0" marL="4572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indent="-228600" lvl="0" marL="457200" rtl="0">
              <a:spcBef>
                <a:spcPts val="0"/>
              </a:spcBef>
              <a:buClr>
                <a:srgbClr val="FFFFFF"/>
              </a:buClr>
            </a:pPr>
            <a:r>
              <a:rPr lang="en">
                <a:solidFill>
                  <a:srgbClr val="FFFFFF"/>
                </a:solidFill>
              </a:rPr>
              <a:t>Bootstrap popover modules installed in order to provide user with information regarding the use of their information.</a:t>
            </a:r>
          </a:p>
          <a:p>
            <a:pPr indent="-228600" lvl="0" marL="4572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Submodule-Front End (cont.)</a:t>
            </a:r>
          </a:p>
        </p:txBody>
      </p:sp>
      <p:sp>
        <p:nvSpPr>
          <p:cNvPr id="340" name="Shape 340"/>
          <p:cNvSpPr txBox="1"/>
          <p:nvPr>
            <p:ph idx="1" type="body"/>
          </p:nvPr>
        </p:nvSpPr>
        <p:spPr>
          <a:xfrm>
            <a:off x="601700" y="1096325"/>
            <a:ext cx="8029200" cy="3355800"/>
          </a:xfrm>
          <a:prstGeom prst="rect">
            <a:avLst/>
          </a:prstGeom>
        </p:spPr>
        <p:txBody>
          <a:bodyPr anchorCtr="0" anchor="t" bIns="91425" lIns="91425" rIns="91425" tIns="91425">
            <a:noAutofit/>
          </a:bodyPr>
          <a:lstStyle/>
          <a:p>
            <a:pPr lvl="0">
              <a:spcBef>
                <a:spcPts val="0"/>
              </a:spcBef>
              <a:buNone/>
            </a:pPr>
            <a:r>
              <a:rPr lang="en">
                <a:solidFill>
                  <a:srgbClr val="FFFFFF"/>
                </a:solidFill>
              </a:rPr>
              <a:t>Web Application Main Functions: Through the use of Bootstrap cards, main functions are separated clearly.</a:t>
            </a:r>
          </a:p>
          <a:p>
            <a:pPr indent="-228600" lvl="0" marL="457200" rtl="0">
              <a:spcBef>
                <a:spcPts val="0"/>
              </a:spcBef>
              <a:buClr>
                <a:srgbClr val="FFFFFF"/>
              </a:buClr>
            </a:pPr>
            <a:r>
              <a:rPr lang="en">
                <a:solidFill>
                  <a:srgbClr val="FFFFFF"/>
                </a:solidFill>
              </a:rPr>
              <a:t>Bootstrap modals are used to display the results of selecting one of the web application’s functions. </a:t>
            </a:r>
          </a:p>
          <a:p>
            <a:pPr indent="-228600" lvl="0" marL="4572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indent="-228600" lvl="0" marL="457200" rtl="0">
              <a:spcBef>
                <a:spcPts val="0"/>
              </a:spcBef>
              <a:buClr>
                <a:srgbClr val="FFFFFF"/>
              </a:buClr>
            </a:pPr>
            <a:r>
              <a:rPr lang="en">
                <a:solidFill>
                  <a:srgbClr val="FFFFFF"/>
                </a:solidFill>
              </a:rPr>
              <a:t>A list of factors will be displayed in the modal for “Most Important Attributes through a call to the Random Forest algorithm.</a:t>
            </a:r>
          </a:p>
          <a:p>
            <a:pPr indent="-228600" lvl="0" marL="4572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30800" y="445025"/>
            <a:ext cx="8201400" cy="572700"/>
          </a:xfrm>
          <a:prstGeom prst="rect">
            <a:avLst/>
          </a:prstGeom>
        </p:spPr>
        <p:txBody>
          <a:bodyPr anchorCtr="0" anchor="t" bIns="91425" lIns="91425" rIns="91425" tIns="91425">
            <a:noAutofit/>
          </a:bodyPr>
          <a:lstStyle/>
          <a:p>
            <a:pPr lvl="0" algn="ctr">
              <a:spcBef>
                <a:spcPts val="0"/>
              </a:spcBef>
              <a:buNone/>
            </a:pPr>
            <a:r>
              <a:rPr lang="en"/>
              <a:t>Submodule Testing - Front End</a:t>
            </a:r>
          </a:p>
        </p:txBody>
      </p:sp>
      <p:sp>
        <p:nvSpPr>
          <p:cNvPr id="346" name="Shape 346"/>
          <p:cNvSpPr txBox="1"/>
          <p:nvPr>
            <p:ph idx="1" type="body"/>
          </p:nvPr>
        </p:nvSpPr>
        <p:spPr>
          <a:xfrm>
            <a:off x="630800" y="1152475"/>
            <a:ext cx="77637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Unit tests for:</a:t>
            </a:r>
          </a:p>
          <a:p>
            <a:pPr indent="-228600" lvl="0" marL="457200" rtl="0">
              <a:spcBef>
                <a:spcPts val="0"/>
              </a:spcBef>
              <a:buClr>
                <a:srgbClr val="FFFFFF"/>
              </a:buClr>
            </a:pPr>
            <a:r>
              <a:rPr lang="en">
                <a:solidFill>
                  <a:srgbClr val="FFFFFF"/>
                </a:solidFill>
              </a:rPr>
              <a:t>Each path is valid.</a:t>
            </a:r>
          </a:p>
          <a:p>
            <a:pPr indent="-228600" lvl="0" marL="457200" rtl="0">
              <a:spcBef>
                <a:spcPts val="0"/>
              </a:spcBef>
              <a:buClr>
                <a:srgbClr val="FFFFFF"/>
              </a:buClr>
            </a:pPr>
            <a:r>
              <a:rPr lang="en">
                <a:solidFill>
                  <a:srgbClr val="FFFFFF"/>
                </a:solidFill>
              </a:rPr>
              <a:t>Input text areas take correct input with valid length.</a:t>
            </a:r>
          </a:p>
          <a:p>
            <a:pPr indent="-228600" lvl="0" marL="457200" rtl="0">
              <a:spcBef>
                <a:spcPts val="0"/>
              </a:spcBef>
              <a:buClr>
                <a:srgbClr val="FFFFFF"/>
              </a:buClr>
            </a:pPr>
            <a:r>
              <a:rPr lang="en">
                <a:solidFill>
                  <a:srgbClr val="FFFFFF"/>
                </a:solidFill>
              </a:rPr>
              <a:t>Dropdown boxes display correct choices and can be clicked.</a:t>
            </a:r>
          </a:p>
          <a:p>
            <a:pPr indent="-228600" lvl="0" marL="457200" rtl="0">
              <a:spcBef>
                <a:spcPts val="0"/>
              </a:spcBef>
              <a:buClr>
                <a:srgbClr val="FFFFFF"/>
              </a:buClr>
            </a:pPr>
            <a:r>
              <a:rPr lang="en">
                <a:solidFill>
                  <a:srgbClr val="FFFFFF"/>
                </a:solidFill>
              </a:rPr>
              <a:t>Submission buttons work as expected.</a:t>
            </a:r>
          </a:p>
          <a:p>
            <a:pPr indent="-228600" lvl="0" marL="457200" rtl="0">
              <a:spcBef>
                <a:spcPts val="0"/>
              </a:spcBef>
              <a:buClr>
                <a:srgbClr val="FFFFFF"/>
              </a:buClr>
            </a:pPr>
            <a:r>
              <a:rPr lang="en">
                <a:solidFill>
                  <a:srgbClr val="FFFFFF"/>
                </a:solidFill>
              </a:rPr>
              <a:t>Sales prediction model displays correct message.</a:t>
            </a:r>
          </a:p>
          <a:p>
            <a:pPr indent="-228600" lvl="0" marL="457200" rtl="0">
              <a:spcBef>
                <a:spcPts val="0"/>
              </a:spcBef>
              <a:buClr>
                <a:srgbClr val="FFFFFF"/>
              </a:buClr>
            </a:pPr>
            <a:r>
              <a:rPr lang="en">
                <a:solidFill>
                  <a:srgbClr val="FFFFFF"/>
                </a:solidFill>
              </a:rPr>
              <a:t>Most important factors </a:t>
            </a:r>
            <a:r>
              <a:rPr lang="en">
                <a:solidFill>
                  <a:srgbClr val="FFFFFF"/>
                </a:solidFill>
              </a:rPr>
              <a:t>display</a:t>
            </a:r>
            <a:r>
              <a:rPr lang="en">
                <a:solidFill>
                  <a:srgbClr val="FFFFFF"/>
                </a:solidFill>
              </a:rPr>
              <a:t> correctly.</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Submodule Testing - Front End (cont.)</a:t>
            </a:r>
          </a:p>
          <a:p>
            <a:pPr lvl="0">
              <a:spcBef>
                <a:spcPts val="0"/>
              </a:spcBef>
              <a:buNone/>
            </a:pPr>
            <a:r>
              <a:t/>
            </a:r>
            <a:endParaRPr/>
          </a:p>
        </p:txBody>
      </p:sp>
      <p:sp>
        <p:nvSpPr>
          <p:cNvPr id="352" name="Shape 352"/>
          <p:cNvSpPr txBox="1"/>
          <p:nvPr>
            <p:ph idx="1" type="body"/>
          </p:nvPr>
        </p:nvSpPr>
        <p:spPr>
          <a:xfrm>
            <a:off x="630800" y="1152475"/>
            <a:ext cx="78027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visualizations displayed correctly with appropriate responsiveness.</a:t>
            </a:r>
          </a:p>
          <a:p>
            <a:pPr indent="-228600" lvl="0" marL="457200" rtl="0">
              <a:spcBef>
                <a:spcPts val="0"/>
              </a:spcBef>
              <a:buClr>
                <a:srgbClr val="FFFFFF"/>
              </a:buClr>
            </a:pPr>
            <a:r>
              <a:rPr lang="en">
                <a:solidFill>
                  <a:srgbClr val="FFFFFF"/>
                </a:solidFill>
              </a:rPr>
              <a:t>About page displays correct information.</a:t>
            </a:r>
          </a:p>
          <a:p>
            <a:pPr indent="-228600" lvl="0" marL="457200" rtl="0">
              <a:spcBef>
                <a:spcPts val="0"/>
              </a:spcBef>
              <a:buClr>
                <a:srgbClr val="FFFFFF"/>
              </a:buClr>
            </a:pPr>
            <a:r>
              <a:rPr lang="en">
                <a:solidFill>
                  <a:srgbClr val="FFFFFF"/>
                </a:solidFill>
              </a:rPr>
              <a:t>Contact page displays correctly and can send emails.</a:t>
            </a:r>
          </a:p>
          <a:p>
            <a:pPr indent="-228600" lvl="0" marL="457200" rtl="0">
              <a:spcBef>
                <a:spcPts val="0"/>
              </a:spcBef>
              <a:buClr>
                <a:srgbClr val="FFFFFF"/>
              </a:buClr>
            </a:pPr>
            <a:r>
              <a:rPr lang="en">
                <a:solidFill>
                  <a:srgbClr val="FFFFFF"/>
                </a:solidFill>
              </a:rPr>
              <a:t>Expert blog page displays correctly.</a:t>
            </a:r>
          </a:p>
          <a:p>
            <a:pPr indent="-228600" lvl="0" marL="457200" rtl="0">
              <a:spcBef>
                <a:spcPts val="0"/>
              </a:spcBef>
              <a:buClr>
                <a:srgbClr val="FFFFFF"/>
              </a:buClr>
            </a:pPr>
            <a:r>
              <a:rPr lang="en">
                <a:solidFill>
                  <a:srgbClr val="FFFFFF"/>
                </a:solidFill>
              </a:rPr>
              <a:t>Web application displays in similar fashion on all browsers.</a:t>
            </a:r>
          </a:p>
          <a:p>
            <a:pPr indent="-228600" lvl="0" marL="4572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Back End</a:t>
            </a:r>
          </a:p>
        </p:txBody>
      </p:sp>
      <p:sp>
        <p:nvSpPr>
          <p:cNvPr id="358" name="Shape 358"/>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MVC model for layout</a:t>
            </a:r>
          </a:p>
          <a:p>
            <a:pPr indent="-228600" lvl="0" marL="457200" rtl="0">
              <a:spcBef>
                <a:spcPts val="0"/>
              </a:spcBef>
              <a:buClr>
                <a:srgbClr val="FFFFFF"/>
              </a:buClr>
            </a:pPr>
            <a:r>
              <a:rPr lang="en">
                <a:solidFill>
                  <a:srgbClr val="FFFFFF"/>
                </a:solidFill>
              </a:rPr>
              <a:t>Templates for views</a:t>
            </a:r>
          </a:p>
          <a:p>
            <a:pPr indent="-228600" lvl="0" marL="457200" rtl="0">
              <a:spcBef>
                <a:spcPts val="0"/>
              </a:spcBef>
              <a:buClr>
                <a:srgbClr val="FFFFFF"/>
              </a:buClr>
            </a:pPr>
            <a:r>
              <a:rPr lang="en">
                <a:solidFill>
                  <a:srgbClr val="FFFFFF"/>
                </a:solidFill>
              </a:rPr>
              <a:t>Limited public access (only what’s required to display for front end)</a:t>
            </a:r>
          </a:p>
          <a:p>
            <a:pPr indent="-228600" lvl="0" marL="457200" rtl="0">
              <a:spcBef>
                <a:spcPts val="0"/>
              </a:spcBef>
              <a:buClr>
                <a:srgbClr val="FFFFFF"/>
              </a:buClr>
            </a:pPr>
            <a:r>
              <a:rPr lang="en">
                <a:solidFill>
                  <a:srgbClr val="FFFFFF"/>
                </a:solidFill>
              </a:rPr>
              <a:t>Models for database accessing and security/backup</a:t>
            </a:r>
          </a:p>
          <a:p>
            <a:pPr indent="-228600" lvl="0" marL="457200" rtl="0">
              <a:spcBef>
                <a:spcPts val="0"/>
              </a:spcBef>
              <a:buClr>
                <a:srgbClr val="FFFFFF"/>
              </a:buClr>
            </a:pPr>
            <a:r>
              <a:rPr lang="en">
                <a:solidFill>
                  <a:srgbClr val="FFFFFF"/>
                </a:solidFill>
              </a:rPr>
              <a:t>Error logging</a:t>
            </a:r>
          </a:p>
          <a:p>
            <a:pPr lvl="0" rtl="0">
              <a:spcBef>
                <a:spcPts val="0"/>
              </a:spcBef>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7" name="Shape 87"/>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611400" y="445025"/>
            <a:ext cx="7821900" cy="572700"/>
          </a:xfrm>
          <a:prstGeom prst="rect">
            <a:avLst/>
          </a:prstGeom>
        </p:spPr>
        <p:txBody>
          <a:bodyPr anchorCtr="0" anchor="t" bIns="91425" lIns="91425" rIns="91425" tIns="91425">
            <a:noAutofit/>
          </a:bodyPr>
          <a:lstStyle/>
          <a:p>
            <a:pPr lvl="0" algn="ctr">
              <a:spcBef>
                <a:spcPts val="0"/>
              </a:spcBef>
              <a:buNone/>
            </a:pPr>
            <a:r>
              <a:rPr lang="en"/>
              <a:t>Submodule Testing - Back End</a:t>
            </a:r>
          </a:p>
        </p:txBody>
      </p:sp>
      <p:sp>
        <p:nvSpPr>
          <p:cNvPr id="364" name="Shape 364"/>
          <p:cNvSpPr txBox="1"/>
          <p:nvPr>
            <p:ph idx="1" type="body"/>
          </p:nvPr>
        </p:nvSpPr>
        <p:spPr>
          <a:xfrm>
            <a:off x="611400" y="1142750"/>
            <a:ext cx="7821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Static files are being displayed:</a:t>
            </a:r>
          </a:p>
          <a:p>
            <a:pPr indent="-228600" lvl="1" marL="914400" rtl="0">
              <a:spcBef>
                <a:spcPts val="0"/>
              </a:spcBef>
              <a:buClr>
                <a:srgbClr val="FFFFFF"/>
              </a:buClr>
            </a:pPr>
            <a:r>
              <a:rPr lang="en">
                <a:solidFill>
                  <a:srgbClr val="FFFFFF"/>
                </a:solidFill>
              </a:rPr>
              <a:t>Can access the static files through URLs.</a:t>
            </a:r>
          </a:p>
          <a:p>
            <a:pPr indent="-228600" lvl="1" marL="914400" rtl="0">
              <a:spcBef>
                <a:spcPts val="0"/>
              </a:spcBef>
              <a:buClr>
                <a:srgbClr val="FFFFFF"/>
              </a:buClr>
            </a:pPr>
            <a:r>
              <a:rPr lang="en">
                <a:solidFill>
                  <a:srgbClr val="FFFFFF"/>
                </a:solidFill>
              </a:rPr>
              <a:t>Can access the static files through AngularJS.</a:t>
            </a:r>
          </a:p>
          <a:p>
            <a:pPr indent="-228600" lvl="0" marL="457200" rtl="0">
              <a:spcBef>
                <a:spcPts val="0"/>
              </a:spcBef>
              <a:buClr>
                <a:srgbClr val="FFFFFF"/>
              </a:buClr>
            </a:pPr>
            <a:r>
              <a:rPr lang="en">
                <a:solidFill>
                  <a:srgbClr val="FFFFFF"/>
                </a:solidFill>
              </a:rPr>
              <a:t>Server can connect to the database:</a:t>
            </a:r>
          </a:p>
          <a:p>
            <a:pPr indent="-228600" lvl="1" marL="914400" rtl="0">
              <a:spcBef>
                <a:spcPts val="0"/>
              </a:spcBef>
              <a:buClr>
                <a:srgbClr val="FFFFFF"/>
              </a:buClr>
            </a:pPr>
            <a:r>
              <a:rPr lang="en">
                <a:solidFill>
                  <a:srgbClr val="FFFFFF"/>
                </a:solidFill>
              </a:rPr>
              <a:t>Can make a connection to the database.</a:t>
            </a:r>
          </a:p>
          <a:p>
            <a:pPr indent="-228600" lvl="1" marL="914400" rtl="0">
              <a:spcBef>
                <a:spcPts val="0"/>
              </a:spcBef>
              <a:buClr>
                <a:srgbClr val="FFFFFF"/>
              </a:buClr>
            </a:pPr>
            <a:r>
              <a:rPr lang="en">
                <a:solidFill>
                  <a:srgbClr val="FFFFFF"/>
                </a:solidFill>
              </a:rPr>
              <a:t>Can query the database and get correct results.</a:t>
            </a:r>
          </a:p>
          <a:p>
            <a:pPr indent="-228600" lvl="0" marL="4572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Database</a:t>
            </a:r>
          </a:p>
        </p:txBody>
      </p:sp>
      <p:sp>
        <p:nvSpPr>
          <p:cNvPr id="370" name="Shape 370"/>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Normalization</a:t>
            </a:r>
          </a:p>
          <a:p>
            <a:pPr indent="-228600" lvl="0" marL="457200" rtl="0">
              <a:spcBef>
                <a:spcPts val="0"/>
              </a:spcBef>
              <a:buClr>
                <a:srgbClr val="FFFFFF"/>
              </a:buClr>
            </a:pPr>
            <a:r>
              <a:rPr lang="en">
                <a:solidFill>
                  <a:srgbClr val="FFFFFF"/>
                </a:solidFill>
              </a:rPr>
              <a:t>Indexing</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596575" y="445025"/>
            <a:ext cx="7997400" cy="572700"/>
          </a:xfrm>
          <a:prstGeom prst="rect">
            <a:avLst/>
          </a:prstGeom>
        </p:spPr>
        <p:txBody>
          <a:bodyPr anchorCtr="0" anchor="t" bIns="91425" lIns="91425" rIns="91425" tIns="91425">
            <a:noAutofit/>
          </a:bodyPr>
          <a:lstStyle/>
          <a:p>
            <a:pPr lvl="0" algn="ctr">
              <a:spcBef>
                <a:spcPts val="0"/>
              </a:spcBef>
              <a:buNone/>
            </a:pPr>
            <a:r>
              <a:rPr lang="en"/>
              <a:t>Submodule Testing - Database</a:t>
            </a:r>
          </a:p>
        </p:txBody>
      </p:sp>
      <p:sp>
        <p:nvSpPr>
          <p:cNvPr id="376" name="Shape 376"/>
          <p:cNvSpPr txBox="1"/>
          <p:nvPr>
            <p:ph idx="1" type="body"/>
          </p:nvPr>
        </p:nvSpPr>
        <p:spPr>
          <a:xfrm>
            <a:off x="596700" y="1152475"/>
            <a:ext cx="79974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Insertions - Database is verifying requirements for new records:</a:t>
            </a:r>
          </a:p>
          <a:p>
            <a:pPr indent="-228600" lvl="1" marL="914400" rtl="0">
              <a:spcBef>
                <a:spcPts val="0"/>
              </a:spcBef>
              <a:buClr>
                <a:srgbClr val="FFFFFF"/>
              </a:buClr>
              <a:buChar char="○"/>
            </a:pPr>
            <a:r>
              <a:rPr lang="en">
                <a:solidFill>
                  <a:srgbClr val="FFFFFF"/>
                </a:solidFill>
              </a:rPr>
              <a:t>Non-null attributes are not null - Test by submitting records with null </a:t>
            </a:r>
            <a:r>
              <a:rPr lang="en">
                <a:solidFill>
                  <a:srgbClr val="FFFFFF"/>
                </a:solidFill>
              </a:rPr>
              <a:t>values </a:t>
            </a:r>
            <a:r>
              <a:rPr lang="en">
                <a:solidFill>
                  <a:srgbClr val="FFFFFF"/>
                </a:solidFill>
              </a:rPr>
              <a:t>for non-null attributes.</a:t>
            </a:r>
          </a:p>
          <a:p>
            <a:pPr indent="-228600" lvl="1" marL="9144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indent="-228600" lvl="0" marL="457200" rtl="0">
              <a:spcBef>
                <a:spcPts val="0"/>
              </a:spcBef>
              <a:buClr>
                <a:srgbClr val="FFFFFF"/>
              </a:buClr>
              <a:buChar char="●"/>
            </a:pPr>
            <a:r>
              <a:rPr lang="en">
                <a:solidFill>
                  <a:srgbClr val="FFFFFF"/>
                </a:solidFill>
              </a:rPr>
              <a:t>Query Results - Attributes are configured to return correct query results.</a:t>
            </a:r>
          </a:p>
          <a:p>
            <a:pPr indent="-228600" lvl="1" marL="9144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indent="-228600" lvl="1" marL="9144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Machine Learning</a:t>
            </a:r>
          </a:p>
        </p:txBody>
      </p:sp>
      <p:sp>
        <p:nvSpPr>
          <p:cNvPr id="382" name="Shape 382"/>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Use LabelEncoder to preprocess the data of categorical variables </a:t>
            </a:r>
          </a:p>
          <a:p>
            <a:pPr indent="-228600" lvl="0" marL="457200" rtl="0">
              <a:spcBef>
                <a:spcPts val="0"/>
              </a:spcBef>
              <a:buClr>
                <a:srgbClr val="FFFFFF"/>
              </a:buClr>
            </a:pPr>
            <a:r>
              <a:rPr lang="en">
                <a:solidFill>
                  <a:srgbClr val="FFFFFF"/>
                </a:solidFill>
              </a:rPr>
              <a:t>Send that preprocessed data into the RandomForestClassifier</a:t>
            </a:r>
          </a:p>
          <a:p>
            <a:pPr lvl="0" rtl="0">
              <a:spcBef>
                <a:spcPts val="0"/>
              </a:spcBef>
              <a:buNone/>
            </a:pPr>
            <a:r>
              <a:rPr lang="en">
                <a:solidFill>
                  <a:srgbClr val="FFFFFF"/>
                </a:solidFill>
              </a:rPr>
              <a:t>Unit Testing: </a:t>
            </a:r>
          </a:p>
          <a:p>
            <a:pPr indent="-228600" lvl="0" marL="457200" rtl="0">
              <a:spcBef>
                <a:spcPts val="0"/>
              </a:spcBef>
              <a:buClr>
                <a:srgbClr val="FFFFFF"/>
              </a:buClr>
              <a:buChar char="●"/>
            </a:pPr>
            <a:r>
              <a:rPr lang="en">
                <a:solidFill>
                  <a:srgbClr val="FFFFFF"/>
                </a:solidFill>
              </a:rPr>
              <a:t>Volume  </a:t>
            </a:r>
          </a:p>
          <a:p>
            <a:pPr indent="-228600" lvl="0" marL="457200" rtl="0">
              <a:spcBef>
                <a:spcPts val="0"/>
              </a:spcBef>
              <a:buClr>
                <a:srgbClr val="FFFFFF"/>
              </a:buClr>
              <a:buChar char="●"/>
            </a:pPr>
            <a:r>
              <a:t/>
            </a:r>
            <a:endParaRPr>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C343D"/>
        </a:solidFill>
      </p:bgPr>
    </p:bg>
    <p:spTree>
      <p:nvGrpSpPr>
        <p:cNvPr id="386" name="Shape 386"/>
        <p:cNvGrpSpPr/>
        <p:nvPr/>
      </p:nvGrpSpPr>
      <p:grpSpPr>
        <a:xfrm>
          <a:off x="0" y="0"/>
          <a:ext cx="0" cy="0"/>
          <a:chOff x="0" y="0"/>
          <a:chExt cx="0" cy="0"/>
        </a:xfrm>
      </p:grpSpPr>
      <p:sp>
        <p:nvSpPr>
          <p:cNvPr id="387" name="Shape 387"/>
          <p:cNvSpPr txBox="1"/>
          <p:nvPr>
            <p:ph type="ctrTitle"/>
          </p:nvPr>
        </p:nvSpPr>
        <p:spPr>
          <a:xfrm>
            <a:off x="1282499" y="720301"/>
            <a:ext cx="6579000" cy="1584900"/>
          </a:xfrm>
          <a:prstGeom prst="rect">
            <a:avLst/>
          </a:prstGeom>
        </p:spPr>
        <p:txBody>
          <a:bodyPr anchorCtr="0" anchor="b" bIns="91425" lIns="91425" rIns="91425" tIns="91425">
            <a:noAutofit/>
          </a:bodyPr>
          <a:lstStyle/>
          <a:p>
            <a:pPr lvl="0" rtl="0">
              <a:spcBef>
                <a:spcPts val="0"/>
              </a:spcBef>
              <a:buNone/>
            </a:pPr>
            <a:r>
              <a:rPr lang="en"/>
              <a:t>Nostradomicile</a:t>
            </a:r>
          </a:p>
        </p:txBody>
      </p:sp>
      <p:sp>
        <p:nvSpPr>
          <p:cNvPr id="388" name="Shape 388"/>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rtl="0" algn="ctr">
              <a:spcBef>
                <a:spcPts val="0"/>
              </a:spcBef>
              <a:buNone/>
            </a:pPr>
            <a:r>
              <a:t/>
            </a:r>
            <a:endParaRPr sz="1800">
              <a:solidFill>
                <a:srgbClr val="FFFFFF"/>
              </a:solidFill>
            </a:endParaRPr>
          </a:p>
          <a:p>
            <a:pPr lvl="0" rt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rtl="0" algn="ctr">
              <a:spcBef>
                <a:spcPts val="0"/>
              </a:spcBef>
              <a:buNone/>
            </a:pPr>
            <a:r>
              <a:rPr lang="en" sz="1800">
                <a:solidFill>
                  <a:srgbClr val="FFFFFF"/>
                </a:solidFill>
              </a:rPr>
              <a:t> Jeremy Hutton, Richard Andrews</a:t>
            </a:r>
          </a:p>
        </p:txBody>
      </p:sp>
      <p:sp>
        <p:nvSpPr>
          <p:cNvPr id="389" name="Shape 389"/>
          <p:cNvSpPr txBox="1"/>
          <p:nvPr/>
        </p:nvSpPr>
        <p:spPr>
          <a:xfrm>
            <a:off x="1362750" y="2256025"/>
            <a:ext cx="6418500" cy="533100"/>
          </a:xfrm>
          <a:prstGeom prst="rect">
            <a:avLst/>
          </a:prstGeom>
          <a:noFill/>
          <a:ln>
            <a:noFill/>
          </a:ln>
        </p:spPr>
        <p:txBody>
          <a:bodyPr anchorCtr="0" anchor="t" bIns="91425" lIns="91425" rIns="91425" tIns="91425">
            <a:noAutofit/>
          </a:bodyPr>
          <a:lstStyle/>
          <a:p>
            <a:pPr lvl="0" rtl="0" algn="ctr">
              <a:spcBef>
                <a:spcPts val="0"/>
              </a:spcBef>
              <a:buNone/>
            </a:pPr>
            <a:r>
              <a:rPr b="1" lang="en" sz="2000">
                <a:solidFill>
                  <a:srgbClr val="FFFFFF"/>
                </a:solidFill>
              </a:rPr>
              <a:t>Demonstration and User Training</a:t>
            </a:r>
          </a:p>
        </p:txBody>
      </p:sp>
      <p:pic>
        <p:nvPicPr>
          <p:cNvPr descr="Nostradomicile_logo_invert.png" id="390" name="Shape 390"/>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391" name="Shape 391"/>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265500" y="517025"/>
            <a:ext cx="4045200" cy="1022100"/>
          </a:xfrm>
          <a:prstGeom prst="rect">
            <a:avLst/>
          </a:prstGeom>
          <a:ln>
            <a:noFill/>
          </a:ln>
        </p:spPr>
        <p:txBody>
          <a:bodyPr anchorCtr="0" anchor="b" bIns="91425" lIns="91425" rIns="91425" tIns="91425">
            <a:noAutofit/>
          </a:bodyPr>
          <a:lstStyle/>
          <a:p>
            <a:pPr lvl="0">
              <a:spcBef>
                <a:spcPts val="0"/>
              </a:spcBef>
              <a:buNone/>
            </a:pPr>
            <a:r>
              <a:rPr lang="en" sz="4800"/>
              <a:t>Requirements</a:t>
            </a:r>
          </a:p>
        </p:txBody>
      </p:sp>
      <p:sp>
        <p:nvSpPr>
          <p:cNvPr id="397" name="Shape 397"/>
          <p:cNvSpPr txBox="1"/>
          <p:nvPr>
            <p:ph idx="1" type="subTitle"/>
          </p:nvPr>
        </p:nvSpPr>
        <p:spPr>
          <a:xfrm>
            <a:off x="265500" y="2026624"/>
            <a:ext cx="4045200" cy="2164200"/>
          </a:xfrm>
          <a:prstGeom prst="rect">
            <a:avLst/>
          </a:prstGeom>
        </p:spPr>
        <p:txBody>
          <a:bodyPr anchorCtr="0" anchor="t" bIns="91425" lIns="91425" rIns="91425" tIns="91425">
            <a:noAutofit/>
          </a:bodyPr>
          <a:lstStyle/>
          <a:p>
            <a:pPr indent="-228600" lvl="0" marL="457200" rtl="0" algn="l">
              <a:spcBef>
                <a:spcPts val="0"/>
              </a:spcBef>
              <a:buChar char="●"/>
            </a:pPr>
            <a:r>
              <a:rPr lang="en"/>
              <a:t>About Page</a:t>
            </a:r>
          </a:p>
          <a:p>
            <a:pPr indent="-228600" lvl="0" marL="457200" rtl="0" algn="l">
              <a:spcBef>
                <a:spcPts val="0"/>
              </a:spcBef>
              <a:buChar char="●"/>
            </a:pPr>
            <a:r>
              <a:rPr lang="en"/>
              <a:t>Expert Blog Page</a:t>
            </a:r>
          </a:p>
          <a:p>
            <a:pPr indent="-228600" lvl="0" marL="457200" algn="l">
              <a:spcBef>
                <a:spcPts val="0"/>
              </a:spcBef>
              <a:buChar char="●"/>
            </a:pPr>
            <a:r>
              <a:rPr lang="en"/>
              <a:t>Contact Page</a:t>
            </a:r>
          </a:p>
        </p:txBody>
      </p:sp>
      <p:sp>
        <p:nvSpPr>
          <p:cNvPr id="398" name="Shape 398"/>
          <p:cNvSpPr txBox="1"/>
          <p:nvPr>
            <p:ph idx="2" type="body"/>
          </p:nvPr>
        </p:nvSpPr>
        <p:spPr>
          <a:xfrm>
            <a:off x="4901025" y="1792200"/>
            <a:ext cx="3837000" cy="2592900"/>
          </a:xfrm>
          <a:prstGeom prst="rect">
            <a:avLst/>
          </a:prstGeom>
          <a:ln cap="flat" cmpd="sng" w="9525">
            <a:solidFill>
              <a:srgbClr val="FFFFFF"/>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lr>
                <a:srgbClr val="0C343D"/>
              </a:buClr>
            </a:pPr>
            <a:r>
              <a:rPr lang="en">
                <a:solidFill>
                  <a:srgbClr val="0C343D"/>
                </a:solidFill>
              </a:rPr>
              <a:t>Single Page Application </a:t>
            </a:r>
          </a:p>
          <a:p>
            <a:pPr indent="-228600" lvl="0" marL="457200" rtl="0">
              <a:spcBef>
                <a:spcPts val="0"/>
              </a:spcBef>
              <a:buClr>
                <a:srgbClr val="0C343D"/>
              </a:buClr>
            </a:pPr>
            <a:r>
              <a:rPr lang="en">
                <a:solidFill>
                  <a:srgbClr val="0C343D"/>
                </a:solidFill>
              </a:rPr>
              <a:t>Navigation Bar Follows General Web Conventions</a:t>
            </a:r>
          </a:p>
          <a:p>
            <a:pPr indent="-228600" lvl="0" marL="457200">
              <a:spcBef>
                <a:spcPts val="0"/>
              </a:spcBef>
              <a:buClr>
                <a:srgbClr val="0C343D"/>
              </a:buClr>
            </a:pPr>
            <a:r>
              <a:rPr lang="en">
                <a:solidFill>
                  <a:srgbClr val="0C343D"/>
                </a:solidFill>
              </a:rPr>
              <a:t>Contact Page Includes an Email Form Linked to NostraDomicile@gmail.com</a:t>
            </a:r>
          </a:p>
        </p:txBody>
      </p:sp>
      <p:sp>
        <p:nvSpPr>
          <p:cNvPr id="399" name="Shape 399"/>
          <p:cNvSpPr txBox="1"/>
          <p:nvPr/>
        </p:nvSpPr>
        <p:spPr>
          <a:xfrm>
            <a:off x="4901025" y="517025"/>
            <a:ext cx="3577500" cy="11085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sz="4800">
                <a:solidFill>
                  <a:srgbClr val="274E13"/>
                </a:solidFill>
              </a:rPr>
              <a:t>Training</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05" name="Shape 405"/>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aboutBox - Page 1.png" id="406" name="Shape 406"/>
          <p:cNvPicPr preferRelativeResize="0"/>
          <p:nvPr/>
        </p:nvPicPr>
        <p:blipFill>
          <a:blip r:embed="rId3">
            <a:alphaModFix/>
          </a:blip>
          <a:stretch>
            <a:fillRect/>
          </a:stretch>
        </p:blipFill>
        <p:spPr>
          <a:xfrm>
            <a:off x="111625" y="371975"/>
            <a:ext cx="9032375" cy="445460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12" name="Shape 412"/>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about.png" id="413" name="Shape 413"/>
          <p:cNvPicPr preferRelativeResize="0"/>
          <p:nvPr/>
        </p:nvPicPr>
        <p:blipFill>
          <a:blip r:embed="rId3">
            <a:alphaModFix/>
          </a:blip>
          <a:stretch>
            <a:fillRect/>
          </a:stretch>
        </p:blipFill>
        <p:spPr>
          <a:xfrm>
            <a:off x="295025" y="397625"/>
            <a:ext cx="8516901" cy="44465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19" name="Shape 419"/>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blogBox - Page 1.png" id="420" name="Shape 420"/>
          <p:cNvPicPr preferRelativeResize="0"/>
          <p:nvPr/>
        </p:nvPicPr>
        <p:blipFill>
          <a:blip r:embed="rId3">
            <a:alphaModFix/>
          </a:blip>
          <a:stretch>
            <a:fillRect/>
          </a:stretch>
        </p:blipFill>
        <p:spPr>
          <a:xfrm>
            <a:off x="64125" y="320675"/>
            <a:ext cx="8978675" cy="4527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26" name="Shape 426"/>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blog.png" id="427" name="Shape 427"/>
          <p:cNvPicPr preferRelativeResize="0"/>
          <p:nvPr/>
        </p:nvPicPr>
        <p:blipFill>
          <a:blip r:embed="rId3">
            <a:alphaModFix/>
          </a:blip>
          <a:stretch>
            <a:fillRect/>
          </a:stretch>
        </p:blipFill>
        <p:spPr>
          <a:xfrm>
            <a:off x="115450" y="377075"/>
            <a:ext cx="8850400" cy="4389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93" name="Shape 93"/>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33" name="Shape 433"/>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contactBox - Page 1.png" id="434" name="Shape 434"/>
          <p:cNvPicPr preferRelativeResize="0"/>
          <p:nvPr/>
        </p:nvPicPr>
        <p:blipFill>
          <a:blip r:embed="rId3">
            <a:alphaModFix/>
          </a:blip>
          <a:stretch>
            <a:fillRect/>
          </a:stretch>
        </p:blipFill>
        <p:spPr>
          <a:xfrm>
            <a:off x="59625" y="346325"/>
            <a:ext cx="8880575" cy="44380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40" name="Shape 44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contact.png" id="441" name="Shape 441"/>
          <p:cNvPicPr preferRelativeResize="0"/>
          <p:nvPr/>
        </p:nvPicPr>
        <p:blipFill>
          <a:blip r:embed="rId3">
            <a:alphaModFix/>
          </a:blip>
          <a:stretch>
            <a:fillRect/>
          </a:stretch>
        </p:blipFill>
        <p:spPr>
          <a:xfrm>
            <a:off x="179575" y="179575"/>
            <a:ext cx="8786274" cy="47202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265500" y="66675"/>
            <a:ext cx="4045200" cy="1022100"/>
          </a:xfrm>
          <a:prstGeom prst="rect">
            <a:avLst/>
          </a:prstGeom>
          <a:ln>
            <a:noFill/>
          </a:ln>
        </p:spPr>
        <p:txBody>
          <a:bodyPr anchorCtr="0" anchor="b" bIns="91425" lIns="91425" rIns="91425" tIns="91425">
            <a:noAutofit/>
          </a:bodyPr>
          <a:lstStyle/>
          <a:p>
            <a:pPr lvl="0" rtl="0">
              <a:spcBef>
                <a:spcPts val="0"/>
              </a:spcBef>
              <a:buNone/>
            </a:pPr>
            <a:r>
              <a:rPr lang="en" sz="4800"/>
              <a:t>Requirements</a:t>
            </a:r>
          </a:p>
        </p:txBody>
      </p:sp>
      <p:sp>
        <p:nvSpPr>
          <p:cNvPr id="447" name="Shape 447"/>
          <p:cNvSpPr txBox="1"/>
          <p:nvPr>
            <p:ph idx="1" type="subTitle"/>
          </p:nvPr>
        </p:nvSpPr>
        <p:spPr>
          <a:xfrm>
            <a:off x="265500" y="1230999"/>
            <a:ext cx="4045200" cy="2164200"/>
          </a:xfrm>
          <a:prstGeom prst="rect">
            <a:avLst/>
          </a:prstGeom>
        </p:spPr>
        <p:txBody>
          <a:bodyPr anchorCtr="0" anchor="t" bIns="91425" lIns="91425" rIns="91425" tIns="91425">
            <a:noAutofit/>
          </a:bodyPr>
          <a:lstStyle/>
          <a:p>
            <a:pPr indent="-228600" lvl="0" marL="457200" rtl="0" algn="l">
              <a:spcBef>
                <a:spcPts val="0"/>
              </a:spcBef>
              <a:buChar char="●"/>
            </a:pPr>
            <a:r>
              <a:rPr lang="en"/>
              <a:t>Zip Code Input</a:t>
            </a:r>
          </a:p>
          <a:p>
            <a:pPr indent="-228600" lvl="0" marL="457200" rtl="0" algn="l">
              <a:spcBef>
                <a:spcPts val="0"/>
              </a:spcBef>
              <a:buChar char="●"/>
            </a:pPr>
            <a:r>
              <a:rPr lang="en"/>
              <a:t>Text Areas  And Dropdown Boxes For User To Input Home Data</a:t>
            </a:r>
          </a:p>
          <a:p>
            <a:pPr indent="-228600" lvl="0" marL="457200" rtl="0" algn="l">
              <a:spcBef>
                <a:spcPts val="0"/>
              </a:spcBef>
              <a:buChar char="●"/>
            </a:pPr>
            <a:r>
              <a:rPr lang="en"/>
              <a:t>Submit Information Button</a:t>
            </a:r>
          </a:p>
        </p:txBody>
      </p:sp>
      <p:sp>
        <p:nvSpPr>
          <p:cNvPr id="448" name="Shape 448"/>
          <p:cNvSpPr txBox="1"/>
          <p:nvPr>
            <p:ph idx="2" type="body"/>
          </p:nvPr>
        </p:nvSpPr>
        <p:spPr>
          <a:xfrm>
            <a:off x="4901025" y="1539125"/>
            <a:ext cx="3837000" cy="3284400"/>
          </a:xfrm>
          <a:prstGeom prst="rect">
            <a:avLst/>
          </a:prstGeom>
          <a:ln cap="flat" cmpd="sng" w="9525">
            <a:solidFill>
              <a:srgbClr val="FFFFFF"/>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lr>
                <a:srgbClr val="0C343D"/>
              </a:buClr>
            </a:pPr>
            <a:r>
              <a:rPr lang="en">
                <a:solidFill>
                  <a:srgbClr val="0C343D"/>
                </a:solidFill>
              </a:rPr>
              <a:t>Zip Code Input is used for all three of the site’s main functions</a:t>
            </a:r>
          </a:p>
          <a:p>
            <a:pPr indent="-228600" lvl="0" marL="457200" rtl="0">
              <a:spcBef>
                <a:spcPts val="0"/>
              </a:spcBef>
              <a:buClr>
                <a:srgbClr val="0C343D"/>
              </a:buClr>
            </a:pPr>
            <a:r>
              <a:rPr lang="en">
                <a:solidFill>
                  <a:srgbClr val="0C343D"/>
                </a:solidFill>
              </a:rPr>
              <a:t>Zip Code Input used alone in return of most important factors</a:t>
            </a:r>
          </a:p>
          <a:p>
            <a:pPr indent="-228600" lvl="0" marL="457200" rtl="0">
              <a:spcBef>
                <a:spcPts val="0"/>
              </a:spcBef>
              <a:buClr>
                <a:srgbClr val="0C343D"/>
              </a:buClr>
            </a:pPr>
            <a:r>
              <a:rPr lang="en">
                <a:solidFill>
                  <a:srgbClr val="0C343D"/>
                </a:solidFill>
              </a:rPr>
              <a:t>Zip Code Input and Home’s Attributes are used in the “Will Your House Sell?” function</a:t>
            </a:r>
          </a:p>
          <a:p>
            <a:pPr indent="-228600" lvl="0" marL="457200" rtl="0">
              <a:spcBef>
                <a:spcPts val="0"/>
              </a:spcBef>
              <a:buClr>
                <a:srgbClr val="0C343D"/>
              </a:buClr>
            </a:pPr>
            <a:r>
              <a:rPr lang="en">
                <a:solidFill>
                  <a:srgbClr val="0C343D"/>
                </a:solidFill>
              </a:rPr>
              <a:t>Zip Code Input used to return statistics on user’s area of     interest</a:t>
            </a:r>
          </a:p>
          <a:p>
            <a:pPr indent="-228600" lvl="0" marL="457200" rtl="0">
              <a:spcBef>
                <a:spcPts val="0"/>
              </a:spcBef>
              <a:buClr>
                <a:srgbClr val="0C343D"/>
              </a:buClr>
            </a:pPr>
            <a:r>
              <a:rPr lang="en">
                <a:solidFill>
                  <a:srgbClr val="0C343D"/>
                </a:solidFill>
              </a:rPr>
              <a:t>The Submit Button, when pressed, captures all user information</a:t>
            </a:r>
          </a:p>
        </p:txBody>
      </p:sp>
      <p:sp>
        <p:nvSpPr>
          <p:cNvPr id="449" name="Shape 449"/>
          <p:cNvSpPr txBox="1"/>
          <p:nvPr/>
        </p:nvSpPr>
        <p:spPr>
          <a:xfrm>
            <a:off x="4901025" y="66675"/>
            <a:ext cx="3577500" cy="11085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4800">
                <a:solidFill>
                  <a:srgbClr val="274E13"/>
                </a:solidFill>
              </a:rPr>
              <a:t>Training</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55" name="Shape 455"/>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zipCodeBox - Page 1.png" id="456" name="Shape 456"/>
          <p:cNvPicPr preferRelativeResize="0"/>
          <p:nvPr/>
        </p:nvPicPr>
        <p:blipFill>
          <a:blip r:embed="rId3">
            <a:alphaModFix/>
          </a:blip>
          <a:stretch>
            <a:fillRect/>
          </a:stretch>
        </p:blipFill>
        <p:spPr>
          <a:xfrm>
            <a:off x="153925" y="371975"/>
            <a:ext cx="8786274" cy="45021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62" name="Shape 462"/>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attributeBox - Page 1.png" id="463" name="Shape 463"/>
          <p:cNvPicPr preferRelativeResize="0"/>
          <p:nvPr/>
        </p:nvPicPr>
        <p:blipFill>
          <a:blip r:embed="rId3">
            <a:alphaModFix/>
          </a:blip>
          <a:stretch>
            <a:fillRect/>
          </a:stretch>
        </p:blipFill>
        <p:spPr>
          <a:xfrm>
            <a:off x="115450" y="384800"/>
            <a:ext cx="8876049" cy="44893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69" name="Shape 469"/>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submitBox - Page 1.png" id="470" name="Shape 470"/>
          <p:cNvPicPr preferRelativeResize="0"/>
          <p:nvPr/>
        </p:nvPicPr>
        <p:blipFill>
          <a:blip r:embed="rId3">
            <a:alphaModFix/>
          </a:blip>
          <a:stretch>
            <a:fillRect/>
          </a:stretch>
        </p:blipFill>
        <p:spPr>
          <a:xfrm>
            <a:off x="166750" y="282175"/>
            <a:ext cx="8786276" cy="45919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265500" y="0"/>
            <a:ext cx="4045200" cy="1022100"/>
          </a:xfrm>
          <a:prstGeom prst="rect">
            <a:avLst/>
          </a:prstGeom>
          <a:ln>
            <a:noFill/>
          </a:ln>
        </p:spPr>
        <p:txBody>
          <a:bodyPr anchorCtr="0" anchor="b" bIns="91425" lIns="91425" rIns="91425" tIns="91425">
            <a:noAutofit/>
          </a:bodyPr>
          <a:lstStyle/>
          <a:p>
            <a:pPr lvl="0" rtl="0">
              <a:spcBef>
                <a:spcPts val="0"/>
              </a:spcBef>
              <a:buNone/>
            </a:pPr>
            <a:r>
              <a:rPr lang="en" sz="4800"/>
              <a:t>Requirements</a:t>
            </a:r>
          </a:p>
        </p:txBody>
      </p:sp>
      <p:sp>
        <p:nvSpPr>
          <p:cNvPr id="476" name="Shape 476"/>
          <p:cNvSpPr txBox="1"/>
          <p:nvPr>
            <p:ph idx="1" type="subTitle"/>
          </p:nvPr>
        </p:nvSpPr>
        <p:spPr>
          <a:xfrm>
            <a:off x="265500" y="915199"/>
            <a:ext cx="4045200" cy="2164200"/>
          </a:xfrm>
          <a:prstGeom prst="rect">
            <a:avLst/>
          </a:prstGeom>
        </p:spPr>
        <p:txBody>
          <a:bodyPr anchorCtr="0" anchor="t" bIns="91425" lIns="91425" rIns="91425" tIns="91425">
            <a:noAutofit/>
          </a:bodyPr>
          <a:lstStyle/>
          <a:p>
            <a:pPr indent="-228600" lvl="0" marL="457200" rtl="0" algn="l">
              <a:spcBef>
                <a:spcPts val="0"/>
              </a:spcBef>
              <a:buChar char="●"/>
            </a:pPr>
            <a:r>
              <a:rPr lang="en"/>
              <a:t>Sale Prediction Function</a:t>
            </a:r>
          </a:p>
          <a:p>
            <a:pPr indent="-228600" lvl="0" marL="457200" rtl="0" algn="l">
              <a:spcBef>
                <a:spcPts val="0"/>
              </a:spcBef>
              <a:buChar char="●"/>
            </a:pPr>
            <a:r>
              <a:rPr lang="en"/>
              <a:t>Most Important Attributes Function</a:t>
            </a:r>
          </a:p>
          <a:p>
            <a:pPr indent="-228600" lvl="0" marL="457200" rtl="0" algn="l">
              <a:spcBef>
                <a:spcPts val="0"/>
              </a:spcBef>
              <a:buChar char="●"/>
            </a:pPr>
            <a:r>
              <a:rPr lang="en"/>
              <a:t>Data Visualization Function</a:t>
            </a:r>
          </a:p>
        </p:txBody>
      </p:sp>
      <p:sp>
        <p:nvSpPr>
          <p:cNvPr id="477" name="Shape 477"/>
          <p:cNvSpPr txBox="1"/>
          <p:nvPr>
            <p:ph idx="2" type="body"/>
          </p:nvPr>
        </p:nvSpPr>
        <p:spPr>
          <a:xfrm>
            <a:off x="4644600" y="1022100"/>
            <a:ext cx="4276200" cy="3955200"/>
          </a:xfrm>
          <a:prstGeom prst="rect">
            <a:avLst/>
          </a:prstGeom>
          <a:ln cap="flat" cmpd="sng" w="9525">
            <a:solidFill>
              <a:srgbClr val="FFFFFF"/>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lr>
                <a:srgbClr val="0C343D"/>
              </a:buClr>
            </a:pPr>
            <a:r>
              <a:rPr lang="en">
                <a:solidFill>
                  <a:srgbClr val="0C343D"/>
                </a:solidFill>
              </a:rPr>
              <a:t>When “Will Your House Sell?” button pressed an in-window message box appears with a will/will not sell answer</a:t>
            </a:r>
          </a:p>
          <a:p>
            <a:pPr indent="-228600" lvl="0" marL="457200" rtl="0">
              <a:spcBef>
                <a:spcPts val="0"/>
              </a:spcBef>
              <a:buClr>
                <a:srgbClr val="0C343D"/>
              </a:buClr>
            </a:pPr>
            <a:r>
              <a:rPr lang="en">
                <a:solidFill>
                  <a:srgbClr val="0C343D"/>
                </a:solidFill>
              </a:rPr>
              <a:t>When the “Most Important Attributes” button is pressed an in-window message appears with a histogram of most important attributes</a:t>
            </a:r>
          </a:p>
          <a:p>
            <a:pPr indent="-228600" lvl="0" marL="457200" rtl="0">
              <a:spcBef>
                <a:spcPts val="0"/>
              </a:spcBef>
              <a:buClr>
                <a:srgbClr val="0C343D"/>
              </a:buClr>
            </a:pPr>
            <a:r>
              <a:rPr lang="en">
                <a:solidFill>
                  <a:srgbClr val="0C343D"/>
                </a:solidFill>
              </a:rPr>
              <a:t>When “Data Visualizations” button is pressed, a suite of charts and graphs appear based on the target zip code.</a:t>
            </a:r>
          </a:p>
        </p:txBody>
      </p:sp>
      <p:sp>
        <p:nvSpPr>
          <p:cNvPr id="478" name="Shape 478"/>
          <p:cNvSpPr txBox="1"/>
          <p:nvPr/>
        </p:nvSpPr>
        <p:spPr>
          <a:xfrm>
            <a:off x="4901025" y="89400"/>
            <a:ext cx="3577500" cy="11085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0C343D"/>
                </a:solidFill>
              </a:rPr>
              <a:t>Training</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84" name="Shape 484"/>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sellBox - Page 1.png" id="485" name="Shape 485"/>
          <p:cNvPicPr preferRelativeResize="0"/>
          <p:nvPr/>
        </p:nvPicPr>
        <p:blipFill>
          <a:blip r:embed="rId3">
            <a:alphaModFix/>
          </a:blip>
          <a:stretch>
            <a:fillRect/>
          </a:stretch>
        </p:blipFill>
        <p:spPr>
          <a:xfrm>
            <a:off x="166750" y="256525"/>
            <a:ext cx="8837576" cy="468174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91" name="Shape 491"/>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willSell2.png" id="492" name="Shape 492"/>
          <p:cNvPicPr preferRelativeResize="0"/>
          <p:nvPr/>
        </p:nvPicPr>
        <p:blipFill>
          <a:blip r:embed="rId3">
            <a:alphaModFix/>
          </a:blip>
          <a:stretch>
            <a:fillRect/>
          </a:stretch>
        </p:blipFill>
        <p:spPr>
          <a:xfrm>
            <a:off x="346325" y="295025"/>
            <a:ext cx="8452775" cy="4502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498" name="Shape 498"/>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attBox - Page 1.png" id="499" name="Shape 499"/>
          <p:cNvPicPr preferRelativeResize="0"/>
          <p:nvPr/>
        </p:nvPicPr>
        <p:blipFill>
          <a:blip r:embed="rId3">
            <a:alphaModFix/>
          </a:blip>
          <a:stretch>
            <a:fillRect/>
          </a:stretch>
        </p:blipFill>
        <p:spPr>
          <a:xfrm>
            <a:off x="166750" y="384800"/>
            <a:ext cx="8773450" cy="4232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505" name="Shape 505"/>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attributes2.png" id="506" name="Shape 506"/>
          <p:cNvPicPr preferRelativeResize="0"/>
          <p:nvPr/>
        </p:nvPicPr>
        <p:blipFill>
          <a:blip r:embed="rId3">
            <a:alphaModFix/>
          </a:blip>
          <a:stretch>
            <a:fillRect/>
          </a:stretch>
        </p:blipFill>
        <p:spPr>
          <a:xfrm>
            <a:off x="448924" y="461750"/>
            <a:ext cx="8286048" cy="4232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512" name="Shape 512"/>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vizBox - Page 1.png" id="513" name="Shape 513"/>
          <p:cNvPicPr preferRelativeResize="0"/>
          <p:nvPr/>
        </p:nvPicPr>
        <p:blipFill>
          <a:blip r:embed="rId3">
            <a:alphaModFix/>
          </a:blip>
          <a:stretch>
            <a:fillRect/>
          </a:stretch>
        </p:blipFill>
        <p:spPr>
          <a:xfrm>
            <a:off x="218050" y="436100"/>
            <a:ext cx="8773450" cy="43226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p:txBody>
      </p:sp>
      <p:sp>
        <p:nvSpPr>
          <p:cNvPr id="519" name="Shape 519"/>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visualiz.png" id="520" name="Shape 520"/>
          <p:cNvPicPr preferRelativeResize="0"/>
          <p:nvPr/>
        </p:nvPicPr>
        <p:blipFill>
          <a:blip r:embed="rId3">
            <a:alphaModFix/>
          </a:blip>
          <a:stretch>
            <a:fillRect/>
          </a:stretch>
        </p:blipFill>
        <p:spPr>
          <a:xfrm>
            <a:off x="333499" y="436100"/>
            <a:ext cx="8478424" cy="41815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sz="3600"/>
              <a:t>Incomplete Requirements</a:t>
            </a:r>
          </a:p>
        </p:txBody>
      </p:sp>
      <p:sp>
        <p:nvSpPr>
          <p:cNvPr id="526" name="Shape 526"/>
          <p:cNvSpPr txBox="1"/>
          <p:nvPr>
            <p:ph idx="1" type="body"/>
          </p:nvPr>
        </p:nvSpPr>
        <p:spPr>
          <a:xfrm>
            <a:off x="190050" y="1152475"/>
            <a:ext cx="87189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pPr>
            <a:r>
              <a:rPr lang="en" sz="2400">
                <a:solidFill>
                  <a:srgbClr val="FFFFFF"/>
                </a:solidFill>
              </a:rPr>
              <a:t>Contact Page(Email Functionality Needs Added)</a:t>
            </a:r>
          </a:p>
          <a:p>
            <a:pPr indent="-381000" lvl="0" marL="457200" rtl="0">
              <a:spcBef>
                <a:spcPts val="0"/>
              </a:spcBef>
              <a:buClr>
                <a:srgbClr val="FFFFFF"/>
              </a:buClr>
              <a:buSzPct val="100000"/>
            </a:pPr>
            <a:r>
              <a:rPr lang="en" sz="2400">
                <a:solidFill>
                  <a:srgbClr val="FFFFFF"/>
                </a:solidFill>
              </a:rPr>
              <a:t>Blog Page(Implement an Expert Blog Entry Example)</a:t>
            </a:r>
          </a:p>
          <a:p>
            <a:pPr indent="-381000" lvl="0" marL="457200" rtl="0">
              <a:spcBef>
                <a:spcPts val="0"/>
              </a:spcBef>
              <a:buClr>
                <a:srgbClr val="FFFFFF"/>
              </a:buClr>
              <a:buSzPct val="100000"/>
            </a:pPr>
            <a:r>
              <a:rPr lang="en" sz="2400">
                <a:solidFill>
                  <a:srgbClr val="FFFFFF"/>
                </a:solidFill>
              </a:rPr>
              <a:t>Input Areas(Ability To Grab Variables and Utilize Them)</a:t>
            </a:r>
          </a:p>
          <a:p>
            <a:pPr indent="-381000" lvl="0" marL="457200" rtl="0">
              <a:spcBef>
                <a:spcPts val="0"/>
              </a:spcBef>
              <a:buClr>
                <a:srgbClr val="FFFFFF"/>
              </a:buClr>
              <a:buSzPct val="100000"/>
            </a:pPr>
            <a:r>
              <a:rPr lang="en" sz="2400">
                <a:solidFill>
                  <a:srgbClr val="FFFFFF"/>
                </a:solidFill>
              </a:rPr>
              <a:t>Random Forest Algorithm(Increase Precision/Recall Scores)</a:t>
            </a:r>
          </a:p>
          <a:p>
            <a:pPr indent="-381000" lvl="0" marL="457200" rtl="0">
              <a:spcBef>
                <a:spcPts val="0"/>
              </a:spcBef>
              <a:buClr>
                <a:srgbClr val="FFFFFF"/>
              </a:buClr>
              <a:buSzPct val="100000"/>
            </a:pPr>
            <a:r>
              <a:rPr lang="en" sz="2400">
                <a:solidFill>
                  <a:srgbClr val="FFFFFF"/>
                </a:solidFill>
              </a:rPr>
              <a:t>Will House Sell Function(Run Algorithm, Display Results)</a:t>
            </a:r>
          </a:p>
          <a:p>
            <a:pPr indent="-381000" lvl="0" marL="457200" rtl="0">
              <a:spcBef>
                <a:spcPts val="0"/>
              </a:spcBef>
              <a:buClr>
                <a:srgbClr val="FFFFFF"/>
              </a:buClr>
              <a:buSzPct val="100000"/>
            </a:pPr>
            <a:r>
              <a:rPr lang="en" sz="2400">
                <a:solidFill>
                  <a:srgbClr val="FFFFFF"/>
                </a:solidFill>
              </a:rPr>
              <a:t>Most Important Attributes(Run Algorithm, Display Results)</a:t>
            </a:r>
          </a:p>
          <a:p>
            <a:pPr indent="-381000" lvl="0" marL="457200">
              <a:spcBef>
                <a:spcPts val="0"/>
              </a:spcBef>
              <a:buClr>
                <a:srgbClr val="FFFFFF"/>
              </a:buClr>
              <a:buSzPct val="100000"/>
            </a:pPr>
            <a:r>
              <a:rPr lang="en" sz="2400">
                <a:solidFill>
                  <a:srgbClr val="FFFFFF"/>
                </a:solidFill>
              </a:rPr>
              <a:t>Data Visualizations(Choose Housing Statistics to Display, Implement Charting and Display in Window)</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11" name="Shape 111"/>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