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Pinyon Script"/>
      <p:regular r:id="rId31"/>
    </p:embeddedFon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inyonScrip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swald-regular.fntdata"/><Relationship Id="rId10" Type="http://schemas.openxmlformats.org/officeDocument/2006/relationships/slide" Target="slides/slide6.xml"/><Relationship Id="rId32" Type="http://schemas.openxmlformats.org/officeDocument/2006/relationships/font" Target="fonts/Averag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swal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www.NostraDomicile.com" TargetMode="External"/><Relationship Id="rId4" Type="http://schemas.openxmlformats.org/officeDocument/2006/relationships/hyperlink" Target="www.NostraDomicile.com" TargetMode="External"/><Relationship Id="rId5" Type="http://schemas.openxmlformats.org/officeDocument/2006/relationships/hyperlink" Target="www.github.com/nreader72/NostraDomicil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238125" y="273850"/>
            <a:ext cx="8655900" cy="45840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ctrTitle"/>
          </p:nvPr>
        </p:nvSpPr>
        <p:spPr>
          <a:xfrm>
            <a:off x="671250" y="318300"/>
            <a:ext cx="7801500" cy="1180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NostraDomicile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671250" y="3174874"/>
            <a:ext cx="7801500" cy="156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By: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 Jeremy Hutton, </a:t>
            </a:r>
            <a:r>
              <a:rPr lang="en" sz="1800">
                <a:solidFill>
                  <a:schemeClr val="dk1"/>
                </a:solidFill>
              </a:rPr>
              <a:t>Christian Simaan,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Richard Andrews, </a:t>
            </a:r>
            <a:r>
              <a:rPr lang="en" sz="1800">
                <a:solidFill>
                  <a:schemeClr val="dk1"/>
                </a:solidFill>
              </a:rPr>
              <a:t>Ochaun Marshall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1362750" y="2256025"/>
            <a:ext cx="6418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descr="Nostradomicile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775" y="1054350"/>
            <a:ext cx="2270450" cy="293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1686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System Model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680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Frontend handles both displaying information to the user, and getting data from the user that will allow our application to analyze attributes.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The backend analyzes the data that the frontend gets, and send it to the machine learning functions/system. The backend will also make request to the zillow api or our database depending on the request made, and whether we have the data required.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We use the Random Forest Classifier to analyze the data it gets from the backend, and provide answers to the backend.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The database will store information we get from requests to the Zillow API, as well as any other information we need to store.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536525" y="128475"/>
            <a:ext cx="7930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System Model</a:t>
            </a:r>
          </a:p>
        </p:txBody>
      </p:sp>
      <p:pic>
        <p:nvPicPr>
          <p:cNvPr descr="newSystemModel.png" id="126" name="Shape 126"/>
          <p:cNvPicPr preferRelativeResize="0"/>
          <p:nvPr/>
        </p:nvPicPr>
        <p:blipFill rotWithShape="1">
          <a:blip r:embed="rId3">
            <a:alphaModFix/>
          </a:blip>
          <a:srcRect b="4537" l="5473" r="0" t="4537"/>
          <a:stretch/>
        </p:blipFill>
        <p:spPr>
          <a:xfrm>
            <a:off x="911200" y="701175"/>
            <a:ext cx="7181150" cy="42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2373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Front End </a:t>
            </a:r>
            <a:r>
              <a:rPr lang="en"/>
              <a:t>Subsystem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8100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Goal of the Front End Subsystem: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Fulfill the needs set forth in the Functional, User Interface, and Usability Requirements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20000"/>
            </a:pPr>
            <a:r>
              <a:rPr lang="en" sz="2000">
                <a:solidFill>
                  <a:schemeClr val="dk1"/>
                </a:solidFill>
              </a:rPr>
              <a:t>Developed using JavaScript and HTML/CSS through the frameworks AngularJS v.1.3.14  and Bootstrap v.3.3.7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000">
                <a:solidFill>
                  <a:srgbClr val="FFFFFF"/>
                </a:solidFill>
              </a:rPr>
              <a:t>Single Page Web Application</a:t>
            </a:r>
          </a:p>
          <a:p>
            <a:pPr indent="-3429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Fulfills requirement that any part of the application can be reached within 2-3 clicks</a:t>
            </a:r>
          </a:p>
          <a:p>
            <a:pPr indent="-342900" lvl="1" marL="91440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Lends to a simple user interface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00" y="186612"/>
            <a:ext cx="8887399" cy="47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65500" y="7242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Front End Subsystem</a:t>
            </a:r>
          </a:p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Fulfills functional requirements that the application has About, Expert Blog, Contact Us, and Help Sections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Makes use of Angular Routing to ensure that NostraDomicile.com is a single page application, with no need for page reloads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65500" y="24345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Navigation Bar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nputScreen2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7287"/>
            <a:ext cx="8520599" cy="438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265500" y="7242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Front End Subsystem</a:t>
            </a: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 Interface and Usability Requirements are satisfied by creating text input areas, drop down boxes and submit buttons follow the same design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longer load times a loading wheel has been created</a:t>
            </a:r>
          </a:p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65500" y="2523725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Input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600"/>
            <a:ext cx="8520599" cy="47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65500" y="7242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Front End Subsystem</a:t>
            </a:r>
          </a:p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4939500" y="809625"/>
            <a:ext cx="3837000" cy="360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Satisfies the Functional Requirements:</a:t>
            </a:r>
          </a:p>
          <a:p>
            <a:pPr indent="-330200" lvl="1" marL="914400" rtl="0">
              <a:spcBef>
                <a:spcPts val="0"/>
              </a:spcBef>
              <a:buClr>
                <a:srgbClr val="0C343D"/>
              </a:buClr>
              <a:buSzPct val="100000"/>
            </a:pPr>
            <a:r>
              <a:rPr lang="en" sz="1600">
                <a:solidFill>
                  <a:srgbClr val="0C343D"/>
                </a:solidFill>
              </a:rPr>
              <a:t>Users able to input attributes and location for predictive home sale analysis</a:t>
            </a:r>
          </a:p>
          <a:p>
            <a:pPr indent="-330200" lvl="1" marL="914400" rtl="0">
              <a:spcBef>
                <a:spcPts val="0"/>
              </a:spcBef>
              <a:buClr>
                <a:srgbClr val="0C343D"/>
              </a:buClr>
              <a:buSzPct val="100000"/>
            </a:pPr>
            <a:r>
              <a:rPr lang="en" sz="1600">
                <a:solidFill>
                  <a:srgbClr val="0C343D"/>
                </a:solidFill>
              </a:rPr>
              <a:t>Users able to view data visualizations for housing data based on zip code </a:t>
            </a:r>
          </a:p>
          <a:p>
            <a:pPr indent="-330200" lvl="1" marL="914400" rtl="0">
              <a:spcBef>
                <a:spcPts val="0"/>
              </a:spcBef>
              <a:buClr>
                <a:srgbClr val="0C343D"/>
              </a:buClr>
              <a:buSzPct val="100000"/>
            </a:pPr>
            <a:r>
              <a:rPr lang="en" sz="1600">
                <a:solidFill>
                  <a:srgbClr val="0C343D"/>
                </a:solidFill>
              </a:rPr>
              <a:t>Users able to view most influential factors in home sales for a given area</a:t>
            </a:r>
            <a:r>
              <a:rPr lang="en" sz="1900">
                <a:solidFill>
                  <a:srgbClr val="1C4587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Results displayed in pop-up modals which continue the adherence to Single Page Web Application</a:t>
            </a:r>
          </a:p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265500" y="2523725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 Cards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Back End Subsystem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Programming language: Python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Web Framework: Django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Web Server: Apache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Host: AWS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Description: The Django backend will also be broken into many different functions, but it will follow a MVC format. Functions such as making calls to the Zillow API, querying the database, sending data to the frontend to be displayed, etc.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altor.jp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901" y="2041275"/>
            <a:ext cx="2379125" cy="249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75" y="349174"/>
            <a:ext cx="4213699" cy="95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5025" y="13026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3125" y="3110437"/>
            <a:ext cx="30289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152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Database Subsystem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MySQL Database - data stored in relational DB. Includes, among other things: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Zipcode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Status (sold/unsold)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Home attributes (floor type, parking, etc.)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Data from Zillow (via PyZillow API).  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>
                <a:solidFill>
                  <a:schemeClr val="dk1"/>
                </a:solidFill>
              </a:rPr>
              <a:t>Ideally, data would be directly from MLS database- constantly updated and more complete.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5435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Machine Learning Subsystem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80000" y="1354100"/>
            <a:ext cx="818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600">
                <a:solidFill>
                  <a:srgbClr val="FFFFFF"/>
                </a:solidFill>
              </a:rPr>
              <a:t>Machine Learning with Random Forest. </a:t>
            </a:r>
          </a:p>
          <a:p>
            <a:pPr indent="-3302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600">
                <a:solidFill>
                  <a:srgbClr val="FFFFFF"/>
                </a:solidFill>
              </a:rPr>
              <a:t>Binary classifications on categorical features is more straightforward</a:t>
            </a:r>
          </a:p>
          <a:p>
            <a:pPr indent="-3302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600">
                <a:solidFill>
                  <a:srgbClr val="FFFFFF"/>
                </a:solidFill>
              </a:rPr>
              <a:t>Generates an ensemble of decision trees and uses the majority classification of those trees to determine result</a:t>
            </a:r>
          </a:p>
          <a:p>
            <a:pPr indent="-3302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600">
                <a:solidFill>
                  <a:srgbClr val="FFFFFF"/>
                </a:solidFill>
              </a:rPr>
              <a:t>implemented using Scikit-learn library in Python</a:t>
            </a:r>
          </a:p>
          <a:p>
            <a:pPr indent="-3302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600">
                <a:solidFill>
                  <a:srgbClr val="FFFFFF"/>
                </a:solidFill>
              </a:rPr>
              <a:t>K-fold Cross validation  </a:t>
            </a:r>
          </a:p>
          <a:p>
            <a:pPr indent="-3302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600">
                <a:solidFill>
                  <a:srgbClr val="FFFFFF"/>
                </a:solidFill>
              </a:rPr>
              <a:t>Tasks</a:t>
            </a:r>
          </a:p>
          <a:p>
            <a:pPr indent="-3302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600">
                <a:solidFill>
                  <a:srgbClr val="FFFFFF"/>
                </a:solidFill>
              </a:rPr>
              <a:t>Generates a trained random forest model from the data from surrounding homes</a:t>
            </a:r>
          </a:p>
          <a:p>
            <a:pPr indent="-3302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600">
                <a:solidFill>
                  <a:srgbClr val="FFFFFF"/>
                </a:solidFill>
              </a:rPr>
              <a:t>Makes predictions on whether a user’s house will sell based on the features of the home</a:t>
            </a:r>
          </a:p>
          <a:p>
            <a:pPr indent="-3302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600">
                <a:solidFill>
                  <a:srgbClr val="FFFFFF"/>
                </a:solidFill>
              </a:rPr>
              <a:t>Generate a list of features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IO2.png"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250025"/>
            <a:ext cx="8655849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Demonstration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977850" y="821525"/>
            <a:ext cx="7239000" cy="33219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Efforts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Allow multiple data visualization options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Invite realtors to submit posts to the blog 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Adjust the front-end for mobile phone browsers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Add support for more classifiers </a:t>
            </a:r>
          </a:p>
          <a:p>
            <a:pPr indent="-3556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 sz="2000">
                <a:solidFill>
                  <a:srgbClr val="FFFFFF"/>
                </a:solidFill>
              </a:rPr>
              <a:t>Support Vector Machine</a:t>
            </a:r>
          </a:p>
          <a:p>
            <a:pPr indent="-35560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 sz="2000">
                <a:solidFill>
                  <a:srgbClr val="FFFFFF"/>
                </a:solidFill>
              </a:rPr>
              <a:t>Deep Belief Network 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Implement a login system for saving results 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Predicting the price of a home sale by running multiple Random Forests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000">
                <a:solidFill>
                  <a:srgbClr val="FFFFFF"/>
                </a:solidFill>
              </a:rPr>
              <a:t>Realtor Ranking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Breiman, Leo. "Random Forests." </a:t>
            </a:r>
            <a:r>
              <a:rPr i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45.1 (2001): 5-32. Print.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i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Study of Cross-Validation and Bootstrap for Accuracy Estimation and Model Selection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Ijcai. 1995. Stanford, CA. Print.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i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Structures for Statistical Computing in Python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Proceedings of the 9th Python in Science Conference. 2010. van der Voort S, Millman J. Print.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Pedregosa, Fabian, et al. "Scikit-Learn: Machine Learning in Python." </a:t>
            </a:r>
            <a:r>
              <a:rPr i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Journal of Machine Learning Research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12.Oct (2011): 2825-30. Print.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Walt, Stéfan van der, S Chris Colbert, and Gael Varoquaux. "The Numpy Array: A Structure for Efficient Numerical Computation." </a:t>
            </a:r>
            <a:r>
              <a:rPr i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Computing in Science &amp; Engineering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13.2 (2011): 22-30. Print.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folks.gif"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025" y="445025"/>
            <a:ext cx="7485875" cy="35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863700" y="4150900"/>
            <a:ext cx="74253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017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Approach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509400" y="664500"/>
            <a:ext cx="8125200" cy="359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2400" u="sng">
                <a:solidFill>
                  <a:srgbClr val="FFFFFF"/>
                </a:solidFill>
              </a:rPr>
              <a:t>Problem:</a:t>
            </a:r>
            <a:r>
              <a:rPr lang="en" sz="2400">
                <a:solidFill>
                  <a:srgbClr val="FFFFFF"/>
                </a:solidFill>
              </a:rPr>
              <a:t>  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It can be difficult to determine whether a house will sell and what factors will influence its desirability in a particular area.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2400" u="sng">
                <a:solidFill>
                  <a:srgbClr val="FFFFFF"/>
                </a:solidFill>
              </a:rPr>
              <a:t>Solution:</a:t>
            </a:r>
            <a:r>
              <a:rPr lang="en" sz="2400">
                <a:solidFill>
                  <a:srgbClr val="FFFFFF"/>
                </a:solidFill>
              </a:rPr>
              <a:t> 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Create a web application which uses machine learning and determines if a house will sell based on desirable factors in an area and allows users to explore a suite of data visualizations based on their area of interest.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Important Links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3000" u="sng">
                <a:solidFill>
                  <a:srgbClr val="FFFFFF"/>
                </a:solidFill>
              </a:rPr>
              <a:t>Website: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www.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NostraDomicile.com</a:t>
            </a:r>
          </a:p>
          <a:p>
            <a:pPr indent="-4191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b="1" lang="en" sz="3000" u="sng">
                <a:solidFill>
                  <a:srgbClr val="FFFFFF"/>
                </a:solidFill>
              </a:rPr>
              <a:t>Github: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www.github.com/nreader72/NostraDomicile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Functional Requirements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User-interface Requirements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Security Requirements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System Model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Subsystems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Front-end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Back-end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Database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Machine Learning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Demonstration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Future Efforts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356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Functional Requirements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18250" y="1152475"/>
            <a:ext cx="7875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Users able to input attributes and location for predictive home sale analysis</a:t>
            </a:r>
          </a:p>
          <a:p>
            <a:pPr indent="-34925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900">
                <a:solidFill>
                  <a:srgbClr val="FFFFFF"/>
                </a:solidFill>
              </a:rPr>
              <a:t>Users able to view data visualizations for housing data based on zip code </a:t>
            </a:r>
          </a:p>
          <a:p>
            <a:pPr indent="-3492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900">
                <a:solidFill>
                  <a:srgbClr val="FFFFFF"/>
                </a:solidFill>
              </a:rPr>
              <a:t>Users able to view most influential factors in home sales for a given area </a:t>
            </a:r>
          </a:p>
          <a:p>
            <a:pPr indent="-349250" lvl="0" marL="4572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“About” section with detailed explanation of web application functions and its goal.</a:t>
            </a:r>
          </a:p>
          <a:p>
            <a:pPr indent="-349250" lvl="0" marL="4572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“Blog” section with articles by experts in real estate.</a:t>
            </a:r>
          </a:p>
          <a:p>
            <a:pPr indent="-3492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900">
                <a:solidFill>
                  <a:srgbClr val="FFFFFF"/>
                </a:solidFill>
              </a:rPr>
              <a:t>“Contact” section capable of taking in user feedback via email</a:t>
            </a:r>
          </a:p>
          <a:p>
            <a:pPr indent="-349250" lvl="0" marL="4572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1900">
                <a:solidFill>
                  <a:srgbClr val="FFFFFF"/>
                </a:solidFill>
              </a:rPr>
              <a:t>“Help” section which offers users a tutorial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User Interface  and Usability Requirements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63475" y="1152475"/>
            <a:ext cx="8229600" cy="36489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Text area for target zip code in order to return predictions and data visualizations.</a:t>
            </a:r>
          </a:p>
          <a:p>
            <a:pPr indent="-228600" lvl="0" marL="4572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Text areas and drop down boxes for users to enter their home’s attributes.</a:t>
            </a:r>
          </a:p>
          <a:p>
            <a:pPr indent="-228600" lvl="0" marL="4572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Submit buttons to return prediction on home sale,  most important factors for home sales, and data visualizations..</a:t>
            </a: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The application will load within 1-2 second interval.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All buttons will conform to the same style.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Any text area, checkbox, or dropdown box will have helpful instructions.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Any function of the web application may be reached within 2-3 clicks.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Any subsequent page within the application will adhere to the same style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System Interface Requirements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Application must be successfully hosted and displayed by cloud service(AWS).</a:t>
            </a:r>
          </a:p>
          <a:p>
            <a:pPr indent="-381000" lvl="0" marL="4572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Front end of web application must successfully query database upon user request.</a:t>
            </a:r>
          </a:p>
          <a:p>
            <a:pPr indent="-381000" lvl="0" marL="4572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Database must successfully return requested data run through machine learning algorithm, statistical analysis and data visualization program and front end must successfully display request.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Security Requirements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560850" y="1152475"/>
            <a:ext cx="8004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Home data in DB can’t be altered except by authorized automated scripts or administrators. 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400">
                <a:solidFill>
                  <a:srgbClr val="FFFFFF"/>
                </a:solidFill>
              </a:rPr>
              <a:t>Realtor blog articles can’t be placed, removed or altered except by administrators.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