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2.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chaun Marshall"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2-07T17:19:33.179" idx="1">
    <p:pos x="6000" y="0"/>
    <p:text>He mentioned Categories for Requirement Specification</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7-02-08T02:31:28.995" idx="2">
    <p:pos x="6000" y="0"/>
    <p:text>Replace this with Ghant Chart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rPr>
              <a:t>‹#›</a:t>
            </a:fld>
            <a:endParaRPr lang="en" sz="1000">
              <a:solidFill>
                <a:schemeClr val="lt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comments" Target="../comments/commen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1282499" y="720301"/>
            <a:ext cx="6579000" cy="1584900"/>
          </a:xfrm>
          <a:prstGeom prst="rect">
            <a:avLst/>
          </a:prstGeom>
        </p:spPr>
        <p:txBody>
          <a:bodyPr lIns="91425" tIns="91425" rIns="91425" bIns="91425" anchor="b" anchorCtr="0">
            <a:noAutofit/>
          </a:bodyPr>
          <a:lstStyle/>
          <a:p>
            <a:pPr lvl="0">
              <a:spcBef>
                <a:spcPts val="0"/>
              </a:spcBef>
              <a:buNone/>
            </a:pPr>
            <a:r>
              <a:rPr lang="en"/>
              <a:t>Nostradomocile</a:t>
            </a:r>
          </a:p>
        </p:txBody>
      </p:sp>
      <p:sp>
        <p:nvSpPr>
          <p:cNvPr id="55" name="Shape 55"/>
          <p:cNvSpPr txBox="1">
            <a:spLocks noGrp="1"/>
          </p:cNvSpPr>
          <p:nvPr>
            <p:ph type="subTitle" idx="1"/>
          </p:nvPr>
        </p:nvSpPr>
        <p:spPr>
          <a:xfrm>
            <a:off x="460950" y="2789118"/>
            <a:ext cx="8222100" cy="998700"/>
          </a:xfrm>
          <a:prstGeom prst="rect">
            <a:avLst/>
          </a:prstGeom>
        </p:spPr>
        <p:txBody>
          <a:bodyPr lIns="91425" tIns="91425" rIns="91425" bIns="91425" anchor="t" anchorCtr="0">
            <a:noAutofit/>
          </a:bodyPr>
          <a:lstStyle/>
          <a:p>
            <a:pPr lvl="0" algn="ctr">
              <a:spcBef>
                <a:spcPts val="0"/>
              </a:spcBef>
              <a:buNone/>
            </a:pPr>
            <a:r>
              <a:rPr lang="en" sz="1800">
                <a:solidFill>
                  <a:srgbClr val="FFFFFF"/>
                </a:solidFill>
              </a:rPr>
              <a:t>By:</a:t>
            </a:r>
          </a:p>
          <a:p>
            <a:pPr lvl="0" algn="ctr" rtl="0">
              <a:spcBef>
                <a:spcPts val="0"/>
              </a:spcBef>
              <a:buNone/>
            </a:pPr>
            <a:r>
              <a:rPr lang="en" sz="1800">
                <a:solidFill>
                  <a:srgbClr val="FFFFFF"/>
                </a:solidFill>
              </a:rPr>
              <a:t>Ochaun Marshall, Christian Simaan</a:t>
            </a:r>
          </a:p>
          <a:p>
            <a:pPr lvl="0" algn="ctr">
              <a:spcBef>
                <a:spcPts val="0"/>
              </a:spcBef>
              <a:buNone/>
            </a:pPr>
            <a:r>
              <a:rPr lang="en" sz="1800">
                <a:solidFill>
                  <a:srgbClr val="FFFFFF"/>
                </a:solidFill>
              </a:rPr>
              <a:t> Jeremy Hutton, Richard Andrews</a:t>
            </a:r>
          </a:p>
        </p:txBody>
      </p:sp>
      <p:sp>
        <p:nvSpPr>
          <p:cNvPr id="56" name="Shape 56"/>
          <p:cNvSpPr txBox="1"/>
          <p:nvPr/>
        </p:nvSpPr>
        <p:spPr>
          <a:xfrm>
            <a:off x="1362750" y="2256025"/>
            <a:ext cx="6418500" cy="533100"/>
          </a:xfrm>
          <a:prstGeom prst="rect">
            <a:avLst/>
          </a:prstGeom>
          <a:noFill/>
          <a:ln>
            <a:noFill/>
          </a:ln>
        </p:spPr>
        <p:txBody>
          <a:bodyPr lIns="91425" tIns="91425" rIns="91425" bIns="91425" anchor="t" anchorCtr="0">
            <a:noAutofit/>
          </a:bodyPr>
          <a:lstStyle/>
          <a:p>
            <a:pPr lvl="0" algn="ctr">
              <a:spcBef>
                <a:spcPts val="0"/>
              </a:spcBef>
              <a:buNone/>
            </a:pPr>
            <a:r>
              <a:rPr lang="en" sz="2000" b="1">
                <a:solidFill>
                  <a:srgbClr val="FFFFFF"/>
                </a:solidFill>
              </a:rPr>
              <a:t>Project Overview</a:t>
            </a:r>
          </a:p>
        </p:txBody>
      </p:sp>
      <p:pic>
        <p:nvPicPr>
          <p:cNvPr id="57" name="Shape 57" descr="Nostradomicile_logo_invert.png"/>
          <p:cNvPicPr preferRelativeResize="0"/>
          <p:nvPr/>
        </p:nvPicPr>
        <p:blipFill>
          <a:blip r:embed="rId3">
            <a:alphaModFix/>
          </a:blip>
          <a:stretch>
            <a:fillRect/>
          </a:stretch>
        </p:blipFill>
        <p:spPr>
          <a:xfrm>
            <a:off x="8017525" y="3989775"/>
            <a:ext cx="1126475" cy="1126475"/>
          </a:xfrm>
          <a:prstGeom prst="rect">
            <a:avLst/>
          </a:prstGeom>
          <a:noFill/>
          <a:ln>
            <a:noFill/>
          </a:ln>
        </p:spPr>
      </p:pic>
      <p:pic>
        <p:nvPicPr>
          <p:cNvPr id="58" name="Shape 58"/>
          <p:cNvPicPr preferRelativeResize="0"/>
          <p:nvPr/>
        </p:nvPicPr>
        <p:blipFill>
          <a:blip r:embed="rId4">
            <a:alphaModFix/>
          </a:blip>
          <a:stretch>
            <a:fillRect/>
          </a:stretch>
        </p:blipFill>
        <p:spPr>
          <a:xfrm>
            <a:off x="0" y="3989774"/>
            <a:ext cx="915349" cy="1153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System Model</a:t>
            </a:r>
          </a:p>
        </p:txBody>
      </p:sp>
      <p:sp>
        <p:nvSpPr>
          <p:cNvPr id="112" name="Shape 11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FFFFFF"/>
              </a:buClr>
            </a:pPr>
            <a:r>
              <a:rPr lang="en">
                <a:solidFill>
                  <a:srgbClr val="FFFFFF"/>
                </a:solidFill>
              </a:rPr>
              <a:t>Frontend will handle both displaying information to the user, and getting data from the user that will allow our application to analyze attributes.</a:t>
            </a:r>
          </a:p>
          <a:p>
            <a:pPr marL="457200" lvl="0" indent="-228600" rtl="0">
              <a:spcBef>
                <a:spcPts val="0"/>
              </a:spcBef>
              <a:buClr>
                <a:srgbClr val="FFFFFF"/>
              </a:buClr>
            </a:pPr>
            <a:r>
              <a:rPr lang="en">
                <a:solidFill>
                  <a:srgbClr val="FFFFFF"/>
                </a:solidFill>
              </a:rPr>
              <a:t>The backend will analyze the data that the frontend gets, and send it to the machine learning functions/system. The backend will also make request to the zillow api or our database depending on the request made, and whether we have the data required.</a:t>
            </a:r>
          </a:p>
          <a:p>
            <a:pPr marL="457200" lvl="0" indent="-228600" rtl="0">
              <a:spcBef>
                <a:spcPts val="0"/>
              </a:spcBef>
              <a:buClr>
                <a:srgbClr val="FFFFFF"/>
              </a:buClr>
            </a:pPr>
            <a:r>
              <a:rPr lang="en">
                <a:solidFill>
                  <a:srgbClr val="FFFFFF"/>
                </a:solidFill>
              </a:rPr>
              <a:t>We will use the Random Forest Classifier to analyze the data it gets from the backend, and provide answers to the backend.</a:t>
            </a:r>
          </a:p>
          <a:p>
            <a:pPr marL="457200" lvl="0" indent="-228600" rtl="0">
              <a:spcBef>
                <a:spcPts val="0"/>
              </a:spcBef>
              <a:buClr>
                <a:srgbClr val="FFFFFF"/>
              </a:buClr>
            </a:pPr>
            <a:r>
              <a:rPr lang="en">
                <a:solidFill>
                  <a:srgbClr val="FFFFFF"/>
                </a:solidFill>
              </a:rPr>
              <a:t>The database will store information we get from requests to the Zillow API, as well as any other information we need to store.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536525" y="445025"/>
            <a:ext cx="7930500" cy="572700"/>
          </a:xfrm>
          <a:prstGeom prst="rect">
            <a:avLst/>
          </a:prstGeom>
        </p:spPr>
        <p:txBody>
          <a:bodyPr lIns="91425" tIns="91425" rIns="91425" bIns="91425" anchor="t" anchorCtr="0">
            <a:noAutofit/>
          </a:bodyPr>
          <a:lstStyle/>
          <a:p>
            <a:pPr lvl="0" algn="ctr">
              <a:spcBef>
                <a:spcPts val="0"/>
              </a:spcBef>
              <a:buNone/>
            </a:pPr>
            <a:r>
              <a:rPr lang="en"/>
              <a:t>System Model</a:t>
            </a:r>
          </a:p>
        </p:txBody>
      </p:sp>
      <p:pic>
        <p:nvPicPr>
          <p:cNvPr id="118" name="Shape 118"/>
          <p:cNvPicPr preferRelativeResize="0"/>
          <p:nvPr/>
        </p:nvPicPr>
        <p:blipFill>
          <a:blip r:embed="rId3">
            <a:alphaModFix/>
          </a:blip>
          <a:stretch>
            <a:fillRect/>
          </a:stretch>
        </p:blipFill>
        <p:spPr>
          <a:xfrm>
            <a:off x="1180075" y="1093850"/>
            <a:ext cx="6923850" cy="351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Alternative System Model</a:t>
            </a:r>
          </a:p>
        </p:txBody>
      </p:sp>
      <p:sp>
        <p:nvSpPr>
          <p:cNvPr id="124" name="Shape 124"/>
          <p:cNvSpPr txBox="1">
            <a:spLocks noGrp="1"/>
          </p:cNvSpPr>
          <p:nvPr>
            <p:ph type="body" idx="1"/>
          </p:nvPr>
        </p:nvSpPr>
        <p:spPr>
          <a:xfrm>
            <a:off x="643275" y="1152475"/>
            <a:ext cx="8009100" cy="3416400"/>
          </a:xfrm>
          <a:prstGeom prst="rect">
            <a:avLst/>
          </a:prstGeom>
        </p:spPr>
        <p:txBody>
          <a:bodyPr lIns="91425" tIns="91425" rIns="91425" bIns="91425" anchor="t" anchorCtr="0">
            <a:noAutofit/>
          </a:bodyPr>
          <a:lstStyle/>
          <a:p>
            <a:pPr marL="457200" lvl="0" indent="-228600" rtl="0">
              <a:spcBef>
                <a:spcPts val="0"/>
              </a:spcBef>
              <a:buClr>
                <a:srgbClr val="FFFFFF"/>
              </a:buClr>
              <a:buChar char="●"/>
            </a:pPr>
            <a:r>
              <a:rPr lang="en">
                <a:solidFill>
                  <a:srgbClr val="FFFFFF"/>
                </a:solidFill>
              </a:rPr>
              <a:t>Utilizes statistical analysis in Python rather than machine learning.</a:t>
            </a:r>
          </a:p>
          <a:p>
            <a:pPr marL="457200" lvl="0" indent="-228600" rtl="0">
              <a:spcBef>
                <a:spcPts val="0"/>
              </a:spcBef>
              <a:buClr>
                <a:srgbClr val="FFFFFF"/>
              </a:buClr>
              <a:buChar char="●"/>
            </a:pPr>
            <a:r>
              <a:rPr lang="en">
                <a:solidFill>
                  <a:srgbClr val="FFFFFF"/>
                </a:solidFill>
              </a:rPr>
              <a:t>Backend relies on Ruby on Rails and MongoDB rather than Django/Python and MySQL.</a:t>
            </a:r>
          </a:p>
          <a:p>
            <a:pPr marL="457200" lvl="0" indent="-228600">
              <a:spcBef>
                <a:spcPts val="0"/>
              </a:spcBef>
              <a:buClr>
                <a:srgbClr val="FFFFFF"/>
              </a:buClr>
              <a:buChar char="●"/>
            </a:pPr>
            <a:r>
              <a:rPr lang="en">
                <a:solidFill>
                  <a:srgbClr val="FFFFFF"/>
                </a:solidFill>
              </a:rPr>
              <a:t>Front end uses JavaScript, and HTML rather than Angular JS and Bootstrap.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None/>
            </a:pPr>
            <a:r>
              <a:rPr lang="en"/>
              <a:t>Alternative System Model</a:t>
            </a:r>
          </a:p>
          <a:p>
            <a:pPr lvl="0">
              <a:spcBef>
                <a:spcPts val="0"/>
              </a:spcBef>
              <a:buNone/>
            </a:pPr>
            <a:endParaRPr/>
          </a:p>
        </p:txBody>
      </p:sp>
      <p:pic>
        <p:nvPicPr>
          <p:cNvPr id="130" name="Shape 130"/>
          <p:cNvPicPr preferRelativeResize="0"/>
          <p:nvPr/>
        </p:nvPicPr>
        <p:blipFill>
          <a:blip r:embed="rId3">
            <a:alphaModFix/>
          </a:blip>
          <a:stretch>
            <a:fillRect/>
          </a:stretch>
        </p:blipFill>
        <p:spPr>
          <a:xfrm>
            <a:off x="802412" y="1114128"/>
            <a:ext cx="7539174" cy="3443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Subsystems</a:t>
            </a:r>
          </a:p>
        </p:txBody>
      </p:sp>
      <p:sp>
        <p:nvSpPr>
          <p:cNvPr id="136" name="Shape 13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FFFFFF"/>
              </a:buClr>
            </a:pPr>
            <a:r>
              <a:rPr lang="en">
                <a:solidFill>
                  <a:srgbClr val="FFFFFF"/>
                </a:solidFill>
              </a:rPr>
              <a:t>Frontend: The angular and bootstrap will be broken down into sections. Some sections will be dedicated to explaining to the user what this web application does. Other sections will get user input from the user in order to feed the input into the backend. Lastly several other sections will be about displaying the information that is retrieved from the backend after it has been analyzed.</a:t>
            </a:r>
          </a:p>
          <a:p>
            <a:pPr marL="457200" lvl="0" indent="-228600">
              <a:spcBef>
                <a:spcPts val="0"/>
              </a:spcBef>
              <a:buClr>
                <a:srgbClr val="FFFFFF"/>
              </a:buClr>
            </a:pPr>
            <a:r>
              <a:rPr lang="en">
                <a:solidFill>
                  <a:srgbClr val="FFFFFF"/>
                </a:solidFill>
              </a:rPr>
              <a:t>Backend: The Django backend will also be broken into many different functions, but it will follow a MVC format. Functions such as making calls to the Zillow API, querying the database, sending data to the frontend to be displayed, etc.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497300" y="445025"/>
            <a:ext cx="8160600" cy="572700"/>
          </a:xfrm>
          <a:prstGeom prst="rect">
            <a:avLst/>
          </a:prstGeom>
        </p:spPr>
        <p:txBody>
          <a:bodyPr lIns="91425" tIns="91425" rIns="91425" bIns="91425" anchor="t" anchorCtr="0">
            <a:noAutofit/>
          </a:bodyPr>
          <a:lstStyle/>
          <a:p>
            <a:pPr lvl="0" algn="ctr">
              <a:spcBef>
                <a:spcPts val="0"/>
              </a:spcBef>
              <a:buNone/>
            </a:pPr>
            <a:r>
              <a:rPr lang="en"/>
              <a:t>Subsystem Model</a:t>
            </a:r>
          </a:p>
        </p:txBody>
      </p:sp>
      <p:pic>
        <p:nvPicPr>
          <p:cNvPr id="142" name="Shape 142"/>
          <p:cNvPicPr preferRelativeResize="0"/>
          <p:nvPr/>
        </p:nvPicPr>
        <p:blipFill>
          <a:blip r:embed="rId3">
            <a:alphaModFix/>
          </a:blip>
          <a:stretch>
            <a:fillRect/>
          </a:stretch>
        </p:blipFill>
        <p:spPr>
          <a:xfrm>
            <a:off x="1612775" y="945674"/>
            <a:ext cx="5657424" cy="3872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None/>
            </a:pPr>
            <a:r>
              <a:rPr lang="en"/>
              <a:t>Subsystems</a:t>
            </a:r>
          </a:p>
        </p:txBody>
      </p:sp>
      <p:sp>
        <p:nvSpPr>
          <p:cNvPr id="148" name="Shape 148"/>
          <p:cNvSpPr txBox="1">
            <a:spLocks noGrp="1"/>
          </p:cNvSpPr>
          <p:nvPr>
            <p:ph type="body" idx="1"/>
          </p:nvPr>
        </p:nvSpPr>
        <p:spPr>
          <a:xfrm>
            <a:off x="474775" y="1152475"/>
            <a:ext cx="8184000" cy="3416400"/>
          </a:xfrm>
          <a:prstGeom prst="rect">
            <a:avLst/>
          </a:prstGeom>
        </p:spPr>
        <p:txBody>
          <a:bodyPr lIns="91425" tIns="91425" rIns="91425" bIns="91425" anchor="t" anchorCtr="0">
            <a:noAutofit/>
          </a:bodyPr>
          <a:lstStyle/>
          <a:p>
            <a:pPr marL="457200" lvl="0" indent="-228600" rtl="0">
              <a:spcBef>
                <a:spcPts val="0"/>
              </a:spcBef>
              <a:buClr>
                <a:srgbClr val="FFFFFF"/>
              </a:buClr>
            </a:pPr>
            <a:r>
              <a:rPr lang="en">
                <a:solidFill>
                  <a:srgbClr val="FFFFFF"/>
                </a:solidFill>
              </a:rPr>
              <a:t>MySQL Database - data stored in relational DB, updated on scheduled basis. Will include, among other things:</a:t>
            </a:r>
          </a:p>
          <a:p>
            <a:pPr marL="914400" lvl="1" indent="-228600" rtl="0">
              <a:spcBef>
                <a:spcPts val="0"/>
              </a:spcBef>
              <a:buClr>
                <a:srgbClr val="FFFFFF"/>
              </a:buClr>
            </a:pPr>
            <a:r>
              <a:rPr lang="en">
                <a:solidFill>
                  <a:srgbClr val="FFFFFF"/>
                </a:solidFill>
              </a:rPr>
              <a:t>Zipcode</a:t>
            </a:r>
          </a:p>
          <a:p>
            <a:pPr marL="914400" lvl="1" indent="-228600" rtl="0">
              <a:spcBef>
                <a:spcPts val="0"/>
              </a:spcBef>
              <a:buClr>
                <a:srgbClr val="FFFFFF"/>
              </a:buClr>
            </a:pPr>
            <a:r>
              <a:rPr lang="en">
                <a:solidFill>
                  <a:srgbClr val="FFFFFF"/>
                </a:solidFill>
              </a:rPr>
              <a:t>Status (sold/unsold)</a:t>
            </a:r>
          </a:p>
          <a:p>
            <a:pPr marL="914400" lvl="1" indent="-228600" rtl="0">
              <a:spcBef>
                <a:spcPts val="0"/>
              </a:spcBef>
              <a:buClr>
                <a:srgbClr val="FFFFFF"/>
              </a:buClr>
            </a:pPr>
            <a:r>
              <a:rPr lang="en">
                <a:solidFill>
                  <a:srgbClr val="FFFFFF"/>
                </a:solidFill>
              </a:rPr>
              <a:t>Home attributes (floor type, parking, etc.)</a:t>
            </a:r>
          </a:p>
          <a:p>
            <a:pPr marL="457200" lvl="0" indent="-228600" rtl="0">
              <a:spcBef>
                <a:spcPts val="0"/>
              </a:spcBef>
              <a:buClr>
                <a:srgbClr val="FFFFFF"/>
              </a:buClr>
            </a:pPr>
            <a:r>
              <a:rPr lang="en">
                <a:solidFill>
                  <a:srgbClr val="FFFFFF"/>
                </a:solidFill>
              </a:rPr>
              <a:t>Machine Learning with Random Forest. </a:t>
            </a:r>
          </a:p>
          <a:p>
            <a:pPr marL="914400" lvl="1" indent="-228600" rtl="0">
              <a:spcBef>
                <a:spcPts val="0"/>
              </a:spcBef>
              <a:buClr>
                <a:srgbClr val="FFFFFF"/>
              </a:buClr>
            </a:pPr>
            <a:r>
              <a:rPr lang="en">
                <a:solidFill>
                  <a:srgbClr val="FFFFFF"/>
                </a:solidFill>
              </a:rPr>
              <a:t>Binary classifications on categorical features are easy </a:t>
            </a:r>
          </a:p>
          <a:p>
            <a:pPr marL="914400" lvl="1" indent="-228600" rtl="0">
              <a:spcBef>
                <a:spcPts val="0"/>
              </a:spcBef>
              <a:buClr>
                <a:srgbClr val="FFFFFF"/>
              </a:buClr>
            </a:pPr>
            <a:r>
              <a:rPr lang="en">
                <a:solidFill>
                  <a:srgbClr val="FFFFFF"/>
                </a:solidFill>
              </a:rPr>
              <a:t>Generates an ensemble of decisions and uses the majority classification of those trees to determine result</a:t>
            </a:r>
          </a:p>
          <a:p>
            <a:pPr marL="914400" lvl="1" indent="-228600" rtl="0">
              <a:spcBef>
                <a:spcPts val="0"/>
              </a:spcBef>
              <a:buClr>
                <a:srgbClr val="FFFFFF"/>
              </a:buClr>
            </a:pPr>
            <a:r>
              <a:rPr lang="en">
                <a:solidFill>
                  <a:srgbClr val="FFFFFF"/>
                </a:solidFill>
              </a:rPr>
              <a:t>Will be implemented using Scikit-learn library in Python</a:t>
            </a:r>
          </a:p>
          <a:p>
            <a:pPr marL="457200" lvl="0" indent="-228600" rtl="0">
              <a:spcBef>
                <a:spcPts val="0"/>
              </a:spcBef>
              <a:buClr>
                <a:srgbClr val="FFFFFF"/>
              </a:buClr>
            </a:pPr>
            <a:r>
              <a:rPr lang="en">
                <a:solidFill>
                  <a:srgbClr val="FFFFFF"/>
                </a:solidFill>
              </a:rPr>
              <a:t>Data Visualisations: Generated using Plotly library</a:t>
            </a:r>
          </a:p>
          <a:p>
            <a:pPr marL="914400" lvl="1" indent="-228600" rtl="0">
              <a:spcBef>
                <a:spcPts val="0"/>
              </a:spcBef>
              <a:buClr>
                <a:srgbClr val="FFFFFF"/>
              </a:buClr>
            </a:pPr>
            <a:r>
              <a:rPr lang="en">
                <a:solidFill>
                  <a:srgbClr val="FFFFFF"/>
                </a:solidFill>
              </a:rPr>
              <a:t>Native support for dynamic visualizations in web apps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Timeline</a:t>
            </a:r>
          </a:p>
        </p:txBody>
      </p:sp>
      <p:pic>
        <p:nvPicPr>
          <p:cNvPr id="154" name="Shape 154"/>
          <p:cNvPicPr preferRelativeResize="0"/>
          <p:nvPr/>
        </p:nvPicPr>
        <p:blipFill>
          <a:blip r:embed="rId3">
            <a:alphaModFix/>
          </a:blip>
          <a:stretch>
            <a:fillRect/>
          </a:stretch>
        </p:blipFill>
        <p:spPr>
          <a:xfrm>
            <a:off x="1102900" y="1116462"/>
            <a:ext cx="6594249" cy="33288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Clr>
                <a:schemeClr val="dk1"/>
              </a:buClr>
              <a:buSzPct val="39285"/>
              <a:buFont typeface="Arial"/>
              <a:buNone/>
            </a:pPr>
            <a:r>
              <a:rPr lang="en"/>
              <a:t>Feasibility</a:t>
            </a:r>
          </a:p>
          <a:p>
            <a:pPr lvl="0">
              <a:spcBef>
                <a:spcPts val="0"/>
              </a:spcBef>
              <a:buNone/>
            </a:pPr>
            <a:endParaRPr/>
          </a:p>
        </p:txBody>
      </p:sp>
      <p:sp>
        <p:nvSpPr>
          <p:cNvPr id="160" name="Shape 160"/>
          <p:cNvSpPr txBox="1"/>
          <p:nvPr/>
        </p:nvSpPr>
        <p:spPr>
          <a:xfrm>
            <a:off x="799225" y="1017725"/>
            <a:ext cx="7630500" cy="3552300"/>
          </a:xfrm>
          <a:prstGeom prst="rect">
            <a:avLst/>
          </a:prstGeom>
          <a:noFill/>
          <a:ln>
            <a:noFill/>
          </a:ln>
        </p:spPr>
        <p:txBody>
          <a:bodyPr lIns="91425" tIns="91425" rIns="91425" bIns="91425" anchor="t" anchorCtr="0">
            <a:noAutofit/>
          </a:bodyPr>
          <a:lstStyle/>
          <a:p>
            <a:pPr marL="457200" lvl="0" indent="-228600" rtl="0">
              <a:lnSpc>
                <a:spcPct val="115000"/>
              </a:lnSpc>
              <a:spcBef>
                <a:spcPts val="0"/>
              </a:spcBef>
              <a:buClr>
                <a:srgbClr val="FFFFFF"/>
              </a:buClr>
              <a:buChar char="●"/>
            </a:pPr>
            <a:r>
              <a:rPr lang="en">
                <a:solidFill>
                  <a:srgbClr val="FFFFFF"/>
                </a:solidFill>
              </a:rPr>
              <a:t>Timeline sets out overlapping periods for several major tasks. </a:t>
            </a:r>
          </a:p>
          <a:p>
            <a:pPr marL="457200" lvl="0" indent="-228600" rtl="0">
              <a:lnSpc>
                <a:spcPct val="115000"/>
              </a:lnSpc>
              <a:spcBef>
                <a:spcPts val="0"/>
              </a:spcBef>
              <a:buClr>
                <a:srgbClr val="FFFFFF"/>
              </a:buClr>
              <a:buChar char="●"/>
            </a:pPr>
            <a:r>
              <a:rPr lang="en">
                <a:solidFill>
                  <a:srgbClr val="FFFFFF"/>
                </a:solidFill>
              </a:rPr>
              <a:t>Several portions of the project can be worked on in parallel, so a slowdown in one particular area should not cause an across the board delay. </a:t>
            </a:r>
          </a:p>
          <a:p>
            <a:pPr marL="457200" lvl="0" indent="-228600" rtl="0">
              <a:lnSpc>
                <a:spcPct val="115000"/>
              </a:lnSpc>
              <a:spcBef>
                <a:spcPts val="0"/>
              </a:spcBef>
              <a:buClr>
                <a:srgbClr val="FFFFFF"/>
              </a:buClr>
              <a:buChar char="●"/>
            </a:pPr>
            <a:r>
              <a:rPr lang="en">
                <a:solidFill>
                  <a:srgbClr val="FFFFFF"/>
                </a:solidFill>
              </a:rPr>
              <a:t>If some tasks are more complicated or difficult than anticipated, we don’t believe all tasks will be dependent on preceding tasks in timeline, so delay will be isolated.  </a:t>
            </a:r>
          </a:p>
          <a:p>
            <a:pPr marL="457200" lvl="0" indent="-228600" rtl="0">
              <a:lnSpc>
                <a:spcPct val="115000"/>
              </a:lnSpc>
              <a:spcBef>
                <a:spcPts val="0"/>
              </a:spcBef>
              <a:buClr>
                <a:srgbClr val="FFFFFF"/>
              </a:buClr>
              <a:buChar char="●"/>
            </a:pPr>
            <a:r>
              <a:rPr lang="en">
                <a:solidFill>
                  <a:srgbClr val="FFFFFF"/>
                </a:solidFill>
              </a:rPr>
              <a:t>Each task in the timeline includes preliminary testing for that component - additional time for testing shouldn’t be necessary, aside from final testing.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Alternative models</a:t>
            </a:r>
          </a:p>
        </p:txBody>
      </p:sp>
      <p:sp>
        <p:nvSpPr>
          <p:cNvPr id="166" name="Shape 166"/>
          <p:cNvSpPr txBox="1">
            <a:spLocks noGrp="1"/>
          </p:cNvSpPr>
          <p:nvPr>
            <p:ph type="body" idx="1"/>
          </p:nvPr>
        </p:nvSpPr>
        <p:spPr>
          <a:xfrm>
            <a:off x="610425" y="1152475"/>
            <a:ext cx="8026200" cy="3416400"/>
          </a:xfrm>
          <a:prstGeom prst="rect">
            <a:avLst/>
          </a:prstGeom>
        </p:spPr>
        <p:txBody>
          <a:bodyPr lIns="91425" tIns="91425" rIns="91425" bIns="91425" anchor="t" anchorCtr="0">
            <a:noAutofit/>
          </a:bodyPr>
          <a:lstStyle/>
          <a:p>
            <a:pPr lvl="0">
              <a:spcBef>
                <a:spcPts val="0"/>
              </a:spcBef>
              <a:buNone/>
            </a:pPr>
            <a:r>
              <a:rPr lang="en">
                <a:solidFill>
                  <a:srgbClr val="FFFFFF"/>
                </a:solidFill>
              </a:rPr>
              <a:t>The model we chose to use is the following setup: AngularJS and Bootstrap for the frontend, Django for backend programming, Python for machine learning, MySQL for database, and AWS for cloud hosting. The following slides will show the pros and cons of our choice vs. an alternative model that we were considering.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Approach</a:t>
            </a:r>
          </a:p>
        </p:txBody>
      </p:sp>
      <p:sp>
        <p:nvSpPr>
          <p:cNvPr id="64" name="Shape 64"/>
          <p:cNvSpPr txBox="1">
            <a:spLocks noGrp="1"/>
          </p:cNvSpPr>
          <p:nvPr>
            <p:ph type="body" idx="1"/>
          </p:nvPr>
        </p:nvSpPr>
        <p:spPr>
          <a:xfrm>
            <a:off x="509400" y="1017725"/>
            <a:ext cx="8125200" cy="3594600"/>
          </a:xfrm>
          <a:prstGeom prst="rect">
            <a:avLst/>
          </a:prstGeom>
        </p:spPr>
        <p:txBody>
          <a:bodyPr lIns="91425" tIns="91425" rIns="91425" bIns="91425" anchor="t" anchorCtr="0">
            <a:noAutofit/>
          </a:bodyPr>
          <a:lstStyle/>
          <a:p>
            <a:pPr marL="457200" lvl="0" indent="-228600" rtl="0">
              <a:spcBef>
                <a:spcPts val="0"/>
              </a:spcBef>
              <a:buClr>
                <a:srgbClr val="FFFFFF"/>
              </a:buClr>
            </a:pPr>
            <a:r>
              <a:rPr lang="en" b="1" u="sng">
                <a:solidFill>
                  <a:srgbClr val="FFFFFF"/>
                </a:solidFill>
              </a:rPr>
              <a:t>Problem:</a:t>
            </a:r>
            <a:r>
              <a:rPr lang="en">
                <a:solidFill>
                  <a:srgbClr val="FFFFFF"/>
                </a:solidFill>
              </a:rPr>
              <a:t>  </a:t>
            </a:r>
          </a:p>
          <a:p>
            <a:pPr marL="914400" lvl="1" indent="-228600" rtl="0">
              <a:lnSpc>
                <a:spcPct val="100000"/>
              </a:lnSpc>
              <a:spcBef>
                <a:spcPts val="0"/>
              </a:spcBef>
              <a:buClr>
                <a:srgbClr val="FFFFFF"/>
              </a:buClr>
            </a:pPr>
            <a:r>
              <a:rPr lang="en">
                <a:solidFill>
                  <a:srgbClr val="FFFFFF"/>
                </a:solidFill>
              </a:rPr>
              <a:t>It can be difficult to determine whether a house will sell and what factors will influence its desirability in a particular area.</a:t>
            </a:r>
          </a:p>
          <a:p>
            <a:pPr marL="457200" lvl="0" indent="-228600" rtl="0">
              <a:spcBef>
                <a:spcPts val="0"/>
              </a:spcBef>
              <a:buClr>
                <a:srgbClr val="FFFFFF"/>
              </a:buClr>
            </a:pPr>
            <a:r>
              <a:rPr lang="en" b="1" u="sng">
                <a:solidFill>
                  <a:srgbClr val="FFFFFF"/>
                </a:solidFill>
              </a:rPr>
              <a:t>Solution:</a:t>
            </a:r>
            <a:r>
              <a:rPr lang="en">
                <a:solidFill>
                  <a:srgbClr val="FFFFFF"/>
                </a:solidFill>
              </a:rPr>
              <a:t> </a:t>
            </a:r>
          </a:p>
          <a:p>
            <a:pPr marL="914400" lvl="1" indent="-228600" rtl="0">
              <a:lnSpc>
                <a:spcPct val="100000"/>
              </a:lnSpc>
              <a:spcBef>
                <a:spcPts val="0"/>
              </a:spcBef>
              <a:buClr>
                <a:srgbClr val="FFFFFF"/>
              </a:buClr>
            </a:pPr>
            <a:r>
              <a:rPr lang="en" u="sng">
                <a:solidFill>
                  <a:srgbClr val="FFFFFF"/>
                </a:solidFill>
              </a:rPr>
              <a:t>Project Goal:</a:t>
            </a:r>
            <a:r>
              <a:rPr lang="en">
                <a:solidFill>
                  <a:srgbClr val="FFFFFF"/>
                </a:solidFill>
              </a:rPr>
              <a:t> Create a web application which determines if a house will sell based on desirable factors in an area and allows users to explore houses on the market based on their preferences and desired location.</a:t>
            </a:r>
          </a:p>
          <a:p>
            <a:pPr marL="914400" lvl="1" indent="-228600" rtl="0">
              <a:lnSpc>
                <a:spcPct val="100000"/>
              </a:lnSpc>
              <a:spcBef>
                <a:spcPts val="0"/>
              </a:spcBef>
              <a:buClr>
                <a:srgbClr val="FFFFFF"/>
              </a:buClr>
            </a:pPr>
            <a:r>
              <a:rPr lang="en" u="sng">
                <a:solidFill>
                  <a:srgbClr val="FFFFFF"/>
                </a:solidFill>
              </a:rPr>
              <a:t>Project Description</a:t>
            </a:r>
            <a:r>
              <a:rPr lang="en">
                <a:solidFill>
                  <a:srgbClr val="FFFFFF"/>
                </a:solidFill>
              </a:rPr>
              <a:t>:  NostraDomicile will accomplish this goal by:</a:t>
            </a:r>
          </a:p>
          <a:p>
            <a:pPr marL="1371600" lvl="2" indent="-228600" rtl="0">
              <a:lnSpc>
                <a:spcPct val="100000"/>
              </a:lnSpc>
              <a:spcBef>
                <a:spcPts val="0"/>
              </a:spcBef>
              <a:buClr>
                <a:srgbClr val="FFFFFF"/>
              </a:buClr>
            </a:pPr>
            <a:r>
              <a:rPr lang="en">
                <a:solidFill>
                  <a:srgbClr val="FFFFFF"/>
                </a:solidFill>
              </a:rPr>
              <a:t>Retrieving and storing housing market information using a Zillow API and MySQL database</a:t>
            </a:r>
          </a:p>
          <a:p>
            <a:pPr marL="1371600" lvl="2" indent="-228600" rtl="0">
              <a:lnSpc>
                <a:spcPct val="100000"/>
              </a:lnSpc>
              <a:spcBef>
                <a:spcPts val="0"/>
              </a:spcBef>
              <a:buClr>
                <a:srgbClr val="FFFFFF"/>
              </a:buClr>
            </a:pPr>
            <a:r>
              <a:rPr lang="en">
                <a:solidFill>
                  <a:srgbClr val="FFFFFF"/>
                </a:solidFill>
              </a:rPr>
              <a:t>Using machine learning to evaluate housing data and determine factors influencing home sales in a particular area</a:t>
            </a:r>
          </a:p>
          <a:p>
            <a:pPr marL="1371600" lvl="2" indent="-228600" rtl="0">
              <a:lnSpc>
                <a:spcPct val="100000"/>
              </a:lnSpc>
              <a:spcBef>
                <a:spcPts val="0"/>
              </a:spcBef>
              <a:buClr>
                <a:srgbClr val="FFFFFF"/>
              </a:buClr>
            </a:pPr>
            <a:r>
              <a:rPr lang="en">
                <a:solidFill>
                  <a:srgbClr val="FFFFFF"/>
                </a:solidFill>
              </a:rPr>
              <a:t>Creating a user-friendly interface for users to view data about factors influencing home sales and create data visualizations about houses on the market based on user preferences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489200" y="445025"/>
            <a:ext cx="8176500" cy="572700"/>
          </a:xfrm>
          <a:prstGeom prst="rect">
            <a:avLst/>
          </a:prstGeom>
        </p:spPr>
        <p:txBody>
          <a:bodyPr lIns="91425" tIns="91425" rIns="91425" bIns="91425" anchor="t" anchorCtr="0">
            <a:noAutofit/>
          </a:bodyPr>
          <a:lstStyle/>
          <a:p>
            <a:pPr lvl="0">
              <a:spcBef>
                <a:spcPts val="0"/>
              </a:spcBef>
              <a:buNone/>
            </a:pPr>
            <a:r>
              <a:rPr lang="en" sz="2400"/>
              <a:t>Architecture Decisions: ML Model v.s. Statistical Model</a:t>
            </a:r>
          </a:p>
        </p:txBody>
      </p:sp>
      <p:sp>
        <p:nvSpPr>
          <p:cNvPr id="172" name="Shape 172"/>
          <p:cNvSpPr txBox="1">
            <a:spLocks noGrp="1"/>
          </p:cNvSpPr>
          <p:nvPr>
            <p:ph type="body" idx="1"/>
          </p:nvPr>
        </p:nvSpPr>
        <p:spPr>
          <a:xfrm>
            <a:off x="489200" y="1152475"/>
            <a:ext cx="3822300" cy="3416400"/>
          </a:xfrm>
          <a:prstGeom prst="rect">
            <a:avLst/>
          </a:prstGeom>
        </p:spPr>
        <p:txBody>
          <a:bodyPr lIns="91425" tIns="91425" rIns="91425" bIns="91425" anchor="t" anchorCtr="0">
            <a:noAutofit/>
          </a:bodyPr>
          <a:lstStyle/>
          <a:p>
            <a:pPr lvl="0" algn="ctr" rtl="0">
              <a:spcBef>
                <a:spcPts val="0"/>
              </a:spcBef>
              <a:buNone/>
            </a:pPr>
            <a:r>
              <a:rPr lang="en">
                <a:solidFill>
                  <a:srgbClr val="FFFFFF"/>
                </a:solidFill>
              </a:rPr>
              <a:t>System Model 1: Machine Learning</a:t>
            </a:r>
          </a:p>
          <a:p>
            <a:pPr marL="457200" marR="0" lvl="0" indent="-317500" algn="l" rtl="0">
              <a:lnSpc>
                <a:spcPct val="115000"/>
              </a:lnSpc>
              <a:spcBef>
                <a:spcPts val="0"/>
              </a:spcBef>
              <a:spcAft>
                <a:spcPts val="1600"/>
              </a:spcAft>
              <a:buSzPct val="100000"/>
              <a:buFont typeface="Arial"/>
              <a:buChar char="●"/>
            </a:pPr>
            <a:r>
              <a:rPr lang="en">
                <a:solidFill>
                  <a:srgbClr val="00FF00"/>
                </a:solidFill>
              </a:rPr>
              <a:t>Pro: </a:t>
            </a:r>
            <a:r>
              <a:rPr lang="en">
                <a:solidFill>
                  <a:srgbClr val="FFFFFF"/>
                </a:solidFill>
              </a:rPr>
              <a:t>Less computations needed and thereby more efficient </a:t>
            </a:r>
          </a:p>
          <a:p>
            <a:pPr marL="457200" marR="0" lvl="0" indent="-228600" algn="l" rtl="0">
              <a:lnSpc>
                <a:spcPct val="115000"/>
              </a:lnSpc>
              <a:spcBef>
                <a:spcPts val="0"/>
              </a:spcBef>
              <a:spcAft>
                <a:spcPts val="1600"/>
              </a:spcAft>
              <a:buClr>
                <a:srgbClr val="B7B7B7"/>
              </a:buClr>
              <a:buChar char="●"/>
            </a:pPr>
            <a:r>
              <a:rPr lang="en">
                <a:solidFill>
                  <a:srgbClr val="00FF00"/>
                </a:solidFill>
              </a:rPr>
              <a:t>Pro:</a:t>
            </a:r>
            <a:r>
              <a:rPr lang="en">
                <a:solidFill>
                  <a:srgbClr val="B7B7B7"/>
                </a:solidFill>
              </a:rPr>
              <a:t> </a:t>
            </a:r>
            <a:r>
              <a:rPr lang="en">
                <a:solidFill>
                  <a:srgbClr val="FFFFFF"/>
                </a:solidFill>
              </a:rPr>
              <a:t>ML Models are data independent</a:t>
            </a:r>
          </a:p>
          <a:p>
            <a:pPr marL="914400" marR="0" lvl="1" indent="-228600" algn="l" rtl="0">
              <a:lnSpc>
                <a:spcPct val="115000"/>
              </a:lnSpc>
              <a:spcBef>
                <a:spcPts val="0"/>
              </a:spcBef>
              <a:spcAft>
                <a:spcPts val="1600"/>
              </a:spcAft>
              <a:buClr>
                <a:srgbClr val="FFFFFF"/>
              </a:buClr>
              <a:buChar char="○"/>
            </a:pPr>
            <a:r>
              <a:rPr lang="en">
                <a:solidFill>
                  <a:srgbClr val="FFFFFF"/>
                </a:solidFill>
              </a:rPr>
              <a:t>You don’t need to know the “rules” of the data</a:t>
            </a:r>
          </a:p>
          <a:p>
            <a:pPr marL="457200" marR="0" lvl="0" indent="-228600" algn="l" rtl="0">
              <a:lnSpc>
                <a:spcPct val="115000"/>
              </a:lnSpc>
              <a:spcBef>
                <a:spcPts val="0"/>
              </a:spcBef>
              <a:spcAft>
                <a:spcPts val="1600"/>
              </a:spcAft>
              <a:buClr>
                <a:srgbClr val="B7B7B7"/>
              </a:buClr>
              <a:buChar char="●"/>
            </a:pPr>
            <a:r>
              <a:rPr lang="en">
                <a:solidFill>
                  <a:srgbClr val="00FF00"/>
                </a:solidFill>
              </a:rPr>
              <a:t>Pro:</a:t>
            </a:r>
            <a:r>
              <a:rPr lang="en">
                <a:solidFill>
                  <a:srgbClr val="B7B7B7"/>
                </a:solidFill>
              </a:rPr>
              <a:t> </a:t>
            </a:r>
            <a:r>
              <a:rPr lang="en">
                <a:solidFill>
                  <a:srgbClr val="FFFFFF"/>
                </a:solidFill>
              </a:rPr>
              <a:t>ML Models (classifiers) work really well with categorical variables and binary/categorical answers</a:t>
            </a:r>
          </a:p>
          <a:p>
            <a:pPr marL="457200" marR="0" lvl="0" indent="-228600" algn="l" rtl="0">
              <a:lnSpc>
                <a:spcPct val="115000"/>
              </a:lnSpc>
              <a:spcBef>
                <a:spcPts val="0"/>
              </a:spcBef>
              <a:spcAft>
                <a:spcPts val="1600"/>
              </a:spcAft>
              <a:buClr>
                <a:srgbClr val="B7B7B7"/>
              </a:buClr>
              <a:buChar char="●"/>
            </a:pPr>
            <a:r>
              <a:rPr lang="en">
                <a:solidFill>
                  <a:srgbClr val="FF0000"/>
                </a:solidFill>
              </a:rPr>
              <a:t>Con: </a:t>
            </a:r>
            <a:r>
              <a:rPr lang="en">
                <a:solidFill>
                  <a:srgbClr val="FFFFFF"/>
                </a:solidFill>
              </a:rPr>
              <a:t>Requires a large amount of data to get started</a:t>
            </a:r>
          </a:p>
          <a:p>
            <a:pPr marR="0" lvl="0" algn="l" rtl="0">
              <a:lnSpc>
                <a:spcPct val="115000"/>
              </a:lnSpc>
              <a:spcBef>
                <a:spcPts val="0"/>
              </a:spcBef>
              <a:spcAft>
                <a:spcPts val="1600"/>
              </a:spcAft>
              <a:buNone/>
            </a:pPr>
            <a:endParaRPr>
              <a:solidFill>
                <a:srgbClr val="B7B7B7"/>
              </a:solidFill>
            </a:endParaRPr>
          </a:p>
        </p:txBody>
      </p:sp>
      <p:sp>
        <p:nvSpPr>
          <p:cNvPr id="173" name="Shape 173"/>
          <p:cNvSpPr txBox="1">
            <a:spLocks noGrp="1"/>
          </p:cNvSpPr>
          <p:nvPr>
            <p:ph type="body" idx="2"/>
          </p:nvPr>
        </p:nvSpPr>
        <p:spPr>
          <a:xfrm>
            <a:off x="4832400" y="1152475"/>
            <a:ext cx="3822300" cy="3416400"/>
          </a:xfrm>
          <a:prstGeom prst="rect">
            <a:avLst/>
          </a:prstGeom>
        </p:spPr>
        <p:txBody>
          <a:bodyPr lIns="91425" tIns="91425" rIns="91425" bIns="91425" anchor="t" anchorCtr="0">
            <a:noAutofit/>
          </a:bodyPr>
          <a:lstStyle/>
          <a:p>
            <a:pPr lvl="0" algn="ctr" rtl="0">
              <a:spcBef>
                <a:spcPts val="0"/>
              </a:spcBef>
              <a:buNone/>
            </a:pPr>
            <a:r>
              <a:rPr lang="en">
                <a:solidFill>
                  <a:srgbClr val="FFFFFF"/>
                </a:solidFill>
              </a:rPr>
              <a:t>System Model 2: Statistical Analysis</a:t>
            </a:r>
          </a:p>
          <a:p>
            <a:pPr marL="457200" lvl="0" indent="-228600" algn="l" rtl="0">
              <a:spcBef>
                <a:spcPts val="0"/>
              </a:spcBef>
            </a:pPr>
            <a:r>
              <a:rPr lang="en">
                <a:solidFill>
                  <a:srgbClr val="00FF00"/>
                </a:solidFill>
              </a:rPr>
              <a:t>Pro:</a:t>
            </a:r>
            <a:r>
              <a:rPr lang="en">
                <a:solidFill>
                  <a:srgbClr val="FFFFFF"/>
                </a:solidFill>
              </a:rPr>
              <a:t> Proofs are easier to document</a:t>
            </a:r>
          </a:p>
          <a:p>
            <a:pPr marL="457200" lvl="0" indent="-228600" algn="l" rtl="0">
              <a:spcBef>
                <a:spcPts val="0"/>
              </a:spcBef>
            </a:pPr>
            <a:r>
              <a:rPr lang="en">
                <a:solidFill>
                  <a:srgbClr val="00FF00"/>
                </a:solidFill>
              </a:rPr>
              <a:t>Pro: </a:t>
            </a:r>
            <a:r>
              <a:rPr lang="en">
                <a:solidFill>
                  <a:srgbClr val="FFFFFF"/>
                </a:solidFill>
              </a:rPr>
              <a:t>The amount (volume) of data doesn’t matter </a:t>
            </a:r>
          </a:p>
          <a:p>
            <a:pPr marL="457200" lvl="0" indent="-228600" algn="l" rtl="0">
              <a:spcBef>
                <a:spcPts val="0"/>
              </a:spcBef>
            </a:pPr>
            <a:r>
              <a:rPr lang="en">
                <a:solidFill>
                  <a:srgbClr val="FF0000"/>
                </a:solidFill>
              </a:rPr>
              <a:t>Con: </a:t>
            </a:r>
            <a:r>
              <a:rPr lang="en">
                <a:solidFill>
                  <a:srgbClr val="FFFFFF"/>
                </a:solidFill>
              </a:rPr>
              <a:t>Stat Models are generally formed using an hypothesis making them “Data dependant” </a:t>
            </a:r>
          </a:p>
          <a:p>
            <a:pPr marL="457200" lvl="0" indent="-228600" algn="l" rtl="0">
              <a:spcBef>
                <a:spcPts val="0"/>
              </a:spcBef>
            </a:pPr>
            <a:r>
              <a:rPr lang="en">
                <a:solidFill>
                  <a:srgbClr val="FF0000"/>
                </a:solidFill>
              </a:rPr>
              <a:t>Con:</a:t>
            </a:r>
            <a:r>
              <a:rPr lang="en">
                <a:solidFill>
                  <a:srgbClr val="FFFFFF"/>
                </a:solidFill>
              </a:rPr>
              <a:t> Must add weights to categorical and binary values</a:t>
            </a:r>
          </a:p>
          <a:p>
            <a:pPr marL="457200" lvl="0" indent="-228600" algn="l">
              <a:spcBef>
                <a:spcPts val="0"/>
              </a:spcBef>
            </a:pPr>
            <a:r>
              <a:rPr lang="en">
                <a:solidFill>
                  <a:srgbClr val="FF0000"/>
                </a:solidFill>
              </a:rPr>
              <a:t>Con:</a:t>
            </a:r>
            <a:r>
              <a:rPr lang="en"/>
              <a:t> </a:t>
            </a:r>
            <a:r>
              <a:rPr lang="en">
                <a:solidFill>
                  <a:srgbClr val="FFFFFF"/>
                </a:solidFill>
              </a:rPr>
              <a:t>Analysing the data and selecting the appropriate stat model is nontrivial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311700" y="445025"/>
            <a:ext cx="8520600" cy="990300"/>
          </a:xfrm>
          <a:prstGeom prst="rect">
            <a:avLst/>
          </a:prstGeom>
        </p:spPr>
        <p:txBody>
          <a:bodyPr lIns="91425" tIns="91425" rIns="91425" bIns="91425" anchor="t" anchorCtr="0">
            <a:noAutofit/>
          </a:bodyPr>
          <a:lstStyle/>
          <a:p>
            <a:pPr lvl="0" algn="ctr" rtl="0">
              <a:spcBef>
                <a:spcPts val="0"/>
              </a:spcBef>
              <a:buNone/>
            </a:pPr>
            <a:r>
              <a:rPr lang="en"/>
              <a:t>Architecture decisions: AngularJS &amp; Bootstrap vs. Pure HTML/CSS</a:t>
            </a:r>
          </a:p>
        </p:txBody>
      </p:sp>
      <p:sp>
        <p:nvSpPr>
          <p:cNvPr id="179" name="Shape 179"/>
          <p:cNvSpPr txBox="1">
            <a:spLocks noGrp="1"/>
          </p:cNvSpPr>
          <p:nvPr>
            <p:ph type="body" idx="1"/>
          </p:nvPr>
        </p:nvSpPr>
        <p:spPr>
          <a:xfrm>
            <a:off x="311700" y="1435325"/>
            <a:ext cx="3999900" cy="3133500"/>
          </a:xfrm>
          <a:prstGeom prst="rect">
            <a:avLst/>
          </a:prstGeom>
        </p:spPr>
        <p:txBody>
          <a:bodyPr lIns="91425" tIns="91425" rIns="91425" bIns="91425" anchor="t" anchorCtr="0">
            <a:noAutofit/>
          </a:bodyPr>
          <a:lstStyle/>
          <a:p>
            <a:pPr lvl="0" algn="ctr" rtl="0">
              <a:spcBef>
                <a:spcPts val="0"/>
              </a:spcBef>
              <a:buNone/>
            </a:pPr>
            <a:r>
              <a:rPr lang="en" b="1" u="sng">
                <a:solidFill>
                  <a:srgbClr val="FFFFFF"/>
                </a:solidFill>
              </a:rPr>
              <a:t>AngularJS &amp; Bootstrap</a:t>
            </a:r>
          </a:p>
          <a:p>
            <a:pPr marL="457200" lvl="0" indent="-228600" rtl="0">
              <a:spcBef>
                <a:spcPts val="0"/>
              </a:spcBef>
            </a:pPr>
            <a:r>
              <a:rPr lang="en">
                <a:solidFill>
                  <a:srgbClr val="00FF00"/>
                </a:solidFill>
              </a:rPr>
              <a:t>Pro</a:t>
            </a:r>
            <a:r>
              <a:rPr lang="en">
                <a:solidFill>
                  <a:srgbClr val="000000"/>
                </a:solidFill>
              </a:rPr>
              <a:t>:</a:t>
            </a:r>
            <a:r>
              <a:rPr lang="en">
                <a:solidFill>
                  <a:srgbClr val="FFFFFF"/>
                </a:solidFill>
              </a:rPr>
              <a:t> It uses MVC, so it’s more organized.</a:t>
            </a:r>
          </a:p>
          <a:p>
            <a:pPr marL="457200" lvl="0" indent="-228600" rtl="0">
              <a:spcBef>
                <a:spcPts val="0"/>
              </a:spcBef>
            </a:pPr>
            <a:r>
              <a:rPr lang="en">
                <a:solidFill>
                  <a:srgbClr val="00FF00"/>
                </a:solidFill>
              </a:rPr>
              <a:t>Pro</a:t>
            </a:r>
            <a:r>
              <a:rPr lang="en">
                <a:solidFill>
                  <a:srgbClr val="000000"/>
                </a:solidFill>
              </a:rPr>
              <a:t>:</a:t>
            </a:r>
            <a:r>
              <a:rPr lang="en">
                <a:solidFill>
                  <a:srgbClr val="FFFFFF"/>
                </a:solidFill>
              </a:rPr>
              <a:t> It’s easier to manipulate DOM.</a:t>
            </a:r>
          </a:p>
          <a:p>
            <a:pPr marL="457200" lvl="0" indent="-228600" rtl="0">
              <a:spcBef>
                <a:spcPts val="0"/>
              </a:spcBef>
            </a:pPr>
            <a:r>
              <a:rPr lang="en">
                <a:solidFill>
                  <a:srgbClr val="00FF00"/>
                </a:solidFill>
              </a:rPr>
              <a:t>Pro</a:t>
            </a:r>
            <a:r>
              <a:rPr lang="en">
                <a:solidFill>
                  <a:srgbClr val="000000"/>
                </a:solidFill>
              </a:rPr>
              <a:t>: </a:t>
            </a:r>
            <a:r>
              <a:rPr lang="en">
                <a:solidFill>
                  <a:srgbClr val="FFFFFF"/>
                </a:solidFill>
              </a:rPr>
              <a:t>Write less code.</a:t>
            </a:r>
          </a:p>
          <a:p>
            <a:pPr marL="457200" lvl="0" indent="-228600" rtl="0">
              <a:spcBef>
                <a:spcPts val="0"/>
              </a:spcBef>
            </a:pPr>
            <a:r>
              <a:rPr lang="en">
                <a:solidFill>
                  <a:srgbClr val="00FF00"/>
                </a:solidFill>
              </a:rPr>
              <a:t>Pro</a:t>
            </a:r>
            <a:r>
              <a:rPr lang="en">
                <a:solidFill>
                  <a:srgbClr val="000000"/>
                </a:solidFill>
              </a:rPr>
              <a:t>: </a:t>
            </a:r>
            <a:r>
              <a:rPr lang="en">
                <a:solidFill>
                  <a:srgbClr val="FFFFFF"/>
                </a:solidFill>
              </a:rPr>
              <a:t>Consistency and responsive.</a:t>
            </a:r>
          </a:p>
          <a:p>
            <a:pPr marL="457200" lvl="0" indent="-228600" rtl="0">
              <a:spcBef>
                <a:spcPts val="0"/>
              </a:spcBef>
            </a:pPr>
            <a:r>
              <a:rPr lang="en">
                <a:solidFill>
                  <a:srgbClr val="FF0000"/>
                </a:solidFill>
              </a:rPr>
              <a:t>Con</a:t>
            </a:r>
            <a:r>
              <a:rPr lang="en">
                <a:solidFill>
                  <a:srgbClr val="000000"/>
                </a:solidFill>
              </a:rPr>
              <a:t>:</a:t>
            </a:r>
            <a:r>
              <a:rPr lang="en">
                <a:solidFill>
                  <a:srgbClr val="FFFFFF"/>
                </a:solidFill>
              </a:rPr>
              <a:t> Experience.</a:t>
            </a:r>
          </a:p>
          <a:p>
            <a:pPr marL="457200" lvl="0" indent="-228600" rtl="0">
              <a:spcBef>
                <a:spcPts val="0"/>
              </a:spcBef>
            </a:pPr>
            <a:r>
              <a:rPr lang="en">
                <a:solidFill>
                  <a:srgbClr val="FF0000"/>
                </a:solidFill>
              </a:rPr>
              <a:t>Con</a:t>
            </a:r>
            <a:r>
              <a:rPr lang="en">
                <a:solidFill>
                  <a:srgbClr val="000000"/>
                </a:solidFill>
              </a:rPr>
              <a:t>: </a:t>
            </a:r>
            <a:r>
              <a:rPr lang="en">
                <a:solidFill>
                  <a:srgbClr val="FFFFFF"/>
                </a:solidFill>
              </a:rPr>
              <a:t>Have to include the dependencies of both frameworks.</a:t>
            </a:r>
          </a:p>
        </p:txBody>
      </p:sp>
      <p:sp>
        <p:nvSpPr>
          <p:cNvPr id="180" name="Shape 180"/>
          <p:cNvSpPr txBox="1">
            <a:spLocks noGrp="1"/>
          </p:cNvSpPr>
          <p:nvPr>
            <p:ph type="body" idx="2"/>
          </p:nvPr>
        </p:nvSpPr>
        <p:spPr>
          <a:xfrm>
            <a:off x="4832400" y="1435375"/>
            <a:ext cx="3999900" cy="3133500"/>
          </a:xfrm>
          <a:prstGeom prst="rect">
            <a:avLst/>
          </a:prstGeom>
        </p:spPr>
        <p:txBody>
          <a:bodyPr lIns="91425" tIns="91425" rIns="91425" bIns="91425" anchor="t" anchorCtr="0">
            <a:noAutofit/>
          </a:bodyPr>
          <a:lstStyle/>
          <a:p>
            <a:pPr lvl="0" algn="ctr" rtl="0">
              <a:spcBef>
                <a:spcPts val="0"/>
              </a:spcBef>
              <a:buNone/>
            </a:pPr>
            <a:r>
              <a:rPr lang="en" b="1" u="sng">
                <a:solidFill>
                  <a:srgbClr val="FFFFFF"/>
                </a:solidFill>
              </a:rPr>
              <a:t>Pure HTML/CSS</a:t>
            </a:r>
          </a:p>
          <a:p>
            <a:pPr marL="457200" lvl="0" indent="-228600" rtl="0">
              <a:spcBef>
                <a:spcPts val="0"/>
              </a:spcBef>
            </a:pPr>
            <a:r>
              <a:rPr lang="en">
                <a:solidFill>
                  <a:srgbClr val="00FF00"/>
                </a:solidFill>
              </a:rPr>
              <a:t>Pro</a:t>
            </a:r>
            <a:r>
              <a:rPr lang="en"/>
              <a:t>: </a:t>
            </a:r>
            <a:r>
              <a:rPr lang="en">
                <a:solidFill>
                  <a:srgbClr val="FFFFFF"/>
                </a:solidFill>
              </a:rPr>
              <a:t>Can write/code only what you need, instead of strictly following MVC.</a:t>
            </a:r>
          </a:p>
          <a:p>
            <a:pPr marL="457200" lvl="0" indent="-228600" rtl="0">
              <a:spcBef>
                <a:spcPts val="0"/>
              </a:spcBef>
            </a:pPr>
            <a:r>
              <a:rPr lang="en">
                <a:solidFill>
                  <a:srgbClr val="00FF00"/>
                </a:solidFill>
              </a:rPr>
              <a:t>Pro</a:t>
            </a:r>
            <a:r>
              <a:rPr lang="en"/>
              <a:t>: </a:t>
            </a:r>
            <a:r>
              <a:rPr lang="en">
                <a:solidFill>
                  <a:srgbClr val="FFFFFF"/>
                </a:solidFill>
              </a:rPr>
              <a:t>None, or not as many, dependencies</a:t>
            </a:r>
            <a:r>
              <a:rPr lang="en"/>
              <a:t>. </a:t>
            </a:r>
          </a:p>
          <a:p>
            <a:pPr marL="457200" lvl="0" indent="-228600" rtl="0">
              <a:spcBef>
                <a:spcPts val="0"/>
              </a:spcBef>
            </a:pPr>
            <a:r>
              <a:rPr lang="en">
                <a:solidFill>
                  <a:srgbClr val="FF0000"/>
                </a:solidFill>
              </a:rPr>
              <a:t>Con</a:t>
            </a:r>
            <a:r>
              <a:rPr lang="en"/>
              <a:t>: </a:t>
            </a:r>
            <a:r>
              <a:rPr lang="en">
                <a:solidFill>
                  <a:srgbClr val="FFFFFF"/>
                </a:solidFill>
              </a:rPr>
              <a:t>Not as consistent or responsive.</a:t>
            </a:r>
          </a:p>
          <a:p>
            <a:pPr marL="457200" lvl="0" indent="-228600" rtl="0">
              <a:spcBef>
                <a:spcPts val="0"/>
              </a:spcBef>
            </a:pPr>
            <a:r>
              <a:rPr lang="en">
                <a:solidFill>
                  <a:srgbClr val="FF0000"/>
                </a:solidFill>
              </a:rPr>
              <a:t>Con</a:t>
            </a:r>
            <a:r>
              <a:rPr lang="en"/>
              <a:t>: </a:t>
            </a:r>
            <a:r>
              <a:rPr lang="en">
                <a:solidFill>
                  <a:srgbClr val="FFFFFF"/>
                </a:solidFill>
              </a:rPr>
              <a:t>Harder to manipulate DOM.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Architecture decisions: Ruby on Rails VS Django</a:t>
            </a:r>
          </a:p>
        </p:txBody>
      </p:sp>
      <p:sp>
        <p:nvSpPr>
          <p:cNvPr id="186" name="Shape 186"/>
          <p:cNvSpPr txBox="1">
            <a:spLocks noGrp="1"/>
          </p:cNvSpPr>
          <p:nvPr>
            <p:ph type="body" idx="1"/>
          </p:nvPr>
        </p:nvSpPr>
        <p:spPr>
          <a:xfrm>
            <a:off x="497400" y="1152475"/>
            <a:ext cx="3814200" cy="3416400"/>
          </a:xfrm>
          <a:prstGeom prst="rect">
            <a:avLst/>
          </a:prstGeom>
        </p:spPr>
        <p:txBody>
          <a:bodyPr lIns="91425" tIns="91425" rIns="91425" bIns="91425" anchor="t" anchorCtr="0">
            <a:noAutofit/>
          </a:bodyPr>
          <a:lstStyle/>
          <a:p>
            <a:pPr lvl="0" algn="ctr" rtl="0">
              <a:spcBef>
                <a:spcPts val="0"/>
              </a:spcBef>
              <a:buNone/>
            </a:pPr>
            <a:r>
              <a:rPr lang="en" b="1" u="sng">
                <a:solidFill>
                  <a:srgbClr val="FFFFFF"/>
                </a:solidFill>
              </a:rPr>
              <a:t>Django</a:t>
            </a:r>
          </a:p>
          <a:p>
            <a:pPr marL="457200" lvl="0" indent="-228600" rtl="0">
              <a:spcBef>
                <a:spcPts val="0"/>
              </a:spcBef>
            </a:pPr>
            <a:r>
              <a:rPr lang="en">
                <a:solidFill>
                  <a:srgbClr val="00FF00"/>
                </a:solidFill>
              </a:rPr>
              <a:t>Pro:</a:t>
            </a:r>
            <a:r>
              <a:rPr lang="en">
                <a:solidFill>
                  <a:srgbClr val="000000"/>
                </a:solidFill>
              </a:rPr>
              <a:t> </a:t>
            </a:r>
            <a:r>
              <a:rPr lang="en">
                <a:solidFill>
                  <a:srgbClr val="FFFFFF"/>
                </a:solidFill>
              </a:rPr>
              <a:t>Since machine learning will be in Python, simplifies code by reducing the number of languages used.</a:t>
            </a:r>
          </a:p>
          <a:p>
            <a:pPr marL="457200" lvl="0" indent="-228600" rtl="0">
              <a:spcBef>
                <a:spcPts val="0"/>
              </a:spcBef>
            </a:pPr>
            <a:r>
              <a:rPr lang="en">
                <a:solidFill>
                  <a:srgbClr val="00FF00"/>
                </a:solidFill>
              </a:rPr>
              <a:t>Pro</a:t>
            </a:r>
            <a:r>
              <a:rPr lang="en">
                <a:solidFill>
                  <a:srgbClr val="000000"/>
                </a:solidFill>
              </a:rPr>
              <a:t>:</a:t>
            </a:r>
            <a:r>
              <a:rPr lang="en">
                <a:solidFill>
                  <a:srgbClr val="FFFFFF"/>
                </a:solidFill>
              </a:rPr>
              <a:t>Easily implemented database connectors. </a:t>
            </a:r>
          </a:p>
          <a:p>
            <a:pPr marL="457200" lvl="0" indent="-228600">
              <a:spcBef>
                <a:spcPts val="0"/>
              </a:spcBef>
            </a:pPr>
            <a:r>
              <a:rPr lang="en">
                <a:solidFill>
                  <a:srgbClr val="FF0000"/>
                </a:solidFill>
              </a:rPr>
              <a:t>Con</a:t>
            </a:r>
            <a:r>
              <a:rPr lang="en">
                <a:solidFill>
                  <a:srgbClr val="000000"/>
                </a:solidFill>
              </a:rPr>
              <a:t>:</a:t>
            </a:r>
            <a:r>
              <a:rPr lang="en">
                <a:solidFill>
                  <a:srgbClr val="FFFFFF"/>
                </a:solidFill>
              </a:rPr>
              <a:t> No experience with this framework.</a:t>
            </a:r>
          </a:p>
        </p:txBody>
      </p:sp>
      <p:sp>
        <p:nvSpPr>
          <p:cNvPr id="187" name="Shape 187"/>
          <p:cNvSpPr txBox="1">
            <a:spLocks noGrp="1"/>
          </p:cNvSpPr>
          <p:nvPr>
            <p:ph type="body" idx="2"/>
          </p:nvPr>
        </p:nvSpPr>
        <p:spPr>
          <a:xfrm>
            <a:off x="4832400" y="1152475"/>
            <a:ext cx="3999900" cy="3416400"/>
          </a:xfrm>
          <a:prstGeom prst="rect">
            <a:avLst/>
          </a:prstGeom>
        </p:spPr>
        <p:txBody>
          <a:bodyPr lIns="91425" tIns="91425" rIns="91425" bIns="91425" anchor="t" anchorCtr="0">
            <a:noAutofit/>
          </a:bodyPr>
          <a:lstStyle/>
          <a:p>
            <a:pPr lvl="0" algn="ctr" rtl="0">
              <a:spcBef>
                <a:spcPts val="0"/>
              </a:spcBef>
              <a:buNone/>
            </a:pPr>
            <a:r>
              <a:rPr lang="en" b="1" u="sng">
                <a:solidFill>
                  <a:srgbClr val="FFFFFF"/>
                </a:solidFill>
              </a:rPr>
              <a:t>Ruby on Rails</a:t>
            </a:r>
          </a:p>
          <a:p>
            <a:pPr marL="457200" lvl="0" indent="-228600" rtl="0">
              <a:spcBef>
                <a:spcPts val="0"/>
              </a:spcBef>
            </a:pPr>
            <a:r>
              <a:rPr lang="en">
                <a:solidFill>
                  <a:srgbClr val="00FF00"/>
                </a:solidFill>
              </a:rPr>
              <a:t>Pro</a:t>
            </a:r>
            <a:r>
              <a:rPr lang="en"/>
              <a:t>: </a:t>
            </a:r>
            <a:r>
              <a:rPr lang="en">
                <a:solidFill>
                  <a:srgbClr val="FFFFFF"/>
                </a:solidFill>
              </a:rPr>
              <a:t>Some experience with this framework.</a:t>
            </a:r>
          </a:p>
          <a:p>
            <a:pPr marL="457200" lvl="0" indent="-228600" rtl="0">
              <a:spcBef>
                <a:spcPts val="0"/>
              </a:spcBef>
            </a:pPr>
            <a:r>
              <a:rPr lang="en">
                <a:solidFill>
                  <a:srgbClr val="00FF00"/>
                </a:solidFill>
              </a:rPr>
              <a:t>Pro</a:t>
            </a:r>
            <a:r>
              <a:rPr lang="en"/>
              <a:t>: </a:t>
            </a:r>
          </a:p>
          <a:p>
            <a:pPr marL="457200" lvl="0" indent="-228600" rtl="0">
              <a:spcBef>
                <a:spcPts val="0"/>
              </a:spcBef>
            </a:pPr>
            <a:r>
              <a:rPr lang="en">
                <a:solidFill>
                  <a:srgbClr val="FF0000"/>
                </a:solidFill>
              </a:rPr>
              <a:t>Con</a:t>
            </a:r>
            <a:r>
              <a:rPr lang="en"/>
              <a:t>: </a:t>
            </a:r>
            <a:r>
              <a:rPr lang="en">
                <a:solidFill>
                  <a:srgbClr val="FFFFFF"/>
                </a:solidFill>
              </a:rPr>
              <a:t>More difficult to coordinate with machine learning b/c of language differences</a:t>
            </a:r>
          </a:p>
          <a:p>
            <a:pPr marL="457200" lvl="0" indent="-228600" rtl="0">
              <a:spcBef>
                <a:spcPts val="0"/>
              </a:spcBef>
              <a:buClr>
                <a:srgbClr val="FFFFFF"/>
              </a:buClr>
            </a:pPr>
            <a:r>
              <a:rPr lang="en">
                <a:solidFill>
                  <a:srgbClr val="FF0000"/>
                </a:solidFill>
              </a:rPr>
              <a:t>Con</a:t>
            </a:r>
            <a:r>
              <a:rPr lang="en">
                <a:solidFill>
                  <a:srgbClr val="FFFFFF"/>
                </a:solidFill>
              </a:rPr>
              <a:t>: Native Machine learning requires different libraries for different modules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Hosting decision: Cloud Hosting vs Local Hosting </a:t>
            </a:r>
          </a:p>
        </p:txBody>
      </p:sp>
      <p:sp>
        <p:nvSpPr>
          <p:cNvPr id="193" name="Shape 193"/>
          <p:cNvSpPr txBox="1">
            <a:spLocks noGrp="1"/>
          </p:cNvSpPr>
          <p:nvPr>
            <p:ph type="body" idx="1"/>
          </p:nvPr>
        </p:nvSpPr>
        <p:spPr>
          <a:xfrm>
            <a:off x="508700" y="1152475"/>
            <a:ext cx="3803100" cy="3416400"/>
          </a:xfrm>
          <a:prstGeom prst="rect">
            <a:avLst/>
          </a:prstGeom>
        </p:spPr>
        <p:txBody>
          <a:bodyPr lIns="91425" tIns="91425" rIns="91425" bIns="91425" anchor="t" anchorCtr="0">
            <a:noAutofit/>
          </a:bodyPr>
          <a:lstStyle/>
          <a:p>
            <a:pPr lvl="0" algn="ctr">
              <a:spcBef>
                <a:spcPts val="0"/>
              </a:spcBef>
              <a:buNone/>
            </a:pPr>
            <a:r>
              <a:rPr lang="en" b="1" u="sng">
                <a:solidFill>
                  <a:srgbClr val="FFFFFF"/>
                </a:solidFill>
              </a:rPr>
              <a:t>Cloud</a:t>
            </a:r>
          </a:p>
          <a:p>
            <a:pPr marL="457200" lvl="0" indent="-2286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24/7 access.</a:t>
            </a:r>
          </a:p>
          <a:p>
            <a:pPr marL="457200" lvl="0" indent="-228600" rtl="0">
              <a:spcBef>
                <a:spcPts val="0"/>
              </a:spcBef>
              <a:buClr>
                <a:srgbClr val="FFFFFF"/>
              </a:buClr>
            </a:pPr>
            <a:r>
              <a:rPr lang="en">
                <a:solidFill>
                  <a:srgbClr val="00FF00"/>
                </a:solidFill>
              </a:rPr>
              <a:t>Pro:</a:t>
            </a:r>
            <a:r>
              <a:rPr lang="en">
                <a:solidFill>
                  <a:srgbClr val="FFFFFF"/>
                </a:solidFill>
              </a:rPr>
              <a:t> Hardware requirements handled by external party. </a:t>
            </a:r>
          </a:p>
          <a:p>
            <a:pPr marL="457200" lvl="0" indent="-2286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Easier to scale.</a:t>
            </a:r>
          </a:p>
          <a:p>
            <a:pPr marL="457200" lvl="0" indent="-228600" rtl="0">
              <a:spcBef>
                <a:spcPts val="0"/>
              </a:spcBef>
              <a:buClr>
                <a:srgbClr val="FFFFFF"/>
              </a:buClr>
            </a:pPr>
            <a:r>
              <a:rPr lang="en">
                <a:solidFill>
                  <a:srgbClr val="00FF00"/>
                </a:solidFill>
              </a:rPr>
              <a:t>Pro</a:t>
            </a:r>
            <a:r>
              <a:rPr lang="en">
                <a:solidFill>
                  <a:srgbClr val="000000"/>
                </a:solidFill>
              </a:rPr>
              <a:t>: </a:t>
            </a:r>
            <a:r>
              <a:rPr lang="en">
                <a:solidFill>
                  <a:srgbClr val="FFFFFF"/>
                </a:solidFill>
              </a:rPr>
              <a:t>Has support if we run into problems.</a:t>
            </a:r>
          </a:p>
          <a:p>
            <a:pPr marL="457200" lvl="0" indent="-228600" rtl="0">
              <a:spcBef>
                <a:spcPts val="0"/>
              </a:spcBef>
              <a:buClr>
                <a:srgbClr val="FFFFFF"/>
              </a:buClr>
            </a:pPr>
            <a:r>
              <a:rPr lang="en">
                <a:solidFill>
                  <a:srgbClr val="FF0000"/>
                </a:solidFill>
              </a:rPr>
              <a:t>Con</a:t>
            </a:r>
            <a:r>
              <a:rPr lang="en">
                <a:solidFill>
                  <a:srgbClr val="000000"/>
                </a:solidFill>
              </a:rPr>
              <a:t>: </a:t>
            </a:r>
            <a:r>
              <a:rPr lang="en">
                <a:solidFill>
                  <a:srgbClr val="FFFFFF"/>
                </a:solidFill>
              </a:rPr>
              <a:t>Costs money.</a:t>
            </a:r>
          </a:p>
          <a:p>
            <a:pPr marL="457200" lvl="0" indent="-228600" rtl="0">
              <a:spcBef>
                <a:spcPts val="0"/>
              </a:spcBef>
              <a:buClr>
                <a:srgbClr val="FFFFFF"/>
              </a:buClr>
            </a:pPr>
            <a:r>
              <a:rPr lang="en">
                <a:solidFill>
                  <a:srgbClr val="FF0000"/>
                </a:solidFill>
              </a:rPr>
              <a:t>Con</a:t>
            </a:r>
            <a:r>
              <a:rPr lang="en">
                <a:solidFill>
                  <a:srgbClr val="000000"/>
                </a:solidFill>
              </a:rPr>
              <a:t>: </a:t>
            </a:r>
            <a:r>
              <a:rPr lang="en">
                <a:solidFill>
                  <a:srgbClr val="FFFFFF"/>
                </a:solidFill>
              </a:rPr>
              <a:t>Requires internet access.</a:t>
            </a:r>
          </a:p>
        </p:txBody>
      </p:sp>
      <p:sp>
        <p:nvSpPr>
          <p:cNvPr id="194" name="Shape 194"/>
          <p:cNvSpPr txBox="1">
            <a:spLocks noGrp="1"/>
          </p:cNvSpPr>
          <p:nvPr>
            <p:ph type="body" idx="2"/>
          </p:nvPr>
        </p:nvSpPr>
        <p:spPr>
          <a:xfrm>
            <a:off x="4832400" y="1152475"/>
            <a:ext cx="3803100" cy="3416400"/>
          </a:xfrm>
          <a:prstGeom prst="rect">
            <a:avLst/>
          </a:prstGeom>
        </p:spPr>
        <p:txBody>
          <a:bodyPr lIns="91425" tIns="91425" rIns="91425" bIns="91425" anchor="t" anchorCtr="0">
            <a:noAutofit/>
          </a:bodyPr>
          <a:lstStyle/>
          <a:p>
            <a:pPr lvl="0" algn="ctr">
              <a:spcBef>
                <a:spcPts val="0"/>
              </a:spcBef>
              <a:buNone/>
            </a:pPr>
            <a:r>
              <a:rPr lang="en" b="1" u="sng">
                <a:solidFill>
                  <a:srgbClr val="FFFFFF"/>
                </a:solidFill>
              </a:rPr>
              <a:t>Localhost</a:t>
            </a:r>
          </a:p>
          <a:p>
            <a:pPr marL="457200" lvl="0" indent="-2286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More control.</a:t>
            </a:r>
          </a:p>
          <a:p>
            <a:pPr marL="457200" lvl="0" indent="-2286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Free.</a:t>
            </a:r>
          </a:p>
          <a:p>
            <a:pPr marL="457200" lvl="0" indent="-228600" rtl="0">
              <a:spcBef>
                <a:spcPts val="0"/>
              </a:spcBef>
              <a:buClr>
                <a:srgbClr val="FFFFFF"/>
              </a:buClr>
            </a:pPr>
            <a:r>
              <a:rPr lang="en">
                <a:solidFill>
                  <a:srgbClr val="00FF00"/>
                </a:solidFill>
              </a:rPr>
              <a:t>Pro</a:t>
            </a:r>
            <a:r>
              <a:rPr lang="en">
                <a:solidFill>
                  <a:srgbClr val="000000"/>
                </a:solidFill>
              </a:rPr>
              <a:t>: </a:t>
            </a:r>
            <a:r>
              <a:rPr lang="en">
                <a:solidFill>
                  <a:srgbClr val="FFFFFF"/>
                </a:solidFill>
              </a:rPr>
              <a:t>More security.</a:t>
            </a:r>
          </a:p>
          <a:p>
            <a:pPr marL="457200" lvl="0" indent="-228600" rtl="0">
              <a:spcBef>
                <a:spcPts val="0"/>
              </a:spcBef>
              <a:buClr>
                <a:srgbClr val="FFFFFF"/>
              </a:buClr>
            </a:pPr>
            <a:r>
              <a:rPr lang="en">
                <a:solidFill>
                  <a:srgbClr val="FF0000"/>
                </a:solidFill>
              </a:rPr>
              <a:t>Con</a:t>
            </a:r>
            <a:r>
              <a:rPr lang="en">
                <a:solidFill>
                  <a:srgbClr val="000000"/>
                </a:solidFill>
              </a:rPr>
              <a:t>:</a:t>
            </a:r>
            <a:r>
              <a:rPr lang="en">
                <a:solidFill>
                  <a:srgbClr val="FFFFFF"/>
                </a:solidFill>
              </a:rPr>
              <a:t> Hardware requirements must be met by group members.</a:t>
            </a:r>
          </a:p>
          <a:p>
            <a:pPr marL="457200" lvl="0" indent="-228600" rtl="0">
              <a:spcBef>
                <a:spcPts val="0"/>
              </a:spcBef>
              <a:buClr>
                <a:srgbClr val="FFFFFF"/>
              </a:buClr>
            </a:pPr>
            <a:r>
              <a:rPr lang="en">
                <a:solidFill>
                  <a:srgbClr val="FF0000"/>
                </a:solidFill>
              </a:rPr>
              <a:t>Con</a:t>
            </a:r>
            <a:r>
              <a:rPr lang="en">
                <a:solidFill>
                  <a:srgbClr val="FFFFFF"/>
                </a:solidFill>
              </a:rPr>
              <a:t> Local hardware failure could create issues.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Database decision: MySQL VS MongoDB</a:t>
            </a:r>
          </a:p>
        </p:txBody>
      </p:sp>
      <p:sp>
        <p:nvSpPr>
          <p:cNvPr id="200" name="Shape 200"/>
          <p:cNvSpPr txBox="1">
            <a:spLocks noGrp="1"/>
          </p:cNvSpPr>
          <p:nvPr>
            <p:ph type="body" idx="1"/>
          </p:nvPr>
        </p:nvSpPr>
        <p:spPr>
          <a:xfrm>
            <a:off x="461250" y="1152475"/>
            <a:ext cx="3850200" cy="3416400"/>
          </a:xfrm>
          <a:prstGeom prst="rect">
            <a:avLst/>
          </a:prstGeom>
        </p:spPr>
        <p:txBody>
          <a:bodyPr lIns="91425" tIns="91425" rIns="91425" bIns="91425" anchor="t" anchorCtr="0">
            <a:noAutofit/>
          </a:bodyPr>
          <a:lstStyle/>
          <a:p>
            <a:pPr lvl="0" algn="ctr" rtl="0">
              <a:spcBef>
                <a:spcPts val="0"/>
              </a:spcBef>
              <a:buNone/>
            </a:pPr>
            <a:r>
              <a:rPr lang="en" b="1" u="sng">
                <a:solidFill>
                  <a:srgbClr val="F3F3F3"/>
                </a:solidFill>
              </a:rPr>
              <a:t>MySQL</a:t>
            </a:r>
          </a:p>
          <a:p>
            <a:pPr marL="457200" lvl="0" indent="-228600" rtl="0">
              <a:spcBef>
                <a:spcPts val="0"/>
              </a:spcBef>
            </a:pPr>
            <a:r>
              <a:rPr lang="en">
                <a:solidFill>
                  <a:srgbClr val="00FF00"/>
                </a:solidFill>
              </a:rPr>
              <a:t>Pro</a:t>
            </a:r>
            <a:r>
              <a:rPr lang="en"/>
              <a:t>: </a:t>
            </a:r>
            <a:r>
              <a:rPr lang="en">
                <a:solidFill>
                  <a:srgbClr val="FFFFFF"/>
                </a:solidFill>
              </a:rPr>
              <a:t>Several members of our group have experience with MySQL.</a:t>
            </a:r>
          </a:p>
          <a:p>
            <a:pPr marL="457200" lvl="0" indent="-228600" rtl="0">
              <a:spcBef>
                <a:spcPts val="0"/>
              </a:spcBef>
            </a:pPr>
            <a:r>
              <a:rPr lang="en">
                <a:solidFill>
                  <a:srgbClr val="00FF00"/>
                </a:solidFill>
              </a:rPr>
              <a:t>Pro</a:t>
            </a:r>
            <a:r>
              <a:rPr lang="en"/>
              <a:t>: </a:t>
            </a:r>
            <a:r>
              <a:rPr lang="en">
                <a:solidFill>
                  <a:srgbClr val="FFFFFF"/>
                </a:solidFill>
              </a:rPr>
              <a:t>Data integrity constraints enforced.</a:t>
            </a:r>
          </a:p>
          <a:p>
            <a:pPr marL="457200" lvl="0" indent="-228600" rtl="0">
              <a:spcBef>
                <a:spcPts val="0"/>
              </a:spcBef>
            </a:pPr>
            <a:r>
              <a:rPr lang="en">
                <a:solidFill>
                  <a:srgbClr val="00FF00"/>
                </a:solidFill>
              </a:rPr>
              <a:t>Pro</a:t>
            </a:r>
            <a:r>
              <a:rPr lang="en"/>
              <a:t>:</a:t>
            </a:r>
            <a:r>
              <a:rPr lang="en">
                <a:solidFill>
                  <a:srgbClr val="FFFFFF"/>
                </a:solidFill>
              </a:rPr>
              <a:t> “Transaction” processes supported natively. </a:t>
            </a:r>
          </a:p>
          <a:p>
            <a:pPr marL="457200" lvl="0" indent="-228600" rtl="0">
              <a:spcBef>
                <a:spcPts val="0"/>
              </a:spcBef>
            </a:pPr>
            <a:r>
              <a:rPr lang="en">
                <a:solidFill>
                  <a:srgbClr val="FF0000"/>
                </a:solidFill>
              </a:rPr>
              <a:t>Con</a:t>
            </a:r>
            <a:r>
              <a:rPr lang="en"/>
              <a:t>: </a:t>
            </a:r>
            <a:r>
              <a:rPr lang="en">
                <a:solidFill>
                  <a:srgbClr val="FFFFFF"/>
                </a:solidFill>
              </a:rPr>
              <a:t>Not easily scalable - requires horizontal partitioning or clustering</a:t>
            </a:r>
            <a:r>
              <a:rPr lang="en"/>
              <a:t>.</a:t>
            </a:r>
          </a:p>
          <a:p>
            <a:pPr marL="457200" lvl="0" indent="-228600" rtl="0">
              <a:spcBef>
                <a:spcPts val="0"/>
              </a:spcBef>
            </a:pPr>
            <a:r>
              <a:rPr lang="en">
                <a:solidFill>
                  <a:srgbClr val="FF0000"/>
                </a:solidFill>
              </a:rPr>
              <a:t>Con</a:t>
            </a:r>
            <a:r>
              <a:rPr lang="en"/>
              <a:t>: </a:t>
            </a:r>
            <a:r>
              <a:rPr lang="en">
                <a:solidFill>
                  <a:srgbClr val="FFFFFF"/>
                </a:solidFill>
              </a:rPr>
              <a:t>Requires explicit data type declarations and data must conform.</a:t>
            </a:r>
          </a:p>
          <a:p>
            <a:pPr marL="457200" lvl="0" indent="-228600" rtl="0">
              <a:spcBef>
                <a:spcPts val="0"/>
              </a:spcBef>
            </a:pPr>
            <a:r>
              <a:rPr lang="en">
                <a:solidFill>
                  <a:srgbClr val="FF0000"/>
                </a:solidFill>
              </a:rPr>
              <a:t>Con</a:t>
            </a:r>
            <a:r>
              <a:rPr lang="en"/>
              <a:t>: </a:t>
            </a:r>
            <a:r>
              <a:rPr lang="en">
                <a:solidFill>
                  <a:srgbClr val="FFFFFF"/>
                </a:solidFill>
              </a:rPr>
              <a:t>High transaction loads seriously affect performance.</a:t>
            </a:r>
          </a:p>
        </p:txBody>
      </p:sp>
      <p:sp>
        <p:nvSpPr>
          <p:cNvPr id="201" name="Shape 201"/>
          <p:cNvSpPr txBox="1">
            <a:spLocks noGrp="1"/>
          </p:cNvSpPr>
          <p:nvPr>
            <p:ph type="body" idx="2"/>
          </p:nvPr>
        </p:nvSpPr>
        <p:spPr>
          <a:xfrm>
            <a:off x="4832400" y="1152475"/>
            <a:ext cx="3850200" cy="3416400"/>
          </a:xfrm>
          <a:prstGeom prst="rect">
            <a:avLst/>
          </a:prstGeom>
        </p:spPr>
        <p:txBody>
          <a:bodyPr lIns="91425" tIns="91425" rIns="91425" bIns="91425" anchor="t" anchorCtr="0">
            <a:noAutofit/>
          </a:bodyPr>
          <a:lstStyle/>
          <a:p>
            <a:pPr lvl="0" algn="ctr" rtl="0">
              <a:spcBef>
                <a:spcPts val="0"/>
              </a:spcBef>
              <a:buNone/>
            </a:pPr>
            <a:r>
              <a:rPr lang="en" b="1" u="sng">
                <a:solidFill>
                  <a:srgbClr val="F3F3F3"/>
                </a:solidFill>
              </a:rPr>
              <a:t>MongoDB</a:t>
            </a:r>
          </a:p>
          <a:p>
            <a:pPr marL="457200" lvl="0" indent="-228600" rtl="0">
              <a:spcBef>
                <a:spcPts val="0"/>
              </a:spcBef>
              <a:buClr>
                <a:srgbClr val="FFFFFF"/>
              </a:buClr>
            </a:pPr>
            <a:r>
              <a:rPr lang="en">
                <a:solidFill>
                  <a:srgbClr val="00FF00"/>
                </a:solidFill>
              </a:rPr>
              <a:t>Pro:</a:t>
            </a:r>
            <a:r>
              <a:rPr lang="en">
                <a:solidFill>
                  <a:schemeClr val="dk1"/>
                </a:solidFill>
              </a:rPr>
              <a:t> Doesn’t rely on object relational mapping - more flexibility. </a:t>
            </a:r>
          </a:p>
          <a:p>
            <a:pPr marL="457200" lvl="0" indent="-228600" rtl="0">
              <a:spcBef>
                <a:spcPts val="0"/>
              </a:spcBef>
              <a:buClr>
                <a:srgbClr val="FFFFFF"/>
              </a:buClr>
            </a:pPr>
            <a:r>
              <a:rPr lang="en">
                <a:solidFill>
                  <a:srgbClr val="00FF00"/>
                </a:solidFill>
              </a:rPr>
              <a:t>Pro</a:t>
            </a:r>
            <a:r>
              <a:rPr lang="en">
                <a:solidFill>
                  <a:schemeClr val="dk1"/>
                </a:solidFill>
              </a:rPr>
              <a:t>: All object info is stored in a single instance accessed via key - simple.</a:t>
            </a:r>
          </a:p>
          <a:p>
            <a:pPr marL="457200" lvl="0" indent="-228600" rtl="0">
              <a:spcBef>
                <a:spcPts val="0"/>
              </a:spcBef>
              <a:buClr>
                <a:srgbClr val="FFFFFF"/>
              </a:buClr>
            </a:pPr>
            <a:r>
              <a:rPr lang="en">
                <a:solidFill>
                  <a:srgbClr val="00FF00"/>
                </a:solidFill>
              </a:rPr>
              <a:t>Pro</a:t>
            </a:r>
            <a:r>
              <a:rPr lang="en">
                <a:solidFill>
                  <a:srgbClr val="FFFFFF"/>
                </a:solidFill>
              </a:rPr>
              <a:t>: More scalable than relational DB.</a:t>
            </a:r>
          </a:p>
          <a:p>
            <a:pPr marL="457200" lvl="0" indent="-228600" rtl="0">
              <a:spcBef>
                <a:spcPts val="0"/>
              </a:spcBef>
              <a:buClr>
                <a:srgbClr val="FFFFFF"/>
              </a:buClr>
            </a:pPr>
            <a:r>
              <a:rPr lang="en">
                <a:solidFill>
                  <a:srgbClr val="FF0000"/>
                </a:solidFill>
              </a:rPr>
              <a:t>Con</a:t>
            </a:r>
            <a:r>
              <a:rPr lang="en">
                <a:solidFill>
                  <a:schemeClr val="dk1"/>
                </a:solidFill>
              </a:rPr>
              <a:t>: No enforcement for data integrity constraints.</a:t>
            </a:r>
          </a:p>
          <a:p>
            <a:pPr marL="457200" lvl="0" indent="-228600" rtl="0">
              <a:spcBef>
                <a:spcPts val="0"/>
              </a:spcBef>
              <a:buClr>
                <a:srgbClr val="FFFFFF"/>
              </a:buClr>
            </a:pPr>
            <a:r>
              <a:rPr lang="en">
                <a:solidFill>
                  <a:srgbClr val="FF0000"/>
                </a:solidFill>
              </a:rPr>
              <a:t>Con</a:t>
            </a:r>
            <a:r>
              <a:rPr lang="en">
                <a:solidFill>
                  <a:srgbClr val="FFFFFF"/>
                </a:solidFill>
              </a:rPr>
              <a:t>: 	No join operation comparable to SQL relational JOIN.</a:t>
            </a:r>
          </a:p>
          <a:p>
            <a:pPr marL="457200" lvl="0" indent="-228600" rtl="0">
              <a:spcBef>
                <a:spcPts val="0"/>
              </a:spcBef>
              <a:buClr>
                <a:srgbClr val="FFFFFF"/>
              </a:buClr>
            </a:pPr>
            <a:r>
              <a:rPr lang="en">
                <a:solidFill>
                  <a:srgbClr val="FF0000"/>
                </a:solidFill>
              </a:rPr>
              <a:t>Con</a:t>
            </a:r>
            <a:r>
              <a:rPr lang="en">
                <a:solidFill>
                  <a:srgbClr val="FFFFFF"/>
                </a:solidFill>
              </a:rPr>
              <a:t>: </a:t>
            </a:r>
            <a:r>
              <a:rPr lang="en">
                <a:solidFill>
                  <a:schemeClr val="dk1"/>
                </a:solidFill>
              </a:rPr>
              <a:t>No experience with NoSQL databases.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Roles and Responsibilities</a:t>
            </a:r>
          </a:p>
        </p:txBody>
      </p:sp>
      <p:sp>
        <p:nvSpPr>
          <p:cNvPr id="207" name="Shape 207"/>
          <p:cNvSpPr txBox="1">
            <a:spLocks noGrp="1"/>
          </p:cNvSpPr>
          <p:nvPr>
            <p:ph type="body" idx="2"/>
          </p:nvPr>
        </p:nvSpPr>
        <p:spPr>
          <a:xfrm>
            <a:off x="429416" y="1152475"/>
            <a:ext cx="8125800" cy="3416400"/>
          </a:xfrm>
          <a:prstGeom prst="rect">
            <a:avLst/>
          </a:prstGeom>
        </p:spPr>
        <p:txBody>
          <a:bodyPr lIns="91425" tIns="91425" rIns="91425" bIns="91425" anchor="t" anchorCtr="0">
            <a:noAutofit/>
          </a:bodyPr>
          <a:lstStyle/>
          <a:p>
            <a:pPr marL="457200" lvl="0" indent="-228600" rtl="0">
              <a:spcBef>
                <a:spcPts val="0"/>
              </a:spcBef>
              <a:buClr>
                <a:srgbClr val="FFFFFF"/>
              </a:buClr>
            </a:pPr>
            <a:r>
              <a:rPr lang="en" b="1" u="sng">
                <a:solidFill>
                  <a:srgbClr val="FFFFFF"/>
                </a:solidFill>
              </a:rPr>
              <a:t>Frontend:</a:t>
            </a:r>
            <a:r>
              <a:rPr lang="en">
                <a:solidFill>
                  <a:srgbClr val="FFFFFF"/>
                </a:solidFill>
              </a:rPr>
              <a:t> Jeremy Hutton</a:t>
            </a:r>
          </a:p>
          <a:p>
            <a:pPr marL="457200" lvl="0" indent="-228600" rtl="0">
              <a:spcBef>
                <a:spcPts val="0"/>
              </a:spcBef>
              <a:buClr>
                <a:srgbClr val="FFFFFF"/>
              </a:buClr>
            </a:pPr>
            <a:r>
              <a:rPr lang="en" b="1" u="sng">
                <a:solidFill>
                  <a:srgbClr val="FFFFFF"/>
                </a:solidFill>
              </a:rPr>
              <a:t>Backend:</a:t>
            </a:r>
            <a:r>
              <a:rPr lang="en">
                <a:solidFill>
                  <a:srgbClr val="FFFFFF"/>
                </a:solidFill>
              </a:rPr>
              <a:t> Richard Andrews</a:t>
            </a:r>
          </a:p>
          <a:p>
            <a:pPr marL="457200" lvl="0" indent="-228600" rtl="0">
              <a:spcBef>
                <a:spcPts val="0"/>
              </a:spcBef>
              <a:buClr>
                <a:srgbClr val="FFFFFF"/>
              </a:buClr>
            </a:pPr>
            <a:r>
              <a:rPr lang="en" b="1" u="sng">
                <a:solidFill>
                  <a:srgbClr val="FFFFFF"/>
                </a:solidFill>
              </a:rPr>
              <a:t>Backend/Database:</a:t>
            </a:r>
            <a:r>
              <a:rPr lang="en">
                <a:solidFill>
                  <a:srgbClr val="FFFFFF"/>
                </a:solidFill>
              </a:rPr>
              <a:t> Christian Simaan</a:t>
            </a:r>
          </a:p>
          <a:p>
            <a:pPr marL="457200" lvl="0" indent="-228600" rtl="0">
              <a:spcBef>
                <a:spcPts val="0"/>
              </a:spcBef>
              <a:buClr>
                <a:srgbClr val="FFFFFF"/>
              </a:buClr>
            </a:pPr>
            <a:r>
              <a:rPr lang="en" b="1" u="sng">
                <a:solidFill>
                  <a:srgbClr val="FFFFFF"/>
                </a:solidFill>
              </a:rPr>
              <a:t>Frontend/Machine Learning:</a:t>
            </a:r>
            <a:r>
              <a:rPr lang="en">
                <a:solidFill>
                  <a:srgbClr val="FFFFFF"/>
                </a:solidFill>
              </a:rPr>
              <a:t> Ochaun Marshall</a:t>
            </a:r>
          </a:p>
          <a:p>
            <a:pPr lvl="0" rtl="0">
              <a:spcBef>
                <a:spcPts val="0"/>
              </a:spcBef>
              <a:buNone/>
            </a:pPr>
            <a:endParaRPr/>
          </a:p>
          <a:p>
            <a:pPr lvl="0">
              <a:spcBef>
                <a:spcPts val="0"/>
              </a:spcBef>
              <a:buNone/>
            </a:pPr>
            <a:r>
              <a:rPr lang="en"/>
              <a:t>Note: When any member finishes work in their role, they will help with another role where needed and/or appropriate.</a:t>
            </a:r>
          </a:p>
          <a:p>
            <a:pPr lvl="0">
              <a:spcBef>
                <a:spcPts val="0"/>
              </a:spcBef>
              <a:buNone/>
            </a:pPr>
            <a:r>
              <a:rPr lang="en"/>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Project Progress</a:t>
            </a:r>
          </a:p>
        </p:txBody>
      </p:sp>
      <p:sp>
        <p:nvSpPr>
          <p:cNvPr id="213" name="Shape 213"/>
          <p:cNvSpPr txBox="1">
            <a:spLocks noGrp="1"/>
          </p:cNvSpPr>
          <p:nvPr>
            <p:ph type="body" idx="1"/>
          </p:nvPr>
        </p:nvSpPr>
        <p:spPr>
          <a:xfrm>
            <a:off x="691116" y="1017725"/>
            <a:ext cx="8141309" cy="3551100"/>
          </a:xfrm>
          <a:prstGeom prst="rect">
            <a:avLst/>
          </a:prstGeom>
        </p:spPr>
        <p:txBody>
          <a:bodyPr lIns="91425" tIns="91425" rIns="91425" bIns="91425" anchor="t" anchorCtr="0">
            <a:noAutofit/>
          </a:bodyPr>
          <a:lstStyle/>
          <a:p>
            <a:pPr marL="514350" lvl="0" indent="-285750" rtl="0">
              <a:spcBef>
                <a:spcPts val="0"/>
              </a:spcBef>
              <a:buClr>
                <a:srgbClr val="FFFFFF"/>
              </a:buClr>
              <a:buFont typeface="Arial" panose="020B0604020202020204" pitchFamily="34" charset="0"/>
              <a:buChar char="•"/>
            </a:pPr>
            <a:r>
              <a:rPr lang="en" dirty="0">
                <a:solidFill>
                  <a:srgbClr val="FFFFFF"/>
                </a:solidFill>
              </a:rPr>
              <a:t>Developed Data Acquisition Program</a:t>
            </a:r>
          </a:p>
          <a:p>
            <a:pPr marL="914400" lvl="1" indent="-342900" rtl="0">
              <a:spcBef>
                <a:spcPts val="0"/>
              </a:spcBef>
              <a:buClr>
                <a:srgbClr val="FFFFFF"/>
              </a:buClr>
              <a:buSzPct val="100000"/>
              <a:buFont typeface="Arial" panose="020B0604020202020204" pitchFamily="34" charset="0"/>
              <a:buChar char="•"/>
            </a:pPr>
            <a:r>
              <a:rPr lang="en" sz="1800" dirty="0">
                <a:solidFill>
                  <a:srgbClr val="FFFFFF"/>
                </a:solidFill>
              </a:rPr>
              <a:t>Using Python with PyZillow</a:t>
            </a:r>
          </a:p>
          <a:p>
            <a:pPr marL="514350" lvl="0" indent="-285750" rtl="0">
              <a:spcBef>
                <a:spcPts val="0"/>
              </a:spcBef>
              <a:buClr>
                <a:srgbClr val="FFFFFF"/>
              </a:buClr>
              <a:buFont typeface="Arial" panose="020B0604020202020204" pitchFamily="34" charset="0"/>
              <a:buChar char="•"/>
            </a:pPr>
            <a:r>
              <a:rPr lang="en" dirty="0">
                <a:solidFill>
                  <a:srgbClr val="FFFFFF"/>
                </a:solidFill>
              </a:rPr>
              <a:t>Set Up AWS Services</a:t>
            </a:r>
          </a:p>
          <a:p>
            <a:pPr marL="914400" lvl="1" indent="-342900" rtl="0">
              <a:spcBef>
                <a:spcPts val="0"/>
              </a:spcBef>
              <a:buClr>
                <a:srgbClr val="FFFFFF"/>
              </a:buClr>
              <a:buSzPct val="100000"/>
              <a:buFont typeface="Arial" panose="020B0604020202020204" pitchFamily="34" charset="0"/>
              <a:buChar char="•"/>
            </a:pPr>
            <a:r>
              <a:rPr lang="en" sz="1800" dirty="0">
                <a:solidFill>
                  <a:srgbClr val="FFFFFF"/>
                </a:solidFill>
              </a:rPr>
              <a:t>Elastic Beanstalk, Relational Database, Server Instance</a:t>
            </a:r>
          </a:p>
          <a:p>
            <a:pPr marL="514350" lvl="0" indent="-285750" rtl="0">
              <a:spcBef>
                <a:spcPts val="0"/>
              </a:spcBef>
              <a:buClr>
                <a:srgbClr val="FFFFFF"/>
              </a:buClr>
              <a:buFont typeface="Arial" panose="020B0604020202020204" pitchFamily="34" charset="0"/>
              <a:buChar char="•"/>
            </a:pPr>
            <a:r>
              <a:rPr lang="en" dirty="0">
                <a:solidFill>
                  <a:srgbClr val="FFFFFF"/>
                </a:solidFill>
              </a:rPr>
              <a:t>Developed MySQL and Python Function For Database Creation</a:t>
            </a:r>
          </a:p>
          <a:p>
            <a:pPr marL="514350" lvl="0" indent="-285750" rtl="0">
              <a:spcBef>
                <a:spcPts val="0"/>
              </a:spcBef>
              <a:buClr>
                <a:srgbClr val="FFFFFF"/>
              </a:buClr>
              <a:buFont typeface="Arial" panose="020B0604020202020204" pitchFamily="34" charset="0"/>
              <a:buChar char="•"/>
            </a:pPr>
            <a:r>
              <a:rPr lang="en" dirty="0">
                <a:solidFill>
                  <a:srgbClr val="FFFFFF"/>
                </a:solidFill>
              </a:rPr>
              <a:t>Created MySQL RD Instance on AWS Server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Project Progress(</a:t>
            </a:r>
            <a:r>
              <a:rPr lang="en-US" dirty="0"/>
              <a:t>cont.)</a:t>
            </a:r>
          </a:p>
        </p:txBody>
      </p:sp>
      <p:sp>
        <p:nvSpPr>
          <p:cNvPr id="3" name="Text Placeholder 2"/>
          <p:cNvSpPr>
            <a:spLocks noGrp="1"/>
          </p:cNvSpPr>
          <p:nvPr>
            <p:ph type="body" idx="1"/>
          </p:nvPr>
        </p:nvSpPr>
        <p:spPr>
          <a:xfrm>
            <a:off x="542260" y="1017725"/>
            <a:ext cx="8290040" cy="3551150"/>
          </a:xfrm>
        </p:spPr>
        <p:txBody>
          <a:bodyPr/>
          <a:lstStyle/>
          <a:p>
            <a:pPr marL="514350" lvl="0" indent="-285750">
              <a:buClr>
                <a:srgbClr val="FFFFFF"/>
              </a:buClr>
              <a:buFont typeface="Arial" panose="020B0604020202020204" pitchFamily="34" charset="0"/>
              <a:buChar char="•"/>
            </a:pPr>
            <a:r>
              <a:rPr lang="en" dirty="0">
                <a:solidFill>
                  <a:srgbClr val="FFFFFF"/>
                </a:solidFill>
              </a:rPr>
              <a:t>Started Parameterizing Random Forest Based on Attributes From PyZillow</a:t>
            </a:r>
          </a:p>
          <a:p>
            <a:pPr marL="514350" lvl="0" indent="-285750">
              <a:buClr>
                <a:srgbClr val="FFFFFF"/>
              </a:buClr>
              <a:buFont typeface="Arial" panose="020B0604020202020204" pitchFamily="34" charset="0"/>
              <a:buChar char="•"/>
            </a:pPr>
            <a:r>
              <a:rPr lang="en" dirty="0">
                <a:solidFill>
                  <a:srgbClr val="FFFFFF"/>
                </a:solidFill>
              </a:rPr>
              <a:t>Developed Front End Design</a:t>
            </a:r>
          </a:p>
          <a:p>
            <a:pPr marL="514350" lvl="0" indent="-285750">
              <a:buClr>
                <a:srgbClr val="FFFFFF"/>
              </a:buClr>
              <a:buFont typeface="Arial" panose="020B0604020202020204" pitchFamily="34" charset="0"/>
              <a:buChar char="•"/>
            </a:pPr>
            <a:r>
              <a:rPr lang="en" dirty="0">
                <a:solidFill>
                  <a:srgbClr val="FFFFFF"/>
                </a:solidFill>
              </a:rPr>
              <a:t>Began Developing Front End</a:t>
            </a:r>
          </a:p>
          <a:p>
            <a:endParaRPr lang="en-US" dirty="0"/>
          </a:p>
        </p:txBody>
      </p:sp>
    </p:spTree>
    <p:extLst>
      <p:ext uri="{BB962C8B-B14F-4D97-AF65-F5344CB8AC3E}">
        <p14:creationId xmlns:p14="http://schemas.microsoft.com/office/powerpoint/2010/main" val="2647138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Functional Requirements - Features Priority</a:t>
            </a:r>
          </a:p>
        </p:txBody>
      </p:sp>
      <p:sp>
        <p:nvSpPr>
          <p:cNvPr id="70" name="Shape 70"/>
          <p:cNvSpPr txBox="1">
            <a:spLocks noGrp="1"/>
          </p:cNvSpPr>
          <p:nvPr>
            <p:ph type="body" idx="1"/>
          </p:nvPr>
        </p:nvSpPr>
        <p:spPr>
          <a:xfrm>
            <a:off x="311700" y="1152475"/>
            <a:ext cx="8328600" cy="3416400"/>
          </a:xfrm>
          <a:prstGeom prst="rect">
            <a:avLst/>
          </a:prstGeom>
        </p:spPr>
        <p:txBody>
          <a:bodyPr lIns="91425" tIns="91425" rIns="91425" bIns="91425" anchor="t" anchorCtr="0">
            <a:noAutofit/>
          </a:bodyPr>
          <a:lstStyle/>
          <a:p>
            <a:pPr marL="457200" lvl="0" indent="-228600" rtl="0">
              <a:spcBef>
                <a:spcPts val="0"/>
              </a:spcBef>
              <a:buClr>
                <a:srgbClr val="FFFFFF"/>
              </a:buClr>
              <a:buChar char="●"/>
            </a:pPr>
            <a:r>
              <a:rPr lang="en">
                <a:solidFill>
                  <a:srgbClr val="FFFFFF"/>
                </a:solidFill>
              </a:rPr>
              <a:t>1st-tier - Features essential to core functionality - highest priority</a:t>
            </a:r>
          </a:p>
          <a:p>
            <a:pPr lvl="0" rtl="0">
              <a:spcBef>
                <a:spcPts val="0"/>
              </a:spcBef>
              <a:buNone/>
            </a:pPr>
            <a:endParaRPr>
              <a:solidFill>
                <a:srgbClr val="FFFFFF"/>
              </a:solidFill>
            </a:endParaRPr>
          </a:p>
          <a:p>
            <a:pPr marL="457200" lvl="0" indent="-228600" rtl="0">
              <a:spcBef>
                <a:spcPts val="0"/>
              </a:spcBef>
              <a:buClr>
                <a:srgbClr val="FFFFFF"/>
              </a:buClr>
              <a:buChar char="●"/>
            </a:pPr>
            <a:r>
              <a:rPr lang="en">
                <a:solidFill>
                  <a:srgbClr val="FFFFFF"/>
                </a:solidFill>
              </a:rPr>
              <a:t>2nd-tier - Features adding desirable, non-core functionality</a:t>
            </a:r>
          </a:p>
          <a:p>
            <a:pPr marL="457200" lvl="0" indent="0" rtl="0">
              <a:spcBef>
                <a:spcPts val="0"/>
              </a:spcBef>
              <a:buNone/>
            </a:pPr>
            <a:endParaRPr>
              <a:solidFill>
                <a:srgbClr val="FFFFFF"/>
              </a:solidFill>
            </a:endParaRPr>
          </a:p>
          <a:p>
            <a:pPr marL="457200" lvl="0" indent="-228600" rtl="0">
              <a:spcBef>
                <a:spcPts val="0"/>
              </a:spcBef>
              <a:buClr>
                <a:srgbClr val="FFFFFF"/>
              </a:buClr>
              <a:buChar char="●"/>
            </a:pPr>
            <a:r>
              <a:rPr lang="en">
                <a:solidFill>
                  <a:srgbClr val="FFFFFF"/>
                </a:solidFill>
              </a:rPr>
              <a:t>3rd-tier - Possible additional features - lowest priority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None/>
            </a:pPr>
            <a:r>
              <a:rPr lang="en"/>
              <a:t>Functional Requirements</a:t>
            </a:r>
          </a:p>
          <a:p>
            <a:pPr lvl="0" algn="l">
              <a:spcBef>
                <a:spcPts val="0"/>
              </a:spcBef>
              <a:buNone/>
            </a:pPr>
            <a:endParaRPr/>
          </a:p>
        </p:txBody>
      </p:sp>
      <p:sp>
        <p:nvSpPr>
          <p:cNvPr id="76" name="Shape 76"/>
          <p:cNvSpPr txBox="1">
            <a:spLocks noGrp="1"/>
          </p:cNvSpPr>
          <p:nvPr>
            <p:ph type="body" idx="1"/>
          </p:nvPr>
        </p:nvSpPr>
        <p:spPr>
          <a:xfrm>
            <a:off x="618250" y="1152475"/>
            <a:ext cx="7875600" cy="3416400"/>
          </a:xfrm>
          <a:prstGeom prst="rect">
            <a:avLst/>
          </a:prstGeom>
        </p:spPr>
        <p:txBody>
          <a:bodyPr lIns="91425" tIns="91425" rIns="91425" bIns="91425" anchor="t" anchorCtr="0">
            <a:noAutofit/>
          </a:bodyPr>
          <a:lstStyle/>
          <a:p>
            <a:pPr marL="457200" lvl="0" indent="-330200" rtl="0">
              <a:spcBef>
                <a:spcPts val="0"/>
              </a:spcBef>
              <a:buClr>
                <a:srgbClr val="FFFFFF"/>
              </a:buClr>
              <a:buSzPct val="100000"/>
              <a:buChar char="●"/>
            </a:pPr>
            <a:r>
              <a:rPr lang="en" sz="1600">
                <a:solidFill>
                  <a:srgbClr val="FFFFFF"/>
                </a:solidFill>
              </a:rPr>
              <a:t>Users able to input attributes and location for predictive home sale analysis (1st-tier)</a:t>
            </a:r>
          </a:p>
          <a:p>
            <a:pPr marL="457200" lvl="0" indent="-330200" rtl="0">
              <a:spcBef>
                <a:spcPts val="0"/>
              </a:spcBef>
              <a:buClr>
                <a:srgbClr val="FFFFFF"/>
              </a:buClr>
              <a:buSzPct val="100000"/>
              <a:buChar char="●"/>
            </a:pPr>
            <a:r>
              <a:rPr lang="en" sz="1600">
                <a:solidFill>
                  <a:srgbClr val="FFFFFF"/>
                </a:solidFill>
              </a:rPr>
              <a:t>Users able to filter homes listed by attributes and location(1st-tier)</a:t>
            </a:r>
          </a:p>
          <a:p>
            <a:pPr marL="457200" lvl="0" indent="-330200" rtl="0">
              <a:spcBef>
                <a:spcPts val="0"/>
              </a:spcBef>
              <a:buClr>
                <a:srgbClr val="FFFFFF"/>
              </a:buClr>
              <a:buSzPct val="100000"/>
              <a:buChar char="●"/>
            </a:pPr>
            <a:r>
              <a:rPr lang="en" sz="1600">
                <a:solidFill>
                  <a:srgbClr val="FFFFFF"/>
                </a:solidFill>
              </a:rPr>
              <a:t>Users able to create visualizations for housing data based on filters (1st-tier)</a:t>
            </a:r>
          </a:p>
          <a:p>
            <a:pPr marL="457200" lvl="0" indent="-330200" rtl="0">
              <a:spcBef>
                <a:spcPts val="0"/>
              </a:spcBef>
              <a:buClr>
                <a:srgbClr val="FFFFFF"/>
              </a:buClr>
              <a:buSzPct val="100000"/>
              <a:buChar char="●"/>
            </a:pPr>
            <a:r>
              <a:rPr lang="en" sz="1600">
                <a:solidFill>
                  <a:srgbClr val="FFFFFF"/>
                </a:solidFill>
              </a:rPr>
              <a:t>Users able to view most influential factors in home sales for a given area (1st-tier)</a:t>
            </a:r>
          </a:p>
          <a:p>
            <a:pPr marL="457200" lvl="0" indent="-330200" rtl="0">
              <a:spcBef>
                <a:spcPts val="0"/>
              </a:spcBef>
              <a:buClr>
                <a:srgbClr val="FFFFFF"/>
              </a:buClr>
              <a:buSzPct val="100000"/>
              <a:buChar char="●"/>
            </a:pPr>
            <a:r>
              <a:rPr lang="en" sz="1600">
                <a:solidFill>
                  <a:srgbClr val="FFFFFF"/>
                </a:solidFill>
              </a:rPr>
              <a:t>Predictive home sale analysis based on price-point (2nd-tier)</a:t>
            </a:r>
          </a:p>
          <a:p>
            <a:pPr marL="457200" lvl="0" indent="-330200" rtl="0">
              <a:spcBef>
                <a:spcPts val="0"/>
              </a:spcBef>
              <a:buClr>
                <a:srgbClr val="FFFFFF"/>
              </a:buClr>
              <a:buSzPct val="100000"/>
              <a:buChar char="●"/>
            </a:pPr>
            <a:r>
              <a:rPr lang="en" sz="1600">
                <a:solidFill>
                  <a:srgbClr val="FFFFFF"/>
                </a:solidFill>
              </a:rPr>
              <a:t>Predictive home purchase analysis based on attributes and location (2nd-tier)</a:t>
            </a:r>
          </a:p>
          <a:p>
            <a:pPr marL="457200" lvl="0" indent="-330200">
              <a:spcBef>
                <a:spcPts val="0"/>
              </a:spcBef>
              <a:buClr>
                <a:srgbClr val="FFFFFF"/>
              </a:buClr>
              <a:buSzPct val="100000"/>
              <a:buChar char="●"/>
            </a:pPr>
            <a:r>
              <a:rPr lang="en" sz="1600">
                <a:solidFill>
                  <a:srgbClr val="FFFFFF"/>
                </a:solidFill>
              </a:rPr>
              <a:t>Suggest home alterations to potentially enhance sale value (3rd-tier)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User Interface Requirements</a:t>
            </a:r>
          </a:p>
        </p:txBody>
      </p:sp>
      <p:sp>
        <p:nvSpPr>
          <p:cNvPr id="82" name="Shape 82"/>
          <p:cNvSpPr txBox="1">
            <a:spLocks noGrp="1"/>
          </p:cNvSpPr>
          <p:nvPr>
            <p:ph type="body" idx="1"/>
          </p:nvPr>
        </p:nvSpPr>
        <p:spPr>
          <a:xfrm>
            <a:off x="463475" y="1152475"/>
            <a:ext cx="8229600" cy="3648900"/>
          </a:xfrm>
          <a:prstGeom prst="rect">
            <a:avLst/>
          </a:prstGeom>
          <a:ln w="9525" cap="flat" cmpd="sng">
            <a:solidFill>
              <a:srgbClr val="FFFFFF"/>
            </a:solidFill>
            <a:prstDash val="solid"/>
            <a:round/>
            <a:headEnd type="none" w="med" len="med"/>
            <a:tailEnd type="none" w="med" len="med"/>
          </a:ln>
        </p:spPr>
        <p:txBody>
          <a:bodyPr lIns="91425" tIns="91425" rIns="91425" bIns="91425" anchor="t" anchorCtr="0">
            <a:noAutofit/>
          </a:bodyPr>
          <a:lstStyle/>
          <a:p>
            <a:pPr marL="457200" lvl="0" indent="-317500" rtl="0">
              <a:lnSpc>
                <a:spcPct val="107916"/>
              </a:lnSpc>
              <a:spcBef>
                <a:spcPts val="0"/>
              </a:spcBef>
              <a:spcAft>
                <a:spcPts val="0"/>
              </a:spcAft>
              <a:buClr>
                <a:srgbClr val="FFFFFF"/>
              </a:buClr>
              <a:buSzPct val="100000"/>
              <a:buChar char="●"/>
            </a:pPr>
            <a:r>
              <a:rPr lang="en" sz="1400">
                <a:solidFill>
                  <a:srgbClr val="FFFFFF"/>
                </a:solidFill>
              </a:rPr>
              <a:t>Users can enter “About” page with detailed explanation of web application functions and its goal.</a:t>
            </a:r>
          </a:p>
          <a:p>
            <a:pPr marL="457200" lvl="0" indent="-317500" rtl="0">
              <a:lnSpc>
                <a:spcPct val="107916"/>
              </a:lnSpc>
              <a:spcBef>
                <a:spcPts val="0"/>
              </a:spcBef>
              <a:spcAft>
                <a:spcPts val="0"/>
              </a:spcAft>
              <a:buClr>
                <a:srgbClr val="FFFFFF"/>
              </a:buClr>
              <a:buSzPct val="100000"/>
              <a:buChar char="●"/>
            </a:pPr>
            <a:r>
              <a:rPr lang="en" sz="1400">
                <a:solidFill>
                  <a:srgbClr val="FFFFFF"/>
                </a:solidFill>
              </a:rPr>
              <a:t>Users can enter “Blog” page with articles by experts in real estate.</a:t>
            </a:r>
          </a:p>
          <a:p>
            <a:pPr marL="457200" lvl="0" indent="-317500" rtl="0">
              <a:lnSpc>
                <a:spcPct val="107916"/>
              </a:lnSpc>
              <a:spcBef>
                <a:spcPts val="0"/>
              </a:spcBef>
              <a:spcAft>
                <a:spcPts val="0"/>
              </a:spcAft>
              <a:buClr>
                <a:srgbClr val="FFFFFF"/>
              </a:buClr>
              <a:buSzPct val="100000"/>
              <a:buChar char="●"/>
            </a:pPr>
            <a:r>
              <a:rPr lang="en" sz="1400">
                <a:solidFill>
                  <a:srgbClr val="FFFFFF"/>
                </a:solidFill>
              </a:rPr>
              <a:t>Geographic area (zipcode) text entry bar for predictions and data visualizations.</a:t>
            </a:r>
          </a:p>
          <a:p>
            <a:pPr marL="457200" lvl="0" indent="-317500" rtl="0">
              <a:lnSpc>
                <a:spcPct val="107916"/>
              </a:lnSpc>
              <a:spcBef>
                <a:spcPts val="0"/>
              </a:spcBef>
              <a:spcAft>
                <a:spcPts val="0"/>
              </a:spcAft>
              <a:buClr>
                <a:srgbClr val="FFFFFF"/>
              </a:buClr>
              <a:buSzPct val="100000"/>
              <a:buChar char="●"/>
            </a:pPr>
            <a:r>
              <a:rPr lang="en" sz="1400">
                <a:solidFill>
                  <a:srgbClr val="FFFFFF"/>
                </a:solidFill>
              </a:rPr>
              <a:t>Drop down boxes for users to enter their home’s attributes for sale prediction.</a:t>
            </a:r>
          </a:p>
          <a:p>
            <a:pPr marL="457200" lvl="0" indent="-317500" rtl="0">
              <a:lnSpc>
                <a:spcPct val="107916"/>
              </a:lnSpc>
              <a:spcBef>
                <a:spcPts val="0"/>
              </a:spcBef>
              <a:spcAft>
                <a:spcPts val="0"/>
              </a:spcAft>
              <a:buClr>
                <a:srgbClr val="FFFFFF"/>
              </a:buClr>
              <a:buSzPct val="100000"/>
              <a:buChar char="●"/>
            </a:pPr>
            <a:r>
              <a:rPr lang="en" sz="1400">
                <a:solidFill>
                  <a:srgbClr val="FFFFFF"/>
                </a:solidFill>
              </a:rPr>
              <a:t>Button to return the most important factors for home sales in an area.</a:t>
            </a:r>
          </a:p>
          <a:p>
            <a:pPr marL="457200" lvl="0" indent="-317500" rtl="0">
              <a:lnSpc>
                <a:spcPct val="107916"/>
              </a:lnSpc>
              <a:spcBef>
                <a:spcPts val="0"/>
              </a:spcBef>
              <a:spcAft>
                <a:spcPts val="0"/>
              </a:spcAft>
              <a:buClr>
                <a:srgbClr val="FFFFFF"/>
              </a:buClr>
              <a:buSzPct val="100000"/>
              <a:buChar char="●"/>
            </a:pPr>
            <a:r>
              <a:rPr lang="en" sz="1400">
                <a:solidFill>
                  <a:srgbClr val="FFFFFF"/>
                </a:solidFill>
              </a:rPr>
              <a:t>Checkboxes and submit button to request data visualizations.</a:t>
            </a:r>
          </a:p>
          <a:p>
            <a:pPr marL="457200" lvl="0" indent="-317500" rtl="0">
              <a:lnSpc>
                <a:spcPct val="107916"/>
              </a:lnSpc>
              <a:spcBef>
                <a:spcPts val="0"/>
              </a:spcBef>
              <a:spcAft>
                <a:spcPts val="0"/>
              </a:spcAft>
              <a:buClr>
                <a:srgbClr val="FFFFFF"/>
              </a:buClr>
              <a:buSzPct val="100000"/>
              <a:buChar char="●"/>
            </a:pPr>
            <a:r>
              <a:rPr lang="en" sz="1400">
                <a:solidFill>
                  <a:srgbClr val="FFFFFF"/>
                </a:solidFill>
              </a:rPr>
              <a:t>Text entry and submit button for price prediction based on home attributes</a:t>
            </a:r>
          </a:p>
          <a:p>
            <a:pPr marL="457200" lvl="0" indent="-317500" rtl="0">
              <a:lnSpc>
                <a:spcPct val="107916"/>
              </a:lnSpc>
              <a:spcBef>
                <a:spcPts val="0"/>
              </a:spcBef>
              <a:spcAft>
                <a:spcPts val="0"/>
              </a:spcAft>
              <a:buClr>
                <a:srgbClr val="FFFFFF"/>
              </a:buClr>
              <a:buSzPct val="100000"/>
              <a:buChar char="●"/>
            </a:pPr>
            <a:r>
              <a:rPr lang="en" sz="1400">
                <a:solidFill>
                  <a:srgbClr val="FFFFFF"/>
                </a:solidFill>
              </a:rPr>
              <a:t>“Get Price Estimate” button which returns a prediction on a price for which a house might sell.</a:t>
            </a:r>
          </a:p>
          <a:p>
            <a:pPr marL="457200" lvl="0" indent="-317500" rtl="0">
              <a:lnSpc>
                <a:spcPct val="107916"/>
              </a:lnSpc>
              <a:spcBef>
                <a:spcPts val="0"/>
              </a:spcBef>
              <a:spcAft>
                <a:spcPts val="0"/>
              </a:spcAft>
              <a:buClr>
                <a:srgbClr val="FFFFFF"/>
              </a:buClr>
              <a:buSzPct val="100000"/>
              <a:buChar char="●"/>
            </a:pPr>
            <a:r>
              <a:rPr lang="en" sz="1400">
                <a:solidFill>
                  <a:srgbClr val="FFFFFF"/>
                </a:solidFill>
              </a:rPr>
              <a:t>“Get Suggested Home Improvement” button for improvement suggestions to enhance value.</a:t>
            </a:r>
          </a:p>
          <a:p>
            <a:pPr lvl="0" rtl="0">
              <a:lnSpc>
                <a:spcPct val="107916"/>
              </a:lnSpc>
              <a:spcBef>
                <a:spcPts val="0"/>
              </a:spcBef>
              <a:spcAft>
                <a:spcPts val="0"/>
              </a:spcAft>
              <a:buNone/>
            </a:pPr>
            <a:endParaRPr sz="14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ctrTitle"/>
          </p:nvPr>
        </p:nvSpPr>
        <p:spPr>
          <a:xfrm>
            <a:off x="311700" y="744575"/>
            <a:ext cx="8520600" cy="550500"/>
          </a:xfrm>
          <a:prstGeom prst="rect">
            <a:avLst/>
          </a:prstGeom>
        </p:spPr>
        <p:txBody>
          <a:bodyPr lIns="91425" tIns="91425" rIns="91425" bIns="91425" anchor="b" anchorCtr="0">
            <a:noAutofit/>
          </a:bodyPr>
          <a:lstStyle/>
          <a:p>
            <a:pPr lvl="0">
              <a:spcBef>
                <a:spcPts val="0"/>
              </a:spcBef>
              <a:buNone/>
            </a:pPr>
            <a:r>
              <a:rPr lang="en" sz="2400"/>
              <a:t>Usability Requirements</a:t>
            </a:r>
          </a:p>
        </p:txBody>
      </p:sp>
      <p:sp>
        <p:nvSpPr>
          <p:cNvPr id="88" name="Shape 88"/>
          <p:cNvSpPr txBox="1"/>
          <p:nvPr/>
        </p:nvSpPr>
        <p:spPr>
          <a:xfrm>
            <a:off x="586425" y="1514950"/>
            <a:ext cx="8026800" cy="2113500"/>
          </a:xfrm>
          <a:prstGeom prst="rect">
            <a:avLst/>
          </a:prstGeom>
          <a:noFill/>
          <a:ln>
            <a:noFill/>
          </a:ln>
        </p:spPr>
        <p:txBody>
          <a:bodyPr lIns="91425" tIns="91425" rIns="91425" bIns="91425" anchor="t" anchorCtr="0">
            <a:noAutofit/>
          </a:bodyPr>
          <a:lstStyle/>
          <a:p>
            <a:pPr lvl="0">
              <a:spcBef>
                <a:spcPts val="0"/>
              </a:spcBef>
              <a:buNone/>
            </a:pPr>
            <a:endParaRPr>
              <a:solidFill>
                <a:srgbClr val="FFFFFF"/>
              </a:solidFill>
            </a:endParaRPr>
          </a:p>
          <a:p>
            <a:pPr marL="457200" lvl="0" indent="-342900">
              <a:spcBef>
                <a:spcPts val="0"/>
              </a:spcBef>
              <a:buClr>
                <a:srgbClr val="FFFFFF"/>
              </a:buClr>
              <a:buSzPct val="100000"/>
              <a:buChar char="●"/>
            </a:pPr>
            <a:r>
              <a:rPr lang="en" sz="1800">
                <a:solidFill>
                  <a:srgbClr val="FFFFFF"/>
                </a:solidFill>
              </a:rPr>
              <a:t>The application will load within 1-2 second interval.</a:t>
            </a:r>
          </a:p>
          <a:p>
            <a:pPr marL="457200" lvl="0" indent="-342900">
              <a:spcBef>
                <a:spcPts val="0"/>
              </a:spcBef>
              <a:buClr>
                <a:srgbClr val="FFFFFF"/>
              </a:buClr>
              <a:buSzPct val="100000"/>
              <a:buChar char="●"/>
            </a:pPr>
            <a:r>
              <a:rPr lang="en" sz="1800">
                <a:solidFill>
                  <a:srgbClr val="FFFFFF"/>
                </a:solidFill>
              </a:rPr>
              <a:t>All buttons will conform to the same style.</a:t>
            </a:r>
          </a:p>
          <a:p>
            <a:pPr marL="457200" lvl="0" indent="-342900">
              <a:spcBef>
                <a:spcPts val="0"/>
              </a:spcBef>
              <a:buClr>
                <a:srgbClr val="FFFFFF"/>
              </a:buClr>
              <a:buSzPct val="100000"/>
              <a:buChar char="●"/>
            </a:pPr>
            <a:r>
              <a:rPr lang="en" sz="1800">
                <a:solidFill>
                  <a:srgbClr val="FFFFFF"/>
                </a:solidFill>
              </a:rPr>
              <a:t>Any text area, checkbox, or dropdown box will have helpful instructions.</a:t>
            </a:r>
          </a:p>
          <a:p>
            <a:pPr marL="457200" lvl="0" indent="-342900">
              <a:spcBef>
                <a:spcPts val="0"/>
              </a:spcBef>
              <a:buClr>
                <a:srgbClr val="FFFFFF"/>
              </a:buClr>
              <a:buSzPct val="100000"/>
              <a:buChar char="●"/>
            </a:pPr>
            <a:r>
              <a:rPr lang="en" sz="1800">
                <a:solidFill>
                  <a:srgbClr val="FFFFFF"/>
                </a:solidFill>
              </a:rPr>
              <a:t>Any function of the web application may be reached within 2-3 clicks.</a:t>
            </a:r>
          </a:p>
          <a:p>
            <a:pPr marL="457200" lvl="0" indent="-342900">
              <a:spcBef>
                <a:spcPts val="0"/>
              </a:spcBef>
              <a:buClr>
                <a:srgbClr val="FFFFFF"/>
              </a:buClr>
              <a:buSzPct val="100000"/>
              <a:buChar char="●"/>
            </a:pPr>
            <a:r>
              <a:rPr lang="en" sz="1800">
                <a:solidFill>
                  <a:srgbClr val="FFFFFF"/>
                </a:solidFill>
              </a:rPr>
              <a:t>Any subsequent page within the application will adhere to the same style</a:t>
            </a:r>
          </a:p>
          <a:p>
            <a:pPr lvl="0">
              <a:spcBef>
                <a:spcPts val="0"/>
              </a:spcBef>
              <a:buNone/>
            </a:pPr>
            <a:endParaRPr sz="18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Performance Requirements</a:t>
            </a:r>
          </a:p>
        </p:txBody>
      </p:sp>
      <p:sp>
        <p:nvSpPr>
          <p:cNvPr id="94" name="Shape 9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Any system process taking longer than 1 second will display a “processing” dialog box.</a:t>
            </a:r>
          </a:p>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Any system process taking longer than 8 seconds will display an estimate of the time remaining on the task.</a:t>
            </a:r>
          </a:p>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95% of response time should be less than 5 seconds for processes involving queries from the database.</a:t>
            </a:r>
          </a:p>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Database will respond to 1,000 reads per hour.</a:t>
            </a:r>
          </a:p>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 Visualizations will appear after user request within 2 seconds.</a:t>
            </a:r>
          </a:p>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Must support concurrent users.</a:t>
            </a:r>
          </a:p>
          <a:p>
            <a:pPr lvl="0" rtl="0">
              <a:lnSpc>
                <a:spcPct val="107916"/>
              </a:lnSpc>
              <a:spcBef>
                <a:spcPts val="0"/>
              </a:spcBef>
              <a:spcAft>
                <a:spcPts val="0"/>
              </a:spcAft>
              <a:buNone/>
            </a:pPr>
            <a:endParaRPr b="1">
              <a:solidFill>
                <a:srgbClr val="FFFFFF"/>
              </a:solidFill>
              <a:latin typeface="Calibri"/>
              <a:ea typeface="Calibri"/>
              <a:cs typeface="Calibri"/>
              <a:sym typeface="Calibri"/>
            </a:endParaRPr>
          </a:p>
          <a:p>
            <a:pPr lvl="0">
              <a:spcBef>
                <a:spcPts val="0"/>
              </a:spcBef>
              <a:buNone/>
            </a:pP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System Interface Requirements</a:t>
            </a:r>
          </a:p>
        </p:txBody>
      </p:sp>
      <p:sp>
        <p:nvSpPr>
          <p:cNvPr id="100" name="Shape 10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Application must be successfully hosted and displayed by cloud service(AWS).</a:t>
            </a:r>
          </a:p>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Front end of web application must successfully query database upon user request.</a:t>
            </a:r>
          </a:p>
          <a:p>
            <a:pPr marL="457200" lvl="0" indent="-2286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Database must successfully return requested data run through machine learning algorithm, statistical analysis and data visualization program and front end must successfully display request.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Security Requirements</a:t>
            </a:r>
          </a:p>
        </p:txBody>
      </p:sp>
      <p:sp>
        <p:nvSpPr>
          <p:cNvPr id="106" name="Shape 106"/>
          <p:cNvSpPr txBox="1">
            <a:spLocks noGrp="1"/>
          </p:cNvSpPr>
          <p:nvPr>
            <p:ph type="body" idx="1"/>
          </p:nvPr>
        </p:nvSpPr>
        <p:spPr>
          <a:xfrm>
            <a:off x="560850" y="1152475"/>
            <a:ext cx="8004600" cy="3416400"/>
          </a:xfrm>
          <a:prstGeom prst="rect">
            <a:avLst/>
          </a:prstGeom>
        </p:spPr>
        <p:txBody>
          <a:bodyPr lIns="91425" tIns="91425" rIns="91425" bIns="91425" anchor="t" anchorCtr="0">
            <a:noAutofit/>
          </a:bodyPr>
          <a:lstStyle/>
          <a:p>
            <a:pPr marL="457200" lvl="0" indent="-228600" rtl="0">
              <a:spcBef>
                <a:spcPts val="0"/>
              </a:spcBef>
              <a:buClr>
                <a:srgbClr val="FFFFFF"/>
              </a:buClr>
              <a:buChar char="●"/>
            </a:pPr>
            <a:r>
              <a:rPr lang="en">
                <a:solidFill>
                  <a:srgbClr val="FFFFFF"/>
                </a:solidFill>
              </a:rPr>
              <a:t>Home data in DB can’t be altered except by authorized automated scripts or administrators. </a:t>
            </a:r>
          </a:p>
          <a:p>
            <a:pPr marL="457200" lvl="0" indent="-228600" rtl="0">
              <a:spcBef>
                <a:spcPts val="0"/>
              </a:spcBef>
              <a:buClr>
                <a:srgbClr val="FFFFFF"/>
              </a:buClr>
              <a:buChar char="●"/>
            </a:pPr>
            <a:r>
              <a:rPr lang="en">
                <a:solidFill>
                  <a:srgbClr val="FFFFFF"/>
                </a:solidFill>
              </a:rPr>
              <a:t>Realtor rankings and underlying data in DB can’t be altered except by automated scripts or administrators.</a:t>
            </a:r>
          </a:p>
          <a:p>
            <a:pPr marL="457200" lvl="0" indent="-228600" rtl="0">
              <a:spcBef>
                <a:spcPts val="0"/>
              </a:spcBef>
              <a:buClr>
                <a:srgbClr val="FFFFFF"/>
              </a:buClr>
              <a:buChar char="●"/>
            </a:pPr>
            <a:r>
              <a:rPr lang="en">
                <a:solidFill>
                  <a:srgbClr val="FFFFFF"/>
                </a:solidFill>
              </a:rPr>
              <a:t>Realtor blog articles can’t be placed, removed or altered except by administrators. </a:t>
            </a:r>
          </a:p>
          <a:p>
            <a:pPr lvl="0">
              <a:spcBef>
                <a:spcPts val="0"/>
              </a:spcBef>
              <a:buNone/>
            </a:pPr>
            <a:endParaRPr>
              <a:solidFill>
                <a:srgbClr val="FFFFFF"/>
              </a:solidFill>
            </a:endParaRPr>
          </a:p>
        </p:txBody>
      </p:sp>
    </p:spTree>
  </p:cSld>
  <p:clrMapOvr>
    <a:masterClrMapping/>
  </p:clrMapOvr>
</p:sld>
</file>

<file path=ppt/theme/theme1.xml><?xml version="1.0" encoding="utf-8"?>
<a:theme xmlns:a="http://schemas.openxmlformats.org/drawingml/2006/main"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1831</Words>
  <Application>Microsoft Office PowerPoint</Application>
  <PresentationFormat>On-screen Show (16:9)</PresentationFormat>
  <Paragraphs>178</Paragraphs>
  <Slides>27</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simple-dark-2</vt:lpstr>
      <vt:lpstr>Nostradomocile</vt:lpstr>
      <vt:lpstr>Approach</vt:lpstr>
      <vt:lpstr>Functional Requirements - Features Priority</vt:lpstr>
      <vt:lpstr>Functional Requirements </vt:lpstr>
      <vt:lpstr>User Interface Requirements</vt:lpstr>
      <vt:lpstr>Usability Requirements</vt:lpstr>
      <vt:lpstr>Performance Requirements</vt:lpstr>
      <vt:lpstr>System Interface Requirements</vt:lpstr>
      <vt:lpstr>Security Requirements</vt:lpstr>
      <vt:lpstr>System Model</vt:lpstr>
      <vt:lpstr>System Model</vt:lpstr>
      <vt:lpstr>Alternative System Model</vt:lpstr>
      <vt:lpstr>Alternative System Model </vt:lpstr>
      <vt:lpstr>Subsystems</vt:lpstr>
      <vt:lpstr>Subsystem Model</vt:lpstr>
      <vt:lpstr>Subsystems</vt:lpstr>
      <vt:lpstr>Timeline</vt:lpstr>
      <vt:lpstr>Feasibility </vt:lpstr>
      <vt:lpstr>Alternative models</vt:lpstr>
      <vt:lpstr>Architecture Decisions: ML Model v.s. Statistical Model</vt:lpstr>
      <vt:lpstr>Architecture decisions: AngularJS &amp; Bootstrap vs. Pure HTML/CSS</vt:lpstr>
      <vt:lpstr>Architecture decisions: Ruby on Rails VS Django</vt:lpstr>
      <vt:lpstr>Hosting decision: Cloud Hosting vs Local Hosting </vt:lpstr>
      <vt:lpstr>Database decision: MySQL VS MongoDB</vt:lpstr>
      <vt:lpstr>Roles and Responsibilities</vt:lpstr>
      <vt:lpstr>Project Progress</vt:lpstr>
      <vt:lpstr>Project Progress(cont.)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Nostradomocile</dc:title>
  <cp:lastModifiedBy>jeremy hutton</cp:lastModifiedBy>
  <cp:revision>2</cp:revision>
  <dcterms:modified xsi:type="dcterms:W3CDTF">2017-02-21T11:45:29Z</dcterms:modified>
</cp:coreProperties>
</file>