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Ochaun Marshal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2-07T17:19:33.179">
    <p:pos x="6000" y="0"/>
    <p:text>He mentioned Categories for Requirement Specification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dt="2017-02-08T02:31:28.995">
    <p:pos x="6000" y="0"/>
    <p:text>Replace this with Ghant Chart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2.xml"/><Relationship Id="rId4"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1282499" y="720301"/>
            <a:ext cx="6579000" cy="1584900"/>
          </a:xfrm>
          <a:prstGeom prst="rect">
            <a:avLst/>
          </a:prstGeom>
        </p:spPr>
        <p:txBody>
          <a:bodyPr anchorCtr="0" anchor="b" bIns="91425" lIns="91425" rIns="91425" tIns="91425">
            <a:noAutofit/>
          </a:bodyPr>
          <a:lstStyle/>
          <a:p>
            <a:pPr lvl="0">
              <a:spcBef>
                <a:spcPts val="0"/>
              </a:spcBef>
              <a:buNone/>
            </a:pPr>
            <a:r>
              <a:rPr lang="en"/>
              <a:t>Nostradomocile</a:t>
            </a:r>
          </a:p>
        </p:txBody>
      </p:sp>
      <p:sp>
        <p:nvSpPr>
          <p:cNvPr id="55" name="Shape 55"/>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56" name="Shape 56"/>
          <p:cNvSpPr txBox="1"/>
          <p:nvPr/>
        </p:nvSpPr>
        <p:spPr>
          <a:xfrm>
            <a:off x="1362750" y="2256025"/>
            <a:ext cx="6418500" cy="533100"/>
          </a:xfrm>
          <a:prstGeom prst="rect">
            <a:avLst/>
          </a:prstGeom>
          <a:noFill/>
          <a:ln>
            <a:noFill/>
          </a:ln>
        </p:spPr>
        <p:txBody>
          <a:bodyPr anchorCtr="0" anchor="t" bIns="91425" lIns="91425" rIns="91425" tIns="91425">
            <a:noAutofit/>
          </a:bodyPr>
          <a:lstStyle/>
          <a:p>
            <a:pPr lvl="0" algn="ctr">
              <a:spcBef>
                <a:spcPts val="0"/>
              </a:spcBef>
              <a:buNone/>
            </a:pPr>
            <a:r>
              <a:rPr b="1" lang="en" sz="2000">
                <a:solidFill>
                  <a:srgbClr val="FFFFFF"/>
                </a:solidFill>
              </a:rPr>
              <a:t>Project Overview</a:t>
            </a:r>
          </a:p>
        </p:txBody>
      </p:sp>
      <p:pic>
        <p:nvPicPr>
          <p:cNvPr descr="Nostradomicile_logo_invert.png" id="57" name="Shape 57"/>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58" name="Shape 58"/>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System Model</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indent="-228600" lvl="0" marL="4572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indent="-228600" lvl="0" marL="457200" rtl="0">
              <a:spcBef>
                <a:spcPts val="0"/>
              </a:spcBef>
              <a:buClr>
                <a:srgbClr val="FFFFFF"/>
              </a:buClr>
            </a:pPr>
            <a:r>
              <a:rPr lang="en">
                <a:solidFill>
                  <a:srgbClr val="FFFFFF"/>
                </a:solidFill>
              </a:rPr>
              <a:t>We will use the Random Forest Classifier to analyze the data it gets from the backend, and provide answers to the backend.</a:t>
            </a:r>
          </a:p>
          <a:p>
            <a:pPr indent="-228600" lvl="0" marL="4572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536525" y="445025"/>
            <a:ext cx="7930500" cy="572700"/>
          </a:xfrm>
          <a:prstGeom prst="rect">
            <a:avLst/>
          </a:prstGeom>
        </p:spPr>
        <p:txBody>
          <a:bodyPr anchorCtr="0" anchor="t" bIns="91425" lIns="91425" rIns="91425" tIns="91425">
            <a:noAutofit/>
          </a:bodyPr>
          <a:lstStyle/>
          <a:p>
            <a:pPr lvl="0" algn="ctr">
              <a:spcBef>
                <a:spcPts val="0"/>
              </a:spcBef>
              <a:buNone/>
            </a:pPr>
            <a:r>
              <a:rPr lang="en"/>
              <a:t>System Model</a:t>
            </a:r>
          </a:p>
        </p:txBody>
      </p:sp>
      <p:pic>
        <p:nvPicPr>
          <p:cNvPr id="118" name="Shape 118"/>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 System Model</a:t>
            </a:r>
          </a:p>
        </p:txBody>
      </p:sp>
      <p:sp>
        <p:nvSpPr>
          <p:cNvPr id="124" name="Shape 124"/>
          <p:cNvSpPr txBox="1"/>
          <p:nvPr>
            <p:ph idx="1" type="body"/>
          </p:nvPr>
        </p:nvSpPr>
        <p:spPr>
          <a:xfrm>
            <a:off x="643275" y="1152475"/>
            <a:ext cx="80091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Utilizes statistical analysis in Python rather than machine learning.</a:t>
            </a:r>
          </a:p>
          <a:p>
            <a:pPr indent="-228600" lvl="0" marL="457200" rtl="0">
              <a:spcBef>
                <a:spcPts val="0"/>
              </a:spcBef>
              <a:buClr>
                <a:srgbClr val="FFFFFF"/>
              </a:buClr>
              <a:buChar char="●"/>
            </a:pPr>
            <a:r>
              <a:rPr lang="en">
                <a:solidFill>
                  <a:srgbClr val="FFFFFF"/>
                </a:solidFill>
              </a:rPr>
              <a:t>Backend relies on Ruby on Rails and MongoDB rather than Django/Python and MySQL.</a:t>
            </a:r>
          </a:p>
          <a:p>
            <a:pPr indent="-228600" lvl="0" marL="4572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Alternative System Model</a:t>
            </a:r>
          </a:p>
          <a:p>
            <a:pPr lvl="0">
              <a:spcBef>
                <a:spcPts val="0"/>
              </a:spcBef>
              <a:buNone/>
            </a:pPr>
            <a:r>
              <a:t/>
            </a:r>
            <a:endParaRPr/>
          </a:p>
        </p:txBody>
      </p:sp>
      <p:pic>
        <p:nvPicPr>
          <p:cNvPr id="130" name="Shape 130"/>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Subsystems</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indent="-228600" lvl="0" marL="4572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97300" y="445025"/>
            <a:ext cx="8160600" cy="572700"/>
          </a:xfrm>
          <a:prstGeom prst="rect">
            <a:avLst/>
          </a:prstGeom>
        </p:spPr>
        <p:txBody>
          <a:bodyPr anchorCtr="0" anchor="t" bIns="91425" lIns="91425" rIns="91425" tIns="91425">
            <a:noAutofit/>
          </a:bodyPr>
          <a:lstStyle/>
          <a:p>
            <a:pPr lvl="0" algn="ctr">
              <a:spcBef>
                <a:spcPts val="0"/>
              </a:spcBef>
              <a:buNone/>
            </a:pPr>
            <a:r>
              <a:rPr lang="en"/>
              <a:t>Subsystem Model</a:t>
            </a:r>
          </a:p>
        </p:txBody>
      </p:sp>
      <p:pic>
        <p:nvPicPr>
          <p:cNvPr id="142" name="Shape 142"/>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Subsystems</a:t>
            </a:r>
          </a:p>
        </p:txBody>
      </p:sp>
      <p:sp>
        <p:nvSpPr>
          <p:cNvPr id="148" name="Shape 148"/>
          <p:cNvSpPr txBox="1"/>
          <p:nvPr>
            <p:ph idx="1" type="body"/>
          </p:nvPr>
        </p:nvSpPr>
        <p:spPr>
          <a:xfrm>
            <a:off x="474775" y="1152475"/>
            <a:ext cx="81840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MySQL Database - data stored in relational DB, updated on scheduled basis. Will include, among other things:</a:t>
            </a:r>
          </a:p>
          <a:p>
            <a:pPr indent="-228600" lvl="1" marL="914400" rtl="0">
              <a:spcBef>
                <a:spcPts val="0"/>
              </a:spcBef>
              <a:buClr>
                <a:srgbClr val="FFFFFF"/>
              </a:buClr>
            </a:pPr>
            <a:r>
              <a:rPr lang="en">
                <a:solidFill>
                  <a:srgbClr val="FFFFFF"/>
                </a:solidFill>
              </a:rPr>
              <a:t>Zipcode</a:t>
            </a:r>
          </a:p>
          <a:p>
            <a:pPr indent="-228600" lvl="1" marL="914400" rtl="0">
              <a:spcBef>
                <a:spcPts val="0"/>
              </a:spcBef>
              <a:buClr>
                <a:srgbClr val="FFFFFF"/>
              </a:buClr>
            </a:pPr>
            <a:r>
              <a:rPr lang="en">
                <a:solidFill>
                  <a:srgbClr val="FFFFFF"/>
                </a:solidFill>
              </a:rPr>
              <a:t>Status (sold/unsold)</a:t>
            </a:r>
          </a:p>
          <a:p>
            <a:pPr indent="-228600" lvl="1" marL="914400" rtl="0">
              <a:spcBef>
                <a:spcPts val="0"/>
              </a:spcBef>
              <a:buClr>
                <a:srgbClr val="FFFFFF"/>
              </a:buClr>
            </a:pPr>
            <a:r>
              <a:rPr lang="en">
                <a:solidFill>
                  <a:srgbClr val="FFFFFF"/>
                </a:solidFill>
              </a:rPr>
              <a:t>Home attributes (floor type, parking, etc.)</a:t>
            </a:r>
          </a:p>
          <a:p>
            <a:pPr indent="-228600" lvl="0" marL="457200" rtl="0">
              <a:spcBef>
                <a:spcPts val="0"/>
              </a:spcBef>
              <a:buClr>
                <a:srgbClr val="FFFFFF"/>
              </a:buClr>
            </a:pPr>
            <a:r>
              <a:rPr lang="en">
                <a:solidFill>
                  <a:srgbClr val="FFFFFF"/>
                </a:solidFill>
              </a:rPr>
              <a:t>Machine Learning with Random Forest. </a:t>
            </a:r>
          </a:p>
          <a:p>
            <a:pPr indent="-228600" lvl="1" marL="914400" rtl="0">
              <a:spcBef>
                <a:spcPts val="0"/>
              </a:spcBef>
              <a:buClr>
                <a:srgbClr val="FFFFFF"/>
              </a:buClr>
            </a:pPr>
            <a:r>
              <a:rPr lang="en">
                <a:solidFill>
                  <a:srgbClr val="FFFFFF"/>
                </a:solidFill>
              </a:rPr>
              <a:t>Binary classifications on categorical features are easy </a:t>
            </a:r>
          </a:p>
          <a:p>
            <a:pPr indent="-228600" lvl="1" marL="914400" rtl="0">
              <a:spcBef>
                <a:spcPts val="0"/>
              </a:spcBef>
              <a:buClr>
                <a:srgbClr val="FFFFFF"/>
              </a:buClr>
            </a:pPr>
            <a:r>
              <a:rPr lang="en">
                <a:solidFill>
                  <a:srgbClr val="FFFFFF"/>
                </a:solidFill>
              </a:rPr>
              <a:t>Generates an ensemble of decisions and uses the majority classification of those trees to determine result</a:t>
            </a:r>
          </a:p>
          <a:p>
            <a:pPr indent="-228600" lvl="1" marL="914400" rtl="0">
              <a:spcBef>
                <a:spcPts val="0"/>
              </a:spcBef>
              <a:buClr>
                <a:srgbClr val="FFFFFF"/>
              </a:buClr>
            </a:pPr>
            <a:r>
              <a:rPr lang="en">
                <a:solidFill>
                  <a:srgbClr val="FFFFFF"/>
                </a:solidFill>
              </a:rPr>
              <a:t>Will be implemented using Scikit-learn library in Python</a:t>
            </a:r>
          </a:p>
          <a:p>
            <a:pPr indent="-228600" lvl="0" marL="457200" rtl="0">
              <a:spcBef>
                <a:spcPts val="0"/>
              </a:spcBef>
              <a:buClr>
                <a:srgbClr val="FFFFFF"/>
              </a:buClr>
            </a:pPr>
            <a:r>
              <a:rPr lang="en">
                <a:solidFill>
                  <a:srgbClr val="FFFFFF"/>
                </a:solidFill>
              </a:rPr>
              <a:t>Data Visualisations: Generated using Plotly library</a:t>
            </a:r>
          </a:p>
          <a:p>
            <a:pPr indent="-228600" lvl="1" marL="9144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Timeline</a:t>
            </a:r>
          </a:p>
        </p:txBody>
      </p:sp>
      <p:pic>
        <p:nvPicPr>
          <p:cNvPr id="154" name="Shape 154"/>
          <p:cNvPicPr preferRelativeResize="0"/>
          <p:nvPr/>
        </p:nvPicPr>
        <p:blipFill>
          <a:blip r:embed="rId4">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Clr>
                <a:schemeClr val="dk1"/>
              </a:buClr>
              <a:buSzPct val="39285"/>
              <a:buFont typeface="Arial"/>
              <a:buNone/>
            </a:pPr>
            <a:r>
              <a:rPr lang="en"/>
              <a:t>Feasibility</a:t>
            </a:r>
          </a:p>
          <a:p>
            <a:pPr lvl="0">
              <a:spcBef>
                <a:spcPts val="0"/>
              </a:spcBef>
              <a:buNone/>
            </a:pPr>
            <a:r>
              <a:t/>
            </a:r>
            <a:endParaRPr/>
          </a:p>
        </p:txBody>
      </p:sp>
      <p:sp>
        <p:nvSpPr>
          <p:cNvPr id="160" name="Shape 160"/>
          <p:cNvSpPr txBox="1"/>
          <p:nvPr/>
        </p:nvSpPr>
        <p:spPr>
          <a:xfrm>
            <a:off x="799225" y="1017725"/>
            <a:ext cx="7630500" cy="35523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FFFFFF"/>
              </a:buClr>
              <a:buChar char="●"/>
            </a:pPr>
            <a:r>
              <a:rPr lang="en">
                <a:solidFill>
                  <a:srgbClr val="FFFFFF"/>
                </a:solidFill>
              </a:rPr>
              <a:t>Timeline sets out overlapping periods for several major tasks. </a:t>
            </a:r>
          </a:p>
          <a:p>
            <a:pPr indent="-228600" lvl="0" marL="4572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indent="-228600" lvl="0" marL="4572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indent="-228600" lvl="0" marL="4572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a:t>
            </a:r>
            <a:r>
              <a:rPr lang="en"/>
              <a:t> model</a:t>
            </a:r>
            <a:r>
              <a:rPr lang="en"/>
              <a:t>s</a:t>
            </a:r>
          </a:p>
        </p:txBody>
      </p:sp>
      <p:sp>
        <p:nvSpPr>
          <p:cNvPr id="166" name="Shape 166"/>
          <p:cNvSpPr txBox="1"/>
          <p:nvPr>
            <p:ph idx="1" type="body"/>
          </p:nvPr>
        </p:nvSpPr>
        <p:spPr>
          <a:xfrm>
            <a:off x="610425" y="1152475"/>
            <a:ext cx="80262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model we chose to use is the following setup: AngularJS and </a:t>
            </a:r>
            <a:r>
              <a:rPr lang="en">
                <a:solidFill>
                  <a:srgbClr val="FFFFFF"/>
                </a:solidFill>
              </a:rPr>
              <a:t>Bootstrap for the frontend, </a:t>
            </a:r>
            <a:r>
              <a:rPr lang="en">
                <a:solidFill>
                  <a:srgbClr val="FFFFFF"/>
                </a:solidFill>
              </a:rPr>
              <a:t>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Approach</a:t>
            </a:r>
          </a:p>
        </p:txBody>
      </p:sp>
      <p:sp>
        <p:nvSpPr>
          <p:cNvPr id="64" name="Shape 64"/>
          <p:cNvSpPr txBox="1"/>
          <p:nvPr>
            <p:ph idx="1" type="body"/>
          </p:nvPr>
        </p:nvSpPr>
        <p:spPr>
          <a:xfrm>
            <a:off x="509400" y="1017725"/>
            <a:ext cx="8125200" cy="35946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Problem:</a:t>
            </a:r>
            <a:r>
              <a:rPr lang="en">
                <a:solidFill>
                  <a:srgbClr val="FFFFFF"/>
                </a:solidFill>
              </a:rPr>
              <a:t>  </a:t>
            </a:r>
          </a:p>
          <a:p>
            <a:pPr indent="-228600" lvl="1" marL="914400" rtl="0">
              <a:lnSpc>
                <a:spcPct val="100000"/>
              </a:lnSpc>
              <a:spcBef>
                <a:spcPts val="0"/>
              </a:spcBef>
              <a:buClr>
                <a:srgbClr val="FFFFFF"/>
              </a:buClr>
            </a:pPr>
            <a:r>
              <a:rPr lang="en">
                <a:solidFill>
                  <a:srgbClr val="FFFFFF"/>
                </a:solidFill>
              </a:rPr>
              <a:t>It can be difficult to determine whether a house will sell and what factors will influence its desirability in a particular area.</a:t>
            </a:r>
          </a:p>
          <a:p>
            <a:pPr indent="-228600" lvl="0" marL="457200" rtl="0">
              <a:spcBef>
                <a:spcPts val="0"/>
              </a:spcBef>
              <a:buClr>
                <a:srgbClr val="FFFFFF"/>
              </a:buClr>
            </a:pPr>
            <a:r>
              <a:rPr b="1" lang="en" u="sng">
                <a:solidFill>
                  <a:srgbClr val="FFFFFF"/>
                </a:solidFill>
              </a:rPr>
              <a:t>Solution:</a:t>
            </a:r>
            <a:r>
              <a:rPr lang="en">
                <a:solidFill>
                  <a:srgbClr val="FFFFFF"/>
                </a:solidFill>
              </a:rPr>
              <a:t> </a:t>
            </a:r>
          </a:p>
          <a:p>
            <a:pPr indent="-228600" lvl="1" marL="914400" rtl="0">
              <a:lnSpc>
                <a:spcPct val="100000"/>
              </a:lnSpc>
              <a:spcBef>
                <a:spcPts val="0"/>
              </a:spcBef>
              <a:buClr>
                <a:srgbClr val="FFFFFF"/>
              </a:buClr>
            </a:pPr>
            <a:r>
              <a:rPr lang="en" u="sng">
                <a:solidFill>
                  <a:srgbClr val="FFFFFF"/>
                </a:solidFill>
              </a:rPr>
              <a:t>Project Goal:</a:t>
            </a:r>
            <a:r>
              <a:rPr lang="en">
                <a:solidFill>
                  <a:srgbClr val="FFFFFF"/>
                </a:solidFill>
              </a:rPr>
              <a:t> Create a web application which determines if a house will sell based on desirable factors in an area and allows users to explore houses on the market based on their preferences and desired location.</a:t>
            </a:r>
          </a:p>
          <a:p>
            <a:pPr indent="-228600" lvl="1" marL="914400" rtl="0">
              <a:lnSpc>
                <a:spcPct val="100000"/>
              </a:lnSpc>
              <a:spcBef>
                <a:spcPts val="0"/>
              </a:spcBef>
              <a:buClr>
                <a:srgbClr val="FFFFFF"/>
              </a:buClr>
            </a:pPr>
            <a:r>
              <a:rPr lang="en" u="sng">
                <a:solidFill>
                  <a:srgbClr val="FFFFFF"/>
                </a:solidFill>
              </a:rPr>
              <a:t>Project Description</a:t>
            </a:r>
            <a:r>
              <a:rPr lang="en">
                <a:solidFill>
                  <a:srgbClr val="FFFFFF"/>
                </a:solidFill>
              </a:rPr>
              <a:t>:  NostraDomicile will accomplish this goal by:</a:t>
            </a:r>
          </a:p>
          <a:p>
            <a:pPr indent="-228600" lvl="2" marL="1371600" rtl="0">
              <a:lnSpc>
                <a:spcPct val="100000"/>
              </a:lnSpc>
              <a:spcBef>
                <a:spcPts val="0"/>
              </a:spcBef>
              <a:buClr>
                <a:srgbClr val="FFFFFF"/>
              </a:buClr>
            </a:pPr>
            <a:r>
              <a:rPr lang="en">
                <a:solidFill>
                  <a:srgbClr val="FFFFFF"/>
                </a:solidFill>
              </a:rPr>
              <a:t>Retrieving and storing housing market information using a Zillow API and MySQL database</a:t>
            </a:r>
          </a:p>
          <a:p>
            <a:pPr indent="-228600" lvl="2" marL="1371600" rtl="0">
              <a:lnSpc>
                <a:spcPct val="100000"/>
              </a:lnSpc>
              <a:spcBef>
                <a:spcPts val="0"/>
              </a:spcBef>
              <a:buClr>
                <a:srgbClr val="FFFFFF"/>
              </a:buClr>
            </a:pPr>
            <a:r>
              <a:rPr lang="en">
                <a:solidFill>
                  <a:srgbClr val="FFFFFF"/>
                </a:solidFill>
              </a:rPr>
              <a:t>Using machine learning to evaluate housing data and determine factors influencing home sales in a particular area</a:t>
            </a:r>
          </a:p>
          <a:p>
            <a:pPr indent="-228600" lvl="2" marL="1371600" rtl="0">
              <a:lnSpc>
                <a:spcPct val="100000"/>
              </a:lnSpc>
              <a:spcBef>
                <a:spcPts val="0"/>
              </a:spcBef>
              <a:buClr>
                <a:srgbClr val="FFFFFF"/>
              </a:buClr>
            </a:pPr>
            <a:r>
              <a:rPr lang="en">
                <a:solidFill>
                  <a:srgbClr val="FFFFFF"/>
                </a:solidFill>
              </a:rPr>
              <a:t>Creating a user-friendly interface for users to view data about factors influencing home sales and create data visualizations 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990300"/>
          </a:xfrm>
          <a:prstGeom prst="rect">
            <a:avLst/>
          </a:prstGeom>
        </p:spPr>
        <p:txBody>
          <a:bodyPr anchorCtr="0" anchor="t" bIns="91425" lIns="91425" rIns="91425" tIns="91425">
            <a:noAutofit/>
          </a:bodyPr>
          <a:lstStyle/>
          <a:p>
            <a:pPr lvl="0" rtl="0" algn="ctr">
              <a:spcBef>
                <a:spcPts val="0"/>
              </a:spcBef>
              <a:buNone/>
            </a:pPr>
            <a:r>
              <a:rPr lang="en"/>
              <a:t>Architecture decisions: AngularJS &amp; Bootstrap vs. Pure HTML/CSS</a:t>
            </a:r>
          </a:p>
        </p:txBody>
      </p:sp>
      <p:sp>
        <p:nvSpPr>
          <p:cNvPr id="172" name="Shape 172"/>
          <p:cNvSpPr txBox="1"/>
          <p:nvPr>
            <p:ph idx="1" type="body"/>
          </p:nvPr>
        </p:nvSpPr>
        <p:spPr>
          <a:xfrm>
            <a:off x="311700" y="143532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AngularJS &amp; Bootstrap</a:t>
            </a:r>
          </a:p>
          <a:p>
            <a:pPr indent="-228600" lvl="0" marL="457200" rtl="0">
              <a:spcBef>
                <a:spcPts val="0"/>
              </a:spcBef>
              <a:buClr>
                <a:srgbClr val="000000"/>
              </a:buClr>
            </a:pPr>
            <a:r>
              <a:rPr lang="en">
                <a:solidFill>
                  <a:srgbClr val="00FF00"/>
                </a:solidFill>
              </a:rPr>
              <a:t>Pro</a:t>
            </a:r>
            <a:r>
              <a:rPr lang="en">
                <a:solidFill>
                  <a:srgbClr val="000000"/>
                </a:solidFill>
              </a:rPr>
              <a:t>:</a:t>
            </a:r>
            <a:r>
              <a:rPr lang="en">
                <a:solidFill>
                  <a:srgbClr val="FFFFFF"/>
                </a:solidFill>
              </a:rPr>
              <a:t> It uses MVC, so it’s more organized.</a:t>
            </a:r>
          </a:p>
          <a:p>
            <a:pPr indent="-228600" lvl="0" marL="457200" rtl="0">
              <a:spcBef>
                <a:spcPts val="0"/>
              </a:spcBef>
              <a:buClr>
                <a:srgbClr val="000000"/>
              </a:buClr>
            </a:pPr>
            <a:r>
              <a:rPr lang="en">
                <a:solidFill>
                  <a:srgbClr val="00FF00"/>
                </a:solidFill>
              </a:rPr>
              <a:t>Pro</a:t>
            </a:r>
            <a:r>
              <a:rPr lang="en">
                <a:solidFill>
                  <a:srgbClr val="000000"/>
                </a:solidFill>
              </a:rPr>
              <a:t>:</a:t>
            </a:r>
            <a:r>
              <a:rPr lang="en">
                <a:solidFill>
                  <a:srgbClr val="FFFFFF"/>
                </a:solidFill>
              </a:rPr>
              <a:t> It’s easier to manipulate DOM.</a:t>
            </a:r>
          </a:p>
          <a:p>
            <a:pPr indent="-228600" lvl="0" marL="457200" rtl="0">
              <a:spcBef>
                <a:spcPts val="0"/>
              </a:spcBef>
              <a:buClr>
                <a:srgbClr val="000000"/>
              </a:buClr>
            </a:pPr>
            <a:r>
              <a:rPr lang="en">
                <a:solidFill>
                  <a:srgbClr val="00FF00"/>
                </a:solidFill>
              </a:rPr>
              <a:t>Pro</a:t>
            </a:r>
            <a:r>
              <a:rPr lang="en">
                <a:solidFill>
                  <a:srgbClr val="000000"/>
                </a:solidFill>
              </a:rPr>
              <a:t>: </a:t>
            </a:r>
            <a:r>
              <a:rPr lang="en">
                <a:solidFill>
                  <a:srgbClr val="FFFFFF"/>
                </a:solidFill>
              </a:rPr>
              <a:t>Write less code.</a:t>
            </a:r>
          </a:p>
          <a:p>
            <a:pPr indent="-228600" lvl="0" marL="457200" rtl="0">
              <a:spcBef>
                <a:spcPts val="0"/>
              </a:spcBef>
              <a:buClr>
                <a:srgbClr val="000000"/>
              </a:buClr>
            </a:pPr>
            <a:r>
              <a:rPr lang="en">
                <a:solidFill>
                  <a:srgbClr val="00FF00"/>
                </a:solidFill>
              </a:rPr>
              <a:t>Pro</a:t>
            </a:r>
            <a:r>
              <a:rPr lang="en">
                <a:solidFill>
                  <a:srgbClr val="000000"/>
                </a:solidFill>
              </a:rPr>
              <a:t>: </a:t>
            </a:r>
            <a:r>
              <a:rPr lang="en">
                <a:solidFill>
                  <a:srgbClr val="FFFFFF"/>
                </a:solidFill>
              </a:rPr>
              <a:t>Consistency and responsive.</a:t>
            </a:r>
          </a:p>
          <a:p>
            <a:pPr indent="-228600" lvl="0" marL="457200" rtl="0">
              <a:spcBef>
                <a:spcPts val="0"/>
              </a:spcBef>
              <a:buClr>
                <a:srgbClr val="000000"/>
              </a:buClr>
            </a:pPr>
            <a:r>
              <a:rPr lang="en">
                <a:solidFill>
                  <a:srgbClr val="FF0000"/>
                </a:solidFill>
              </a:rPr>
              <a:t>Con</a:t>
            </a:r>
            <a:r>
              <a:rPr lang="en">
                <a:solidFill>
                  <a:srgbClr val="000000"/>
                </a:solidFill>
              </a:rPr>
              <a:t>:</a:t>
            </a:r>
            <a:r>
              <a:rPr lang="en">
                <a:solidFill>
                  <a:srgbClr val="FFFFFF"/>
                </a:solidFill>
              </a:rPr>
              <a:t> Experience.</a:t>
            </a:r>
          </a:p>
          <a:p>
            <a:pPr indent="-228600" lvl="0" marL="457200" rtl="0">
              <a:spcBef>
                <a:spcPts val="0"/>
              </a:spcBef>
              <a:buClr>
                <a:srgbClr val="000000"/>
              </a:buClr>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73" name="Shape 173"/>
          <p:cNvSpPr txBox="1"/>
          <p:nvPr>
            <p:ph idx="2" type="body"/>
          </p:nvPr>
        </p:nvSpPr>
        <p:spPr>
          <a:xfrm>
            <a:off x="4832400" y="143537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Pure HTML/CSS</a:t>
            </a:r>
          </a:p>
          <a:p>
            <a:pPr indent="-228600" lvl="0" marL="4572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indent="-228600" lvl="0" marL="457200" rtl="0">
              <a:spcBef>
                <a:spcPts val="0"/>
              </a:spcBef>
            </a:pPr>
            <a:r>
              <a:rPr lang="en">
                <a:solidFill>
                  <a:srgbClr val="00FF00"/>
                </a:solidFill>
              </a:rPr>
              <a:t>Pro</a:t>
            </a:r>
            <a:r>
              <a:rPr lang="en"/>
              <a:t>: </a:t>
            </a:r>
            <a:r>
              <a:rPr lang="en">
                <a:solidFill>
                  <a:srgbClr val="FFFFFF"/>
                </a:solidFill>
              </a:rPr>
              <a:t>None, or not as many, dependencies</a:t>
            </a:r>
            <a:r>
              <a:rPr lang="en"/>
              <a:t>. </a:t>
            </a:r>
          </a:p>
          <a:p>
            <a:pPr indent="-228600" lvl="0" marL="457200" rtl="0">
              <a:spcBef>
                <a:spcPts val="0"/>
              </a:spcBef>
            </a:pPr>
            <a:r>
              <a:rPr lang="en">
                <a:solidFill>
                  <a:srgbClr val="FF0000"/>
                </a:solidFill>
              </a:rPr>
              <a:t>Con</a:t>
            </a:r>
            <a:r>
              <a:rPr lang="en"/>
              <a:t>: </a:t>
            </a:r>
            <a:r>
              <a:rPr lang="en">
                <a:solidFill>
                  <a:srgbClr val="FFFFFF"/>
                </a:solidFill>
              </a:rPr>
              <a:t>Not as </a:t>
            </a:r>
            <a:r>
              <a:rPr lang="en">
                <a:solidFill>
                  <a:srgbClr val="FFFFFF"/>
                </a:solidFill>
              </a:rPr>
              <a:t>consistent</a:t>
            </a:r>
            <a:r>
              <a:rPr lang="en">
                <a:solidFill>
                  <a:srgbClr val="FFFFFF"/>
                </a:solidFill>
              </a:rPr>
              <a:t> or responsive.</a:t>
            </a:r>
          </a:p>
          <a:p>
            <a:pPr indent="-228600" lvl="0" marL="4572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Architecture </a:t>
            </a:r>
            <a:r>
              <a:rPr lang="en"/>
              <a:t>decisions: Ruby on Rails VS Django</a:t>
            </a:r>
          </a:p>
        </p:txBody>
      </p:sp>
      <p:sp>
        <p:nvSpPr>
          <p:cNvPr id="179" name="Shape 179"/>
          <p:cNvSpPr txBox="1"/>
          <p:nvPr>
            <p:ph idx="1" type="body"/>
          </p:nvPr>
        </p:nvSpPr>
        <p:spPr>
          <a:xfrm>
            <a:off x="497400" y="1152475"/>
            <a:ext cx="3814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Django</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indent="-228600" lvl="0" marL="4572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80" name="Shape 180"/>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Ruby on Rails</a:t>
            </a:r>
          </a:p>
          <a:p>
            <a:pPr indent="-228600" lvl="0" marL="457200" rtl="0">
              <a:spcBef>
                <a:spcPts val="0"/>
              </a:spcBef>
            </a:pPr>
            <a:r>
              <a:rPr lang="en">
                <a:solidFill>
                  <a:srgbClr val="00FF00"/>
                </a:solidFill>
              </a:rPr>
              <a:t>Pro</a:t>
            </a:r>
            <a:r>
              <a:rPr lang="en"/>
              <a:t>: </a:t>
            </a:r>
            <a:r>
              <a:rPr lang="en">
                <a:solidFill>
                  <a:srgbClr val="FFFFFF"/>
                </a:solidFill>
              </a:rPr>
              <a:t>Some experience with this framework.</a:t>
            </a:r>
          </a:p>
          <a:p>
            <a:pPr indent="-228600" lvl="0" marL="457200" rtl="0">
              <a:spcBef>
                <a:spcPts val="0"/>
              </a:spcBef>
            </a:pPr>
            <a:r>
              <a:rPr lang="en">
                <a:solidFill>
                  <a:srgbClr val="00FF00"/>
                </a:solidFill>
              </a:rPr>
              <a:t>Pro</a:t>
            </a:r>
            <a:r>
              <a:rPr lang="en"/>
              <a:t>: </a:t>
            </a:r>
          </a:p>
          <a:p>
            <a:pPr indent="-228600" lvl="0" marL="4572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indent="-228600" lvl="0" marL="4572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Hosting decision: Cloud Hosting vs Local Ho</a:t>
            </a:r>
            <a:r>
              <a:rPr lang="en"/>
              <a:t>sting </a:t>
            </a:r>
          </a:p>
        </p:txBody>
      </p:sp>
      <p:sp>
        <p:nvSpPr>
          <p:cNvPr id="186" name="Shape 186"/>
          <p:cNvSpPr txBox="1"/>
          <p:nvPr>
            <p:ph idx="1" type="body"/>
          </p:nvPr>
        </p:nvSpPr>
        <p:spPr>
          <a:xfrm>
            <a:off x="508700" y="1152475"/>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Cloud</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a:t>
            </a:r>
            <a:r>
              <a:rPr lang="en">
                <a:solidFill>
                  <a:srgbClr val="FFFFFF"/>
                </a:solidFill>
              </a:rPr>
              <a:t>24/7 access.</a:t>
            </a:r>
          </a:p>
          <a:p>
            <a:pPr indent="-228600" lvl="0" marL="457200" rtl="0">
              <a:spcBef>
                <a:spcPts val="0"/>
              </a:spcBef>
              <a:buClr>
                <a:srgbClr val="FFFFFF"/>
              </a:buClr>
            </a:pPr>
            <a:r>
              <a:rPr lang="en">
                <a:solidFill>
                  <a:srgbClr val="00FF00"/>
                </a:solidFill>
              </a:rPr>
              <a:t>Pro:</a:t>
            </a:r>
            <a:r>
              <a:rPr lang="en">
                <a:solidFill>
                  <a:srgbClr val="FFFFFF"/>
                </a:solidFill>
              </a:rPr>
              <a:t> Hardware requirements handled by external party. </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87" name="Shape 187"/>
          <p:cNvSpPr txBox="1"/>
          <p:nvPr>
            <p:ph idx="2" type="body"/>
          </p:nvPr>
        </p:nvSpPr>
        <p:spPr>
          <a:xfrm>
            <a:off x="4832400" y="1152475"/>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Localhost</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indent="-228600" lvl="0" marL="4572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indent="-228600" lvl="0" marL="4572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Database decision: MySQL VS MongoDB</a:t>
            </a:r>
          </a:p>
        </p:txBody>
      </p:sp>
      <p:sp>
        <p:nvSpPr>
          <p:cNvPr id="193" name="Shape 193"/>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MySQL</a:t>
            </a:r>
          </a:p>
          <a:p>
            <a:pPr indent="-228600" lvl="0" marL="457200" rtl="0">
              <a:spcBef>
                <a:spcPts val="0"/>
              </a:spcBef>
            </a:pPr>
            <a:r>
              <a:rPr lang="en">
                <a:solidFill>
                  <a:srgbClr val="00FF00"/>
                </a:solidFill>
              </a:rPr>
              <a:t>Pro</a:t>
            </a:r>
            <a:r>
              <a:rPr lang="en"/>
              <a:t>: </a:t>
            </a:r>
            <a:r>
              <a:rPr lang="en">
                <a:solidFill>
                  <a:srgbClr val="FFFFFF"/>
                </a:solidFill>
              </a:rPr>
              <a:t>Several members of our group have experience with MySQL.</a:t>
            </a:r>
          </a:p>
          <a:p>
            <a:pPr indent="-228600" lvl="0" marL="457200" rtl="0">
              <a:spcBef>
                <a:spcPts val="0"/>
              </a:spcBef>
            </a:pPr>
            <a:r>
              <a:rPr lang="en">
                <a:solidFill>
                  <a:srgbClr val="00FF00"/>
                </a:solidFill>
              </a:rPr>
              <a:t>Pro</a:t>
            </a:r>
            <a:r>
              <a:rPr lang="en"/>
              <a:t>: </a:t>
            </a:r>
            <a:r>
              <a:rPr lang="en">
                <a:solidFill>
                  <a:srgbClr val="FFFFFF"/>
                </a:solidFill>
              </a:rPr>
              <a:t>Data integrity constraints enforced.</a:t>
            </a:r>
          </a:p>
          <a:p>
            <a:pPr indent="-228600" lvl="0" marL="457200" rtl="0">
              <a:spcBef>
                <a:spcPts val="0"/>
              </a:spcBef>
            </a:pPr>
            <a:r>
              <a:rPr lang="en">
                <a:solidFill>
                  <a:srgbClr val="00FF00"/>
                </a:solidFill>
              </a:rPr>
              <a:t>Pro</a:t>
            </a:r>
            <a:r>
              <a:rPr lang="en"/>
              <a:t>:</a:t>
            </a:r>
            <a:r>
              <a:rPr lang="en">
                <a:solidFill>
                  <a:srgbClr val="FFFFFF"/>
                </a:solidFill>
              </a:rPr>
              <a:t> “Transaction” processes supported natively. </a:t>
            </a:r>
          </a:p>
          <a:p>
            <a:pPr indent="-228600" lvl="0" marL="4572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indent="-228600" lvl="0" marL="4572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indent="-228600" lvl="0" marL="4572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194" name="Shape 194"/>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MongoDB</a:t>
            </a:r>
          </a:p>
          <a:p>
            <a:pPr indent="-228600" lvl="0" marL="4572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indent="-228600" lvl="0" marL="4572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indent="-228600" lvl="0" marL="457200" rtl="0">
              <a:spcBef>
                <a:spcPts val="0"/>
              </a:spcBef>
              <a:buClr>
                <a:srgbClr val="FFFFFF"/>
              </a:buClr>
            </a:pPr>
            <a:r>
              <a:rPr lang="en">
                <a:solidFill>
                  <a:srgbClr val="00FF00"/>
                </a:solidFill>
              </a:rPr>
              <a:t>Pro</a:t>
            </a:r>
            <a:r>
              <a:rPr lang="en">
                <a:solidFill>
                  <a:srgbClr val="FFFFFF"/>
                </a:solidFill>
              </a:rPr>
              <a:t>: More scalable than relational DB.</a:t>
            </a:r>
          </a:p>
          <a:p>
            <a:pPr indent="-228600" lvl="0" marL="457200" rtl="0">
              <a:spcBef>
                <a:spcPts val="0"/>
              </a:spcBef>
              <a:buClr>
                <a:srgbClr val="FFFFFF"/>
              </a:buClr>
            </a:pPr>
            <a:r>
              <a:rPr lang="en">
                <a:solidFill>
                  <a:srgbClr val="FF0000"/>
                </a:solidFill>
              </a:rPr>
              <a:t>Con</a:t>
            </a:r>
            <a:r>
              <a:rPr lang="en">
                <a:solidFill>
                  <a:schemeClr val="dk1"/>
                </a:solidFill>
              </a:rPr>
              <a:t>: No enforcement for data integrity constraints.</a:t>
            </a:r>
          </a:p>
          <a:p>
            <a:pPr indent="-228600" lvl="0" marL="457200" rtl="0">
              <a:spcBef>
                <a:spcPts val="0"/>
              </a:spcBef>
              <a:buClr>
                <a:srgbClr val="FFFFFF"/>
              </a:buClr>
            </a:pPr>
            <a:r>
              <a:rPr lang="en">
                <a:solidFill>
                  <a:srgbClr val="FF0000"/>
                </a:solidFill>
              </a:rPr>
              <a:t>Con</a:t>
            </a:r>
            <a:r>
              <a:rPr lang="en">
                <a:solidFill>
                  <a:srgbClr val="FFFFFF"/>
                </a:solidFill>
              </a:rPr>
              <a:t>: 	No join operation comparable to SQL relational JOIN.</a:t>
            </a:r>
          </a:p>
          <a:p>
            <a:pPr indent="-228600" lvl="0" marL="4572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a:t>
            </a:r>
            <a:r>
              <a:rPr lang="en"/>
              <a:t>oles and Responsibilities</a:t>
            </a:r>
          </a:p>
        </p:txBody>
      </p:sp>
      <p:sp>
        <p:nvSpPr>
          <p:cNvPr id="200" name="Shape 200"/>
          <p:cNvSpPr txBox="1"/>
          <p:nvPr>
            <p:ph idx="2" type="body"/>
          </p:nvPr>
        </p:nvSpPr>
        <p:spPr>
          <a:xfrm>
            <a:off x="429416" y="1152475"/>
            <a:ext cx="8125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Frontend:</a:t>
            </a:r>
            <a:r>
              <a:rPr lang="en">
                <a:solidFill>
                  <a:srgbClr val="FFFFFF"/>
                </a:solidFill>
              </a:rPr>
              <a:t> Jeremy Hutton</a:t>
            </a:r>
          </a:p>
          <a:p>
            <a:pPr indent="-228600" lvl="0" marL="457200" rtl="0">
              <a:spcBef>
                <a:spcPts val="0"/>
              </a:spcBef>
              <a:buClr>
                <a:srgbClr val="FFFFFF"/>
              </a:buClr>
            </a:pPr>
            <a:r>
              <a:rPr b="1" lang="en" u="sng">
                <a:solidFill>
                  <a:srgbClr val="FFFFFF"/>
                </a:solidFill>
              </a:rPr>
              <a:t>Backend:</a:t>
            </a:r>
            <a:r>
              <a:rPr lang="en">
                <a:solidFill>
                  <a:srgbClr val="FFFFFF"/>
                </a:solidFill>
              </a:rPr>
              <a:t> Richard Andrews</a:t>
            </a:r>
          </a:p>
          <a:p>
            <a:pPr indent="-228600" lvl="0" marL="457200" rtl="0">
              <a:spcBef>
                <a:spcPts val="0"/>
              </a:spcBef>
              <a:buClr>
                <a:srgbClr val="FFFFFF"/>
              </a:buClr>
            </a:pPr>
            <a:r>
              <a:rPr b="1" lang="en" u="sng">
                <a:solidFill>
                  <a:srgbClr val="FFFFFF"/>
                </a:solidFill>
              </a:rPr>
              <a:t>Backend/Database:</a:t>
            </a:r>
            <a:r>
              <a:rPr lang="en">
                <a:solidFill>
                  <a:srgbClr val="FFFFFF"/>
                </a:solidFill>
              </a:rPr>
              <a:t> Christian Simaan</a:t>
            </a:r>
          </a:p>
          <a:p>
            <a:pPr indent="-228600" lvl="0" marL="457200" rtl="0">
              <a:spcBef>
                <a:spcPts val="0"/>
              </a:spcBef>
              <a:buClr>
                <a:srgbClr val="FFFFFF"/>
              </a:buClr>
            </a:pPr>
            <a:r>
              <a:rPr b="1" lang="en" u="sng">
                <a:solidFill>
                  <a:srgbClr val="FFFFFF"/>
                </a:solidFill>
              </a:rPr>
              <a:t>Frontend/Machine Learning:</a:t>
            </a:r>
            <a:r>
              <a:rPr lang="en">
                <a:solidFill>
                  <a:srgbClr val="FFFFFF"/>
                </a:solidFill>
              </a:rPr>
              <a:t> Ochaun Marshall</a:t>
            </a:r>
          </a:p>
          <a:p>
            <a:pPr lvl="0" rtl="0">
              <a:spcBef>
                <a:spcPts val="0"/>
              </a:spcBef>
              <a:buNone/>
            </a:pPr>
            <a:r>
              <a:t/>
            </a: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Functional Requirements - </a:t>
            </a:r>
            <a:r>
              <a:rPr lang="en"/>
              <a:t>Features Priority</a:t>
            </a:r>
          </a:p>
        </p:txBody>
      </p:sp>
      <p:sp>
        <p:nvSpPr>
          <p:cNvPr id="70" name="Shape 70"/>
          <p:cNvSpPr txBox="1"/>
          <p:nvPr>
            <p:ph idx="1" type="body"/>
          </p:nvPr>
        </p:nvSpPr>
        <p:spPr>
          <a:xfrm>
            <a:off x="311700" y="1152475"/>
            <a:ext cx="8328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1st-tier -</a:t>
            </a:r>
            <a:r>
              <a:rPr lang="en">
                <a:solidFill>
                  <a:srgbClr val="FFFFFF"/>
                </a:solidFill>
              </a:rPr>
              <a:t> Features essential to</a:t>
            </a:r>
            <a:r>
              <a:rPr lang="en">
                <a:solidFill>
                  <a:srgbClr val="FFFFFF"/>
                </a:solidFill>
              </a:rPr>
              <a:t> core functionality - highest priority</a:t>
            </a:r>
          </a:p>
          <a:p>
            <a:pPr lvl="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2nd-tier - Features adding desirable, </a:t>
            </a:r>
            <a:r>
              <a:rPr lang="en">
                <a:solidFill>
                  <a:srgbClr val="FFFFFF"/>
                </a:solidFill>
              </a:rPr>
              <a:t>non-core functionality</a:t>
            </a:r>
          </a:p>
          <a:p>
            <a:pPr indent="0" lvl="0" marL="45720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Functional Requirements</a:t>
            </a:r>
          </a:p>
          <a:p>
            <a:pPr lvl="0" algn="l">
              <a:spcBef>
                <a:spcPts val="0"/>
              </a:spcBef>
              <a:buNone/>
            </a:pPr>
            <a:r>
              <a:t/>
            </a:r>
            <a:endParaRPr/>
          </a:p>
        </p:txBody>
      </p:sp>
      <p:sp>
        <p:nvSpPr>
          <p:cNvPr id="76" name="Shape 76"/>
          <p:cNvSpPr txBox="1"/>
          <p:nvPr>
            <p:ph idx="1" type="body"/>
          </p:nvPr>
        </p:nvSpPr>
        <p:spPr>
          <a:xfrm>
            <a:off x="618250" y="1152475"/>
            <a:ext cx="7875600" cy="3416400"/>
          </a:xfrm>
          <a:prstGeom prst="rect">
            <a:avLst/>
          </a:prstGeom>
        </p:spPr>
        <p:txBody>
          <a:bodyPr anchorCtr="0" anchor="t" bIns="91425" lIns="91425" rIns="91425" tIns="91425">
            <a:noAutofit/>
          </a:bodyPr>
          <a:lstStyle/>
          <a:p>
            <a:pPr indent="-330200" lvl="0" marL="457200" rtl="0">
              <a:spcBef>
                <a:spcPts val="0"/>
              </a:spcBef>
              <a:buClr>
                <a:srgbClr val="FFFFFF"/>
              </a:buClr>
              <a:buSzPct val="100000"/>
              <a:buChar char="●"/>
            </a:pPr>
            <a:r>
              <a:rPr lang="en" sz="1600">
                <a:solidFill>
                  <a:srgbClr val="FFFFFF"/>
                </a:solidFill>
              </a:rPr>
              <a:t>Users able to input attributes and location for predictive home sale analysis (1st-tier)</a:t>
            </a:r>
          </a:p>
          <a:p>
            <a:pPr indent="-330200" lvl="0" marL="457200" rtl="0">
              <a:spcBef>
                <a:spcPts val="0"/>
              </a:spcBef>
              <a:buClr>
                <a:srgbClr val="FFFFFF"/>
              </a:buClr>
              <a:buSzPct val="100000"/>
              <a:buChar char="●"/>
            </a:pPr>
            <a:r>
              <a:rPr lang="en" sz="1600">
                <a:solidFill>
                  <a:srgbClr val="FFFFFF"/>
                </a:solidFill>
              </a:rPr>
              <a:t>Users able to filter homes listed by attributes and location(1st-tier)</a:t>
            </a:r>
          </a:p>
          <a:p>
            <a:pPr indent="-330200" lvl="0" marL="457200" rtl="0">
              <a:spcBef>
                <a:spcPts val="0"/>
              </a:spcBef>
              <a:buClr>
                <a:srgbClr val="FFFFFF"/>
              </a:buClr>
              <a:buSzPct val="100000"/>
              <a:buChar char="●"/>
            </a:pPr>
            <a:r>
              <a:rPr lang="en" sz="1600">
                <a:solidFill>
                  <a:srgbClr val="FFFFFF"/>
                </a:solidFill>
              </a:rPr>
              <a:t>Users able to create visualizations for housing data based on filters (1st-tier)</a:t>
            </a:r>
          </a:p>
          <a:p>
            <a:pPr indent="-330200" lvl="0" marL="457200" rtl="0">
              <a:spcBef>
                <a:spcPts val="0"/>
              </a:spcBef>
              <a:buClr>
                <a:srgbClr val="FFFFFF"/>
              </a:buClr>
              <a:buSzPct val="100000"/>
              <a:buChar char="●"/>
            </a:pPr>
            <a:r>
              <a:rPr lang="en" sz="1600">
                <a:solidFill>
                  <a:srgbClr val="FFFFFF"/>
                </a:solidFill>
              </a:rPr>
              <a:t>Users able to view most influential factors in home sales for a given area (1st-tier)</a:t>
            </a:r>
          </a:p>
          <a:p>
            <a:pPr indent="-330200" lvl="0" marL="457200" rtl="0">
              <a:spcBef>
                <a:spcPts val="0"/>
              </a:spcBef>
              <a:buClr>
                <a:srgbClr val="FFFFFF"/>
              </a:buClr>
              <a:buSzPct val="100000"/>
              <a:buChar char="●"/>
            </a:pPr>
            <a:r>
              <a:rPr lang="en" sz="1600">
                <a:solidFill>
                  <a:srgbClr val="FFFFFF"/>
                </a:solidFill>
              </a:rPr>
              <a:t>Predictive home sale analysis based on price-point (2nd-tier)</a:t>
            </a:r>
          </a:p>
          <a:p>
            <a:pPr indent="-330200" lvl="0" marL="457200" rtl="0">
              <a:spcBef>
                <a:spcPts val="0"/>
              </a:spcBef>
              <a:buClr>
                <a:srgbClr val="FFFFFF"/>
              </a:buClr>
              <a:buSzPct val="100000"/>
              <a:buChar char="●"/>
            </a:pPr>
            <a:r>
              <a:rPr lang="en" sz="1600">
                <a:solidFill>
                  <a:srgbClr val="FFFFFF"/>
                </a:solidFill>
              </a:rPr>
              <a:t>Predictive home purchase analysis based on attributes and location (2nd-tier)</a:t>
            </a:r>
          </a:p>
          <a:p>
            <a:pPr indent="-330200" lvl="0" marL="457200">
              <a:spcBef>
                <a:spcPts val="0"/>
              </a:spcBef>
              <a:buClr>
                <a:srgbClr val="FFFFFF"/>
              </a:buClr>
              <a:buSzPct val="100000"/>
              <a:buChar char="●"/>
            </a:pPr>
            <a:r>
              <a:rPr lang="en" sz="1600">
                <a:solidFill>
                  <a:srgbClr val="FFFFFF"/>
                </a:solidFill>
              </a:rPr>
              <a:t>Suggest home alterations to potentially enhance sale value (3rd-tier)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User Interface Requirements</a:t>
            </a:r>
          </a:p>
        </p:txBody>
      </p:sp>
      <p:sp>
        <p:nvSpPr>
          <p:cNvPr id="82" name="Shape 82"/>
          <p:cNvSpPr txBox="1"/>
          <p:nvPr>
            <p:ph idx="1" type="body"/>
          </p:nvPr>
        </p:nvSpPr>
        <p:spPr>
          <a:xfrm>
            <a:off x="463475" y="1152475"/>
            <a:ext cx="8229600" cy="36489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r>
              <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ctrTitle"/>
          </p:nvPr>
        </p:nvSpPr>
        <p:spPr>
          <a:xfrm>
            <a:off x="311700" y="744575"/>
            <a:ext cx="8520600" cy="550500"/>
          </a:xfrm>
          <a:prstGeom prst="rect">
            <a:avLst/>
          </a:prstGeom>
        </p:spPr>
        <p:txBody>
          <a:bodyPr anchorCtr="0" anchor="b" bIns="91425" lIns="91425" rIns="91425" tIns="91425">
            <a:noAutofit/>
          </a:bodyPr>
          <a:lstStyle/>
          <a:p>
            <a:pPr lvl="0">
              <a:spcBef>
                <a:spcPts val="0"/>
              </a:spcBef>
              <a:buNone/>
            </a:pPr>
            <a:r>
              <a:rPr lang="en" sz="2400"/>
              <a:t>Usability Requirements</a:t>
            </a:r>
          </a:p>
        </p:txBody>
      </p:sp>
      <p:sp>
        <p:nvSpPr>
          <p:cNvPr id="88" name="Shape 88"/>
          <p:cNvSpPr txBox="1"/>
          <p:nvPr/>
        </p:nvSpPr>
        <p:spPr>
          <a:xfrm>
            <a:off x="586425" y="1514950"/>
            <a:ext cx="8026800" cy="21135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a:p>
            <a:pPr indent="-342900" lvl="0" marL="457200">
              <a:spcBef>
                <a:spcPts val="0"/>
              </a:spcBef>
              <a:buClr>
                <a:srgbClr val="FFFFFF"/>
              </a:buClr>
              <a:buSzPct val="100000"/>
              <a:buChar char="●"/>
            </a:pPr>
            <a:r>
              <a:rPr lang="en" sz="1800">
                <a:solidFill>
                  <a:srgbClr val="FFFFFF"/>
                </a:solidFill>
              </a:rPr>
              <a:t>The application will load within 1-2 second interval.</a:t>
            </a:r>
          </a:p>
          <a:p>
            <a:pPr indent="-342900" lvl="0" marL="457200">
              <a:spcBef>
                <a:spcPts val="0"/>
              </a:spcBef>
              <a:buClr>
                <a:srgbClr val="FFFFFF"/>
              </a:buClr>
              <a:buSzPct val="100000"/>
              <a:buChar char="●"/>
            </a:pPr>
            <a:r>
              <a:rPr lang="en" sz="1800">
                <a:solidFill>
                  <a:srgbClr val="FFFFFF"/>
                </a:solidFill>
              </a:rPr>
              <a:t>All buttons will conform to the same style.</a:t>
            </a:r>
          </a:p>
          <a:p>
            <a:pPr indent="-342900" lvl="0" marL="457200">
              <a:spcBef>
                <a:spcPts val="0"/>
              </a:spcBef>
              <a:buClr>
                <a:srgbClr val="FFFFFF"/>
              </a:buClr>
              <a:buSzPct val="100000"/>
              <a:buChar char="●"/>
            </a:pPr>
            <a:r>
              <a:rPr lang="en" sz="1800">
                <a:solidFill>
                  <a:srgbClr val="FFFFFF"/>
                </a:solidFill>
              </a:rPr>
              <a:t>Any text area, checkbox, or dropdown box will have helpful instructions.</a:t>
            </a:r>
          </a:p>
          <a:p>
            <a:pPr indent="-342900" lvl="0" marL="457200">
              <a:spcBef>
                <a:spcPts val="0"/>
              </a:spcBef>
              <a:buClr>
                <a:srgbClr val="FFFFFF"/>
              </a:buClr>
              <a:buSzPct val="100000"/>
              <a:buChar char="●"/>
            </a:pPr>
            <a:r>
              <a:rPr lang="en" sz="1800">
                <a:solidFill>
                  <a:srgbClr val="FFFFFF"/>
                </a:solidFill>
              </a:rPr>
              <a:t>Any function of the web application may be reached within 2-3 clicks.</a:t>
            </a:r>
          </a:p>
          <a:p>
            <a:pPr indent="-342900" lvl="0" marL="4572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r>
              <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Performance Requirements</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r>
              <a:t/>
            </a:r>
            <a:endParaRPr b="1">
              <a:solidFill>
                <a:srgbClr val="FFFFFF"/>
              </a:solidFill>
              <a:latin typeface="Calibri"/>
              <a:ea typeface="Calibri"/>
              <a:cs typeface="Calibri"/>
              <a:sym typeface="Calibri"/>
            </a:endParaRPr>
          </a:p>
          <a:p>
            <a:pPr lvl="0">
              <a:spcBef>
                <a:spcPts val="0"/>
              </a:spcBef>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System Interface Requirements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Security Requirements</a:t>
            </a:r>
          </a:p>
        </p:txBody>
      </p:sp>
      <p:sp>
        <p:nvSpPr>
          <p:cNvPr id="106" name="Shape 106"/>
          <p:cNvSpPr txBox="1"/>
          <p:nvPr>
            <p:ph idx="1" type="body"/>
          </p:nvPr>
        </p:nvSpPr>
        <p:spPr>
          <a:xfrm>
            <a:off x="560850" y="1152475"/>
            <a:ext cx="8004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in DB can’t be altered except by authorized automated scripts or administrators. </a:t>
            </a:r>
          </a:p>
          <a:p>
            <a:pPr indent="-228600" lvl="0" marL="457200" rtl="0">
              <a:spcBef>
                <a:spcPts val="0"/>
              </a:spcBef>
              <a:buClr>
                <a:srgbClr val="FFFFFF"/>
              </a:buClr>
              <a:buChar char="●"/>
            </a:pPr>
            <a:r>
              <a:rPr lang="en">
                <a:solidFill>
                  <a:srgbClr val="FFFFFF"/>
                </a:solidFill>
              </a:rPr>
              <a:t>Realtor rankings and underlying data in DB can’t be altered except by automated scripts or administrators.</a:t>
            </a:r>
          </a:p>
          <a:p>
            <a:pPr indent="-228600" lvl="0" marL="4572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