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Pinyon Script"/>
      <p:regular r:id="rId80"/>
    </p:embeddedFont>
    <p:embeddedFont>
      <p:font typeface="Average"/>
      <p:regular r:id="rId81"/>
    </p:embeddedFont>
    <p:embeddedFont>
      <p:font typeface="Oswald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3F0DB28-DF39-4151-8E03-75BC91C19881}">
  <a:tblStyle styleId="{F3F0DB28-DF39-4151-8E03-75BC91C1988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Oswald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inyonScript-regular.fntdata"/><Relationship Id="rId82" Type="http://schemas.openxmlformats.org/officeDocument/2006/relationships/font" Target="fonts/Oswald-regular.fntdata"/><Relationship Id="rId81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318300"/>
            <a:ext cx="7801500" cy="11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NostraDomicile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By: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Ochaun Marshall, Christian Simaan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Jeremy Hutton, Richard Andrews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362750" y="2256025"/>
            <a:ext cx="6418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descr="Nostradomicile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75" y="1054350"/>
            <a:ext cx="2270450" cy="29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238125" y="273850"/>
            <a:ext cx="8655900" cy="45840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36525" y="128475"/>
            <a:ext cx="793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pic>
        <p:nvPicPr>
          <p:cNvPr descr="SystemModel - Page 1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5" y="753949"/>
            <a:ext cx="8778050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37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Front End </a:t>
            </a:r>
            <a:r>
              <a:rPr lang="en"/>
              <a:t>Subsystem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810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Goal of the Front End Subsystem: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Fulfill the needs set forth in the Functional, User Interface, and Usability Requirements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20000"/>
            </a:pPr>
            <a:r>
              <a:rPr lang="en" sz="2000">
                <a:solidFill>
                  <a:schemeClr val="dk1"/>
                </a:solidFill>
              </a:rPr>
              <a:t>Developed using JavaScript and HTML/CSS through the frameworks AngularJS v.1.3.14  and Bootstrap v.3.3.7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Single Page Web Application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Fulfills requirement that any part of the application can be reached within 2-3 clicks</a:t>
            </a:r>
          </a:p>
          <a:p>
            <a:pPr indent="-342900" lvl="1" marL="9144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Lends to a simple user interface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bsystemFront - Page 1 (1)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575" y="0"/>
            <a:ext cx="9513524" cy="49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Fulfills functional requirements that the application has About, Expert Blog, Contact Us, and Help Sections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Makes use of Angular Routing to ensure that NostraDomicile.com is a single page application, with no need for page reloads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 Bar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putScreen2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7287"/>
            <a:ext cx="8520599" cy="43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Interface and Usability Requirements are satisfied by creating text input areas, drop down boxes and submit buttons follow the same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longer load times a loading wheel has been created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rdShots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950"/>
            <a:ext cx="8520599" cy="46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809625"/>
            <a:ext cx="3837000" cy="3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Satisfies the Functional Requirements: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input attributes and location for predictive home sale analysis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view data visualizations for housing data based on zip code 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view most influential factors in home sales for a given area</a:t>
            </a:r>
            <a:r>
              <a:rPr lang="en" sz="1900">
                <a:solidFill>
                  <a:srgbClr val="1C4587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displayed in pop-up modals which continue the adherence to Single Page Web Application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 End Subsystem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Programming language: Python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 Framework: Django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 Server: Apache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Host: AWS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Description: The Django backend will also be broken into many different functions, but it will follow a MVC format. Functions such as making calls to the Zillow API, querying the database, sending data to the frontend to be displayed,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Database </a:t>
            </a:r>
            <a:r>
              <a:rPr lang="en"/>
              <a:t>Subsystem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MySQL Database - data stored in relational DB. Includes, among other things: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Zipcode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Status (sold/unsold)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Home attributes (floor type, parking, etc.)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from Zillow (via PyZillow API). 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Ideally, data would be directly from MLS database- constantly updated and more complete.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ltor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1" y="2041275"/>
            <a:ext cx="2379125" cy="24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75" y="349174"/>
            <a:ext cx="4213699" cy="95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025" y="13026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125" y="3110437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77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Machine Learning </a:t>
            </a:r>
            <a:r>
              <a:rPr lang="en"/>
              <a:t>Subsystem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80000" y="655850"/>
            <a:ext cx="818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Machine Learning with Random Forest.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Binary classifications on categorical features is more straightforward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Generates an ensemble of decision trees and uses the majority classification of those trees to determine result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implemented using Scikit-learn library in Python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K-fold Cross validation 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Tasks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Generates a trained random forest model from the data from surrounding homes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Makes predictions on whether a user’s house will sell based on the features of the home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Generate a list of features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IO2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50025"/>
            <a:ext cx="8655849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Demonstration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977850" y="821525"/>
            <a:ext cx="7239000" cy="332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Finish </a:t>
            </a:r>
            <a:r>
              <a:rPr lang="en">
                <a:solidFill>
                  <a:srgbClr val="FFFFFF"/>
                </a:solidFill>
              </a:rPr>
              <a:t>data visualization</a:t>
            </a:r>
            <a:r>
              <a:rPr lang="en">
                <a:solidFill>
                  <a:srgbClr val="FFFFFF"/>
                </a:solidFill>
              </a:rPr>
              <a:t> submodule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Invite </a:t>
            </a:r>
            <a:r>
              <a:rPr lang="en">
                <a:solidFill>
                  <a:srgbClr val="FFFFFF"/>
                </a:solidFill>
              </a:rPr>
              <a:t>realtors</a:t>
            </a:r>
            <a:r>
              <a:rPr lang="en">
                <a:solidFill>
                  <a:srgbClr val="FFFFFF"/>
                </a:solidFill>
              </a:rPr>
              <a:t> to submit posts to the blog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Adjust the front-end for mobile phone browsers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Add support for more classifiers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Deep Belief Network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Implement a login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Breiman, Leo. "Random Forests."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45.1 (2001): 5-32.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Study of Cross-Validation and Bootstrap for Accuracy Estimation and Model Selection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Ijcai. 1995. Stanford, CA.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Structures for Statistical Computing in Python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Proceedings of the 9th Python in Science Conference. 2010. van der Voort S, Millman J.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Pedregosa, Fabian, et al. "Scikit-Learn: Machine Learning in Python."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12.Oct (2011): 2825-30.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Walt, Stéfan van der, S Chris Colbert, and Gael Varoquaux. "The Numpy Array: A Structure for Efficient Numerical Computation."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Computing in Science &amp; Engineering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13.2 (2011): 22-30. Print.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folks.gif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25" y="445025"/>
            <a:ext cx="7485875" cy="35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863700" y="4150900"/>
            <a:ext cx="7425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9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 decisions: AngularJS &amp; Bootstrap vs. Pure HTML/CSS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435325"/>
            <a:ext cx="3999900" cy="31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AngularJS &amp; Bootstrap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It uses MVC, so it’s more organized.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It’s easier to manipulate DOM.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Write less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Consistency and responsive.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Experience.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Have to include the dependencies of both frameworks.</a:t>
            </a:r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832400" y="1435375"/>
            <a:ext cx="3999900" cy="31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Pure HTML/CSS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Can write/code only what you need, instead of strictly following MVC.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None, or not as many, dependencies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Not as </a:t>
            </a:r>
            <a:r>
              <a:rPr lang="en">
                <a:solidFill>
                  <a:srgbClr val="FFFFFF"/>
                </a:solidFill>
              </a:rPr>
              <a:t>consistent</a:t>
            </a:r>
            <a:r>
              <a:rPr lang="en">
                <a:solidFill>
                  <a:srgbClr val="FFFFFF"/>
                </a:solidFill>
              </a:rPr>
              <a:t> or responsive.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Harder to manipulate DOM.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Architecture </a:t>
            </a:r>
            <a:r>
              <a:rPr lang="en"/>
              <a:t>decisions: Ruby on Rails VS Django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97400" y="1152475"/>
            <a:ext cx="381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Django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Since machine learning will be in Python, simplifies code by reducing the number of languages used.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Easily implemented database connectors. 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No experience with this framework.</a:t>
            </a:r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Ruby on Rails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Some experience with this framework.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More difficult to coordinate with machine learning b/c of language differences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Native Machine learning requires different libraries for different modules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01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09400" y="664500"/>
            <a:ext cx="8125200" cy="35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Problem:</a:t>
            </a:r>
            <a:r>
              <a:rPr lang="en">
                <a:solidFill>
                  <a:srgbClr val="FFFFFF"/>
                </a:solidFill>
              </a:rPr>
              <a:t> 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It can be difficult to determine whether a house will sell and what factors will influence its desirability in a particular area.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Solution: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Project Goal:</a:t>
            </a:r>
            <a:r>
              <a:rPr lang="en">
                <a:solidFill>
                  <a:srgbClr val="FFFFFF"/>
                </a:solidFill>
              </a:rPr>
              <a:t> Create a web application which determines if a house will sell based on desirable factors in an area and allows users to explore houses on the market based on their preferences and desired location.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 u="sng">
                <a:solidFill>
                  <a:srgbClr val="FFFFFF"/>
                </a:solidFill>
              </a:rPr>
              <a:t>Project Description</a:t>
            </a:r>
            <a:r>
              <a:rPr lang="en">
                <a:solidFill>
                  <a:srgbClr val="FFFFFF"/>
                </a:solidFill>
              </a:rPr>
              <a:t>:  NostraDomicile will accomplish this goal by: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Retrieving and storing housing market information using a Zillow API and MySQL database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Using machine learning to evaluate housing data and determine factors influencing home sales in a particular area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Creating a user-friendly interface for users to view data about factors influencing home sales and create data visualizations about houses on the market based on user preferences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Hosting decision: Cloud Hosting vs Local Ho</a:t>
            </a:r>
            <a:r>
              <a:rPr lang="en"/>
              <a:t>sting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22525" y="1017725"/>
            <a:ext cx="380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Cloud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24/7 access.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rgbClr val="FFFFFF"/>
                </a:solidFill>
              </a:rPr>
              <a:t> Hardware requirements handled by external party.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Easier to scale.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Has support if we run into problems.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Costs money.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Requires internet access.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818575" y="958900"/>
            <a:ext cx="380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Localhost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More control.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Free.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More security.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Hardware requirements must be met by group members.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 Local hardware failure could create issues.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01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Approach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09400" y="664500"/>
            <a:ext cx="8125200" cy="35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400" u="sng">
                <a:solidFill>
                  <a:srgbClr val="FFFFFF"/>
                </a:solidFill>
              </a:rPr>
              <a:t>Problem:</a:t>
            </a:r>
            <a:r>
              <a:rPr lang="en" sz="2400">
                <a:solidFill>
                  <a:srgbClr val="FFFFFF"/>
                </a:solidFill>
              </a:rPr>
              <a:t> 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can be difficult to determine whether a house will sell and what factors will influence its desirability in a particular area.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400" u="sng">
                <a:solidFill>
                  <a:srgbClr val="FFFFFF"/>
                </a:solidFill>
              </a:rPr>
              <a:t>Solution:</a:t>
            </a: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Create a web application which uses machine learning and determines if a house will sell based on desirable factors in an area and allows users to explore a suite of data visualizations based on their area of interest.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61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 decision: MySQL VS MongoDB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61250" y="772425"/>
            <a:ext cx="385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3F3F3"/>
                </a:solidFill>
              </a:rPr>
              <a:t>MySQL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Several members of our group have experience with MySQL.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Data integrity constraints enforced.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/>
              <a:t>:</a:t>
            </a:r>
            <a:r>
              <a:rPr lang="en">
                <a:solidFill>
                  <a:srgbClr val="FFFFFF"/>
                </a:solidFill>
              </a:rPr>
              <a:t> “Transaction” processes supported natively.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Not easily scalable - requires horizontal partitioning or clustering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Requires explicit data type declarations and data must conform.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/>
              <a:t>: </a:t>
            </a:r>
            <a:r>
              <a:rPr lang="en">
                <a:solidFill>
                  <a:srgbClr val="FFFFFF"/>
                </a:solidFill>
              </a:rPr>
              <a:t>High transaction loads seriously affect performance.</a:t>
            </a:r>
          </a:p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4794100" y="772425"/>
            <a:ext cx="385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3F3F3"/>
                </a:solidFill>
              </a:rPr>
              <a:t>MongoDB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Pro:</a:t>
            </a:r>
            <a:r>
              <a:rPr lang="en">
                <a:solidFill>
                  <a:schemeClr val="dk1"/>
                </a:solidFill>
              </a:rPr>
              <a:t> Doesn’t rely on object relational mapping - more flexibility.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chemeClr val="dk1"/>
                </a:solidFill>
              </a:rPr>
              <a:t>: All object info is stored in a single instance accessed via key - simple.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00FF00"/>
                </a:solidFill>
              </a:rPr>
              <a:t>Pro</a:t>
            </a:r>
            <a:r>
              <a:rPr lang="en">
                <a:solidFill>
                  <a:srgbClr val="FFFFFF"/>
                </a:solidFill>
              </a:rPr>
              <a:t>: More scalable than relational DB.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chemeClr val="dk1"/>
                </a:solidFill>
              </a:rPr>
              <a:t>: No enforcement for data integrity constraints.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	No join operation comparable to SQL relational JOIN.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0000"/>
                </a:solidFill>
              </a:rPr>
              <a:t>Con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No experience with NoSQL databases.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oles and Responsibilities</a:t>
            </a: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29416" y="1152475"/>
            <a:ext cx="812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Frontend:</a:t>
            </a:r>
            <a:r>
              <a:rPr lang="en">
                <a:solidFill>
                  <a:srgbClr val="FFFFFF"/>
                </a:solidFill>
              </a:rPr>
              <a:t> Jeremy Hutton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Backend:</a:t>
            </a:r>
            <a:r>
              <a:rPr lang="en">
                <a:solidFill>
                  <a:srgbClr val="FFFFFF"/>
                </a:solidFill>
              </a:rPr>
              <a:t> Richard Andrews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Backend/Database:</a:t>
            </a:r>
            <a:r>
              <a:rPr lang="en">
                <a:solidFill>
                  <a:srgbClr val="FFFFFF"/>
                </a:solidFill>
              </a:rPr>
              <a:t> Christian Simaan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" u="sng">
                <a:solidFill>
                  <a:srgbClr val="FFFFFF"/>
                </a:solidFill>
              </a:rPr>
              <a:t>Frontend/Machine Learning:</a:t>
            </a:r>
            <a:r>
              <a:rPr lang="en">
                <a:solidFill>
                  <a:srgbClr val="FFFFFF"/>
                </a:solidFill>
              </a:rPr>
              <a:t> Ochaun Marshall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When any member finishes work in their role, they will help with another role where needed and/or appropriate.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223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Progress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95400" y="649575"/>
            <a:ext cx="78369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Data Acquisition Program and </a:t>
            </a: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tarted Acquisition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Using Python with PyZillow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Set Up AWS Services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Elastic Beanstalk, Relational Database, Server Instance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MySQL and Python Function For Database Creation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Created MySQL RD Instance on AWS Server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Started Parameterizing Random Forest Based on Attributes From PyZillow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Developed Front End Design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Began Developing Front End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574000" y="358350"/>
            <a:ext cx="8244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Entity-Relationship Model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24" y="931050"/>
            <a:ext cx="7618474" cy="36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531300" y="171400"/>
            <a:ext cx="807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531300" y="670800"/>
            <a:ext cx="807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Home data from Zillow API stored in database table home_data in PyZillow_Data schema. Includes: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Home attributes</a:t>
            </a:r>
            <a:r>
              <a:rPr lang="en" sz="1400">
                <a:solidFill>
                  <a:srgbClr val="FFFFFF"/>
                </a:solidFill>
              </a:rPr>
              <a:t>, for example, address (PK), zip code (secondary index attribute), last sale date, last sale price, and number of bed/bath rooms.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>
                <a:solidFill>
                  <a:srgbClr val="FFFFFF"/>
                </a:solidFill>
              </a:rPr>
              <a:t>V</a:t>
            </a:r>
            <a:r>
              <a:rPr lang="en" sz="1400">
                <a:solidFill>
                  <a:srgbClr val="FFFFFF"/>
                </a:solidFill>
              </a:rPr>
              <a:t>alues </a:t>
            </a:r>
            <a:r>
              <a:rPr lang="en">
                <a:solidFill>
                  <a:srgbClr val="FFFFFF"/>
                </a:solidFill>
              </a:rPr>
              <a:t>showing</a:t>
            </a:r>
            <a:r>
              <a:rPr lang="en" sz="1400">
                <a:solidFill>
                  <a:srgbClr val="FFFFFF"/>
                </a:solidFill>
              </a:rPr>
              <a:t> additional details were available and if a house “sold” for </a:t>
            </a:r>
            <a:r>
              <a:rPr lang="en">
                <a:solidFill>
                  <a:srgbClr val="FFFFFF"/>
                </a:solidFill>
              </a:rPr>
              <a:t>use in sale </a:t>
            </a:r>
            <a:r>
              <a:rPr lang="en" sz="1400">
                <a:solidFill>
                  <a:srgbClr val="FFFFFF"/>
                </a:solidFill>
              </a:rPr>
              <a:t>predictions</a:t>
            </a:r>
            <a:r>
              <a:rPr lang="en">
                <a:solidFill>
                  <a:srgbClr val="FFFFFF"/>
                </a:solidFill>
              </a:rPr>
              <a:t>.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Data from user sessions: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Session ID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Attribute filters for sale predictions and data  visualizations.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Fimage.jp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0" y="276525"/>
            <a:ext cx="8199175" cy="45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 flipH="1">
            <a:off x="7507850" y="3816050"/>
            <a:ext cx="1037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Vladimir Vapnik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08700" y="274000"/>
            <a:ext cx="802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Algorithm Analysis(Random Forest)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58900" y="944775"/>
            <a:ext cx="802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 Algorithm: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Supervised learning as opposed to online learning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Built with a multitude of Decision Trees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Bootstrap sampling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Averaging tree results to reach a predicted classification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and Space Complexity of Algorithm: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Time: O(M(mn log n))  Space: O(mn log n)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  <a:buChar char="■"/>
            </a:pPr>
            <a:r>
              <a:rPr lang="en">
                <a:solidFill>
                  <a:srgbClr val="FFFFFF"/>
                </a:solidFill>
              </a:rPr>
              <a:t>Where M=number of trees, m=number of features, and n=number of elements in the dataset.           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---Vens, Costa, Random Forest Based Feature Induction, Data Mining, 2011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58900" y="227400"/>
            <a:ext cx="802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Algorithm Analysis(Database Functions)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58900" y="704725"/>
            <a:ext cx="802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Uses a b+-tree index on primary key “address”, ln(n) to search. </a:t>
            </a:r>
            <a:r>
              <a:rPr baseline="30000" lang="en">
                <a:solidFill>
                  <a:srgbClr val="F3F3F3"/>
                </a:solidFill>
              </a:rPr>
              <a:t>1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 u="sng">
                <a:solidFill>
                  <a:srgbClr val="F3F3F3"/>
                </a:solidFill>
              </a:rPr>
              <a:t>Insertions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Time:  Lookup to avoid error from existing PK (ln(n)) + API </a:t>
            </a:r>
            <a:r>
              <a:rPr lang="en">
                <a:solidFill>
                  <a:srgbClr val="F3F3F3"/>
                </a:solidFill>
              </a:rPr>
              <a:t>call</a:t>
            </a:r>
            <a:r>
              <a:rPr lang="en">
                <a:solidFill>
                  <a:srgbClr val="F3F3F3"/>
                </a:solidFill>
              </a:rPr>
              <a:t> (constant “C”) + insertion into DB(ln(n) + C) = 2(ln(n) + C) =   O(ln(n)).   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Space: Only current index node keys are stored in memory (say, “m” keys per node) + record for insertion (C) = m +C =   O(m).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 u="sng">
                <a:solidFill>
                  <a:srgbClr val="F3F3F3"/>
                </a:solidFill>
              </a:rPr>
              <a:t>Lookup</a:t>
            </a:r>
            <a:r>
              <a:rPr lang="en">
                <a:solidFill>
                  <a:srgbClr val="F3F3F3"/>
                </a:solidFill>
              </a:rPr>
              <a:t>: 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Time: For a single record, index search (ln(n)) + transfer to memory (C) = ln(n) + C =   O(ln(n)).  For multiple records, still O(ln(n)) since C*(ln(n)) =   O(ln(n)).  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Space: Current index keys (m) + PK of record sought (1) = m +1 =   O(m). 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 sz="1100">
                <a:solidFill>
                  <a:srgbClr val="F3F3F3"/>
                </a:solidFill>
              </a:rPr>
              <a:t>1 </a:t>
            </a:r>
            <a:r>
              <a:rPr lang="en" sz="1100">
                <a:solidFill>
                  <a:srgbClr val="F3F3F3"/>
                </a:solidFill>
              </a:rPr>
              <a:t>Silberschatz,Abraham,et al. </a:t>
            </a:r>
            <a:r>
              <a:rPr i="1" lang="en" sz="1100">
                <a:solidFill>
                  <a:srgbClr val="F3F3F3"/>
                </a:solidFill>
              </a:rPr>
              <a:t>Database Systems Concepts</a:t>
            </a:r>
            <a:r>
              <a:rPr lang="en" sz="1100">
                <a:solidFill>
                  <a:srgbClr val="F3F3F3"/>
                </a:solidFill>
              </a:rPr>
              <a:t>,6th Ed. p. 490.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08700" y="445025"/>
            <a:ext cx="802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Algorithm Analysis(System)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65225" y="1152475"/>
            <a:ext cx="802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Database Query: O(log 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Random Forest: O(M(mn log n))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O(M(mn log n)) + O(log 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 Dominates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Time Complexity of System: O(M(mn log n))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Approach towards coding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40500" y="1152475"/>
            <a:ext cx="783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 individually on our separate subsystems.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Connect our subsystems once progress has been made.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Prevents any subsystem from halting the entire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Approach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Functional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User-interface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Model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Subsystems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Front-end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Back-end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Demonstration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Future Efforts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548200" y="445025"/>
            <a:ext cx="809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Frameworks and Languages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548100" y="1152475"/>
            <a:ext cx="809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Python 2.7.4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sz="1800">
                <a:solidFill>
                  <a:schemeClr val="dk1"/>
                </a:solidFill>
              </a:rPr>
              <a:t>Django 1.9.2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JavaScript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AngularJS 1.3.14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HTML/CSS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Bootstrap 3.3.7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MySQL 5.6.27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515950" y="445025"/>
            <a:ext cx="8110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Member Roles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515950" y="1152475"/>
            <a:ext cx="811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Front-end: Jeremy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Example tasks: UI and site coding, creating assets for site (Jeremy also assists with database population).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Back-end: Richard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</a:t>
            </a:r>
            <a:r>
              <a:rPr lang="en">
                <a:solidFill>
                  <a:srgbClr val="FFFFFF"/>
                </a:solidFill>
              </a:rPr>
              <a:t> Server setup and deployment, </a:t>
            </a:r>
            <a:r>
              <a:rPr lang="en">
                <a:solidFill>
                  <a:srgbClr val="FFFFFF"/>
                </a:solidFill>
              </a:rPr>
              <a:t>backend</a:t>
            </a:r>
            <a:r>
              <a:rPr lang="en">
                <a:solidFill>
                  <a:srgbClr val="FFFFFF"/>
                </a:solidFill>
              </a:rPr>
              <a:t> processing (outside of machine learning).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Database: Christian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 Database setup and population (Christian also assists with back-end setup, deployment, etc).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Machine Learning: Ochaun</a:t>
            </a:r>
          </a:p>
          <a:p>
            <a:pPr indent="-228600" lvl="1" marL="91440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Example t</a:t>
            </a:r>
            <a:r>
              <a:rPr lang="en">
                <a:solidFill>
                  <a:srgbClr val="FFFFFF"/>
                </a:solidFill>
              </a:rPr>
              <a:t>asks: Machine learning algorithm setup.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14475"/>
                <a:gridCol w="1490000"/>
                <a:gridCol w="4046325"/>
                <a:gridCol w="1107900"/>
              </a:tblGrid>
              <a:tr h="654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Displaying static files and basic ui on the server.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Jeremy, Richard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Submit form data to the back end for machine learning analyzing.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Finish content for about section, blog section.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5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Finish charts for visualizations.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24175"/>
                <a:gridCol w="1480325"/>
                <a:gridCol w="4026900"/>
                <a:gridCol w="1127300"/>
              </a:tblGrid>
              <a:tr h="65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Front-End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Get email on contact section working.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Christian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Establish server connection to the database.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Christian, 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Display static files on the server for the front-end to access.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Back-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Richard, Jeremy, Christian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Take forms from the front end, and process them with the machine learning.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24900" y="445025"/>
            <a:ext cx="756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Completion status of code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738362" y="1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{F3F0DB28-DF39-4151-8E03-75BC91C19881}</a:tableStyleId>
              </a:tblPr>
              <a:tblGrid>
                <a:gridCol w="1024175"/>
                <a:gridCol w="1480325"/>
                <a:gridCol w="4036575"/>
                <a:gridCol w="1117625"/>
              </a:tblGrid>
              <a:tr h="65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Role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Members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Christian, 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acquisition.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Jeremy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unit tests.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Machine Learning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Ochaun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Algorithm setup.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5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Machine Learning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Ochaun, Richard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Help install machine learning setup on server.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Old </a:t>
            </a:r>
            <a:r>
              <a:rPr lang="en"/>
              <a:t>Timeline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00" y="1084300"/>
            <a:ext cx="7103825" cy="3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New </a:t>
            </a:r>
            <a:r>
              <a:rPr lang="en"/>
              <a:t>Timeline</a:t>
            </a:r>
          </a:p>
        </p:txBody>
      </p:sp>
      <p:pic>
        <p:nvPicPr>
          <p:cNvPr descr="Blank ERD - Page 1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74" y="0"/>
            <a:ext cx="8410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30800" y="445025"/>
            <a:ext cx="781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Sub-modules and their coding methods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30800" y="1152475"/>
            <a:ext cx="776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next several slides will describe the coding methods used in each subsystem’s submodules. Each subsystem will also describe any unit tests that will be used.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- Front End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30775" y="1129625"/>
            <a:ext cx="7919100" cy="34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Navigation Bar: Uses Angular routing to create section within single page web application.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About Section: Uses Bootstrap text panel to describe goal of application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Blog Section: Will route to specific blog entry(text panel) from list of blog entries in the section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Contact Us Section: Uses Bootstrap Form to create Email form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Submodule-Front End (cont.)	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592000" y="1110225"/>
            <a:ext cx="8044800" cy="34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Input: Section of the Web Application that takes in information from user necessary to perform major functions.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Text input areas and drop down selection boxes that are created using Bootstrap. Capture of input variables made possible through Angular controllers.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Bootstrap popover modules installed in order to provide user with information regarding the use of their information.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HTML formatting employed to make Input Area aesthetically pleasing.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3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18250" y="1152475"/>
            <a:ext cx="787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Users able to input attributes and location for predictive home sale analysis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Users able to view data visualizations for housing data based on zip code 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Users able to view most influential factors in home sales for a given area </a:t>
            </a:r>
          </a:p>
          <a:p>
            <a:pPr indent="-34925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“About” section with detailed explanation of web application functions and its goal.</a:t>
            </a:r>
          </a:p>
          <a:p>
            <a:pPr indent="-34925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“Blog” section with articles by experts in real estate.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“Contact” section capable of taking in user feedback via email</a:t>
            </a:r>
          </a:p>
          <a:p>
            <a:pPr indent="-34925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“Help” section which offers users a tutorial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Submodule-Front End (cont.)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01700" y="1096325"/>
            <a:ext cx="8029200" cy="335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 Application Main Functions: Through the use of Bootstrap cards, main functions are separated clearly.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Bootstrap modals are used to display the results of selecting one of the web application’s functions.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binary will sell/won’t sell will be displayed in the modal for “Will My House Sell?” through a call to the Random Forest algorithm.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list of factors will be displayed in the modal for “Most Important Attributes through a call to the Random Forest algorithm.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Charts displayed using either Plotly, Echarts or ChartsJS to display “Data Visualizations” through a call to the  database.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630800" y="445025"/>
            <a:ext cx="820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Front End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30800" y="1152475"/>
            <a:ext cx="776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Unit tests for: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Each path is valid.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Input text areas take correct input with valid length.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Dropdown boxes display correct choices and can be clicked.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Submission buttons work as expected.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Sales prediction model displays correct message.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Most important factors </a:t>
            </a:r>
            <a:r>
              <a:rPr lang="en">
                <a:solidFill>
                  <a:srgbClr val="FFFFFF"/>
                </a:solidFill>
              </a:rPr>
              <a:t>display</a:t>
            </a:r>
            <a:r>
              <a:rPr lang="en">
                <a:solidFill>
                  <a:srgbClr val="FFFFFF"/>
                </a:solidFill>
              </a:rPr>
              <a:t> correctly.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Submodule Testing - Front End (cont.)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30800" y="1152475"/>
            <a:ext cx="780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 visualizations displayed correctly with appropriate responsiveness.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About page displays correct information.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Contact page displays correctly and can send emails.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Expert blog page displays correctly.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Web application displays in similar fashion on all browsers.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Web application responsiveness works on web and mobile platforms.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Submodule - Back End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30800" y="1152475"/>
            <a:ext cx="791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Coding methods: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MVC model for layout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Templates for views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Limited public access (only what’s required to display for front end)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Models for database accessing and security/backup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Error logging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611400" y="445025"/>
            <a:ext cx="7821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Back End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11400" y="1142750"/>
            <a:ext cx="782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Static files are being displayed: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access the static files through URLs.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access the static files through AngularJS.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Server can connect to the database: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make a connection to the database.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query the database and get correct results.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Server is sanitizing user input before querying the database.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630800" y="445025"/>
            <a:ext cx="791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Submodule - Database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30800" y="1152475"/>
            <a:ext cx="791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Coding methods: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Normalization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Indexing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596575" y="445025"/>
            <a:ext cx="7997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 Testing - Database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596700" y="1152475"/>
            <a:ext cx="799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Insertions - Database is verifying requirements for new records: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Non-null attributes are not null - Test by submitting records with null </a:t>
            </a:r>
            <a:r>
              <a:rPr lang="en">
                <a:solidFill>
                  <a:srgbClr val="FFFFFF"/>
                </a:solidFill>
              </a:rPr>
              <a:t>values </a:t>
            </a:r>
            <a:r>
              <a:rPr lang="en">
                <a:solidFill>
                  <a:srgbClr val="FFFFFF"/>
                </a:solidFill>
              </a:rPr>
              <a:t>for non-null attributes.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Attributes within accepted range of values - Test by submitting records with values outside of range of accepted values.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Query Results - Attributes are configured to return correct query results.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Records have attribute specified by query - Test by submitting queries with ranges of values for different attributes and check results to see if results match queries.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Verify that queries generated by frontend calls return appropriate results - Test by submitting various input to front end and see if results match query requests.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265500" y="517025"/>
            <a:ext cx="4045200" cy="1022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11" name="Shape 411"/>
          <p:cNvSpPr txBox="1"/>
          <p:nvPr>
            <p:ph idx="1" type="subTitle"/>
          </p:nvPr>
        </p:nvSpPr>
        <p:spPr>
          <a:xfrm>
            <a:off x="265500" y="2026624"/>
            <a:ext cx="4045200" cy="21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About Page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Expert Blog Page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n"/>
              <a:t>Contact Page</a:t>
            </a:r>
          </a:p>
        </p:txBody>
      </p:sp>
      <p:sp>
        <p:nvSpPr>
          <p:cNvPr id="412" name="Shape 412"/>
          <p:cNvSpPr txBox="1"/>
          <p:nvPr>
            <p:ph idx="2" type="body"/>
          </p:nvPr>
        </p:nvSpPr>
        <p:spPr>
          <a:xfrm>
            <a:off x="4901025" y="1792200"/>
            <a:ext cx="3837000" cy="259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Single Page Application 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Navigation Bar Follows General Web Conventions</a:t>
            </a:r>
          </a:p>
          <a:p>
            <a:pPr indent="-228600" lvl="0" marL="45720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Contact Page Includes an Email Form Linked to NostraDomicile@gmail.com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4901025" y="517025"/>
            <a:ext cx="3577500" cy="1108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274E13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boutBox - Page 1.png"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5" y="371975"/>
            <a:ext cx="9032375" cy="44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bout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5" y="397625"/>
            <a:ext cx="8516901" cy="44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Interface  and Usability Requirements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3475" y="1152475"/>
            <a:ext cx="8229600" cy="3648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 for target zip code in order to return predictions and data visualizations.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areas and drop down boxes for users to enter their home’s attributes.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Submit buttons to return prediction on home sale,  most important factors for home sales, and data visualizations..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application will load within 1-2 second interval.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All buttons will conform to the same style.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text area, checkbox, or dropdown box will have helpful instructions.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function of the web application may be reached within 2-3 clicks.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subsequent page within the application will adhere to the same style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ogBox - Page 1.png"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320675"/>
            <a:ext cx="8978675" cy="4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og.png"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377075"/>
            <a:ext cx="8850400" cy="43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tactBox - Page 1.png"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" y="346325"/>
            <a:ext cx="8880575" cy="4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tact.png"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5" y="179575"/>
            <a:ext cx="8786274" cy="47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265500" y="66675"/>
            <a:ext cx="4045200" cy="1022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61" name="Shape 461"/>
          <p:cNvSpPr txBox="1"/>
          <p:nvPr>
            <p:ph idx="1" type="subTitle"/>
          </p:nvPr>
        </p:nvSpPr>
        <p:spPr>
          <a:xfrm>
            <a:off x="265500" y="1230999"/>
            <a:ext cx="4045200" cy="21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Zip Code Input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Text Areas  And Dropdown Boxes For User To Input Home Data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Submit Information Button</a:t>
            </a:r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4901025" y="1539125"/>
            <a:ext cx="3837000" cy="328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is used for all three of the site’s main functions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used alone in return of most important factors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and Home’s Attributes are used in the “Will Your House Sell?” function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Zip Code Input used to return statistics on user’s area of     interest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The Submit Button, when pressed, captures all user information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901025" y="66675"/>
            <a:ext cx="3577500" cy="1108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274E13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ipCodeBox - Page 1.png"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5" y="371975"/>
            <a:ext cx="8786274" cy="45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ttributeBox - Page 1.png"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384800"/>
            <a:ext cx="8876049" cy="4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bmitBox - Page 1.png"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282175"/>
            <a:ext cx="8786276" cy="45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265500" y="0"/>
            <a:ext cx="4045200" cy="1022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Requirements</a:t>
            </a:r>
          </a:p>
        </p:txBody>
      </p:sp>
      <p:sp>
        <p:nvSpPr>
          <p:cNvPr id="490" name="Shape 490"/>
          <p:cNvSpPr txBox="1"/>
          <p:nvPr>
            <p:ph idx="1" type="subTitle"/>
          </p:nvPr>
        </p:nvSpPr>
        <p:spPr>
          <a:xfrm>
            <a:off x="265500" y="915199"/>
            <a:ext cx="4045200" cy="21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Sale Prediction Function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Most Important Attributes Function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Data Visualization Function</a:t>
            </a:r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4644600" y="1022100"/>
            <a:ext cx="4276200" cy="3955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“Will Your House Sell?” button pressed an in-window message box appears with a will/will not sell answer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the “Most Important Attributes” button is pressed an in-window message appears with a histogram of most important attributes</a:t>
            </a:r>
          </a:p>
          <a:p>
            <a:pPr indent="-228600" lvl="0" marL="457200" rtl="0">
              <a:spcBef>
                <a:spcPts val="0"/>
              </a:spcBef>
              <a:buClr>
                <a:srgbClr val="0C343D"/>
              </a:buClr>
            </a:pPr>
            <a:r>
              <a:rPr lang="en">
                <a:solidFill>
                  <a:srgbClr val="0C343D"/>
                </a:solidFill>
              </a:rPr>
              <a:t>When “Data Visualizations” button is pressed, a suite of charts and graphs appear based on the target zip code.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901025" y="89400"/>
            <a:ext cx="3577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C343D"/>
                </a:solidFill>
              </a:rPr>
              <a:t>Training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lBox - Page 1.png"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256525"/>
            <a:ext cx="8837576" cy="46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Interface Requirements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must be successfully hosted and displayed by cloud service(AWS).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 end of web application must successfully query database upon user request.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must successfully return requested data run through machine learning algorithm, statistical analysis and data visualization program and front end must successfully display request.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illSell2.png"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5" y="295025"/>
            <a:ext cx="8452775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ttBox - Page 1.png"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384800"/>
            <a:ext cx="8773450" cy="42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ttributes2.png"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4" y="461750"/>
            <a:ext cx="8286048" cy="4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zBox - Page 1.png"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0" y="436100"/>
            <a:ext cx="8773450" cy="4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sualiz.png"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99" y="436100"/>
            <a:ext cx="8478424" cy="4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Security Requirements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60850" y="1152475"/>
            <a:ext cx="800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Home data in DB can’t be altered except by authorized automated scripts or administrators.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Realtor blog articles can’t be placed, removed or altered except by administrators.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68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680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Frontend will handle both displaying information to the user, and getting data from the user that will allow our application to analyze attributes.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backend will analyze the data that the frontend gets, and send it to the machine learning functions/system. The backend will also make request to the zillow api or our database depending on the request made, and whether we have the data required.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 will use the Random Forest Classifier to analyze the data it gets from the backend, and provide answers to the backend.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database will store information we get from requests to the Zillow API, as well as any other information we need to store.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