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Andrew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A08DF3-CAA9-4B22-9F94-00D15557876D}">
  <a:tblStyle styleId="{27A08DF3-CAA9-4B22-9F94-00D15557876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30T00:46:29.076" idx="1">
    <p:pos x="6000" y="0"/>
    <p:text>Starting slide for presentation on 3/30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a:spcBef>
                <a:spcPts val="0"/>
              </a:spcBef>
              <a:buNone/>
            </a:pPr>
            <a:r>
              <a:rPr lang="en"/>
              <a:t>Nostradomocile</a:t>
            </a:r>
          </a:p>
        </p:txBody>
      </p:sp>
      <p:sp>
        <p:nvSpPr>
          <p:cNvPr id="55" name="Shape 55"/>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a:spcBef>
                <a:spcPts val="0"/>
              </a:spcBef>
              <a:buNone/>
            </a:pPr>
            <a:r>
              <a:rPr lang="en" sz="2000" b="1">
                <a:solidFill>
                  <a:srgbClr val="FFFFFF"/>
                </a:solidFill>
              </a:rPr>
              <a:t>Project Overview</a:t>
            </a:r>
          </a:p>
        </p:txBody>
      </p:sp>
      <p:pic>
        <p:nvPicPr>
          <p:cNvPr id="57" name="Shape 57"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168675"/>
            <a:ext cx="8520600" cy="572700"/>
          </a:xfrm>
          <a:prstGeom prst="rect">
            <a:avLst/>
          </a:prstGeom>
        </p:spPr>
        <p:txBody>
          <a:bodyPr lIns="91425" tIns="91425" rIns="91425" bIns="91425" anchor="t" anchorCtr="0">
            <a:noAutofit/>
          </a:bodyPr>
          <a:lstStyle/>
          <a:p>
            <a:pPr lvl="0" algn="ctr">
              <a:spcBef>
                <a:spcPts val="0"/>
              </a:spcBef>
              <a:buNone/>
            </a:pPr>
            <a:r>
              <a:rPr lang="en"/>
              <a:t>System Model</a:t>
            </a:r>
          </a:p>
        </p:txBody>
      </p:sp>
      <p:sp>
        <p:nvSpPr>
          <p:cNvPr id="112" name="Shape 112"/>
          <p:cNvSpPr txBox="1">
            <a:spLocks noGrp="1"/>
          </p:cNvSpPr>
          <p:nvPr>
            <p:ph type="body" idx="1"/>
          </p:nvPr>
        </p:nvSpPr>
        <p:spPr>
          <a:xfrm>
            <a:off x="311700" y="68027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marL="457200" lvl="0" indent="-2286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marL="457200" lvl="0" indent="-228600" rtl="0">
              <a:spcBef>
                <a:spcPts val="0"/>
              </a:spcBef>
              <a:buClr>
                <a:srgbClr val="FFFFFF"/>
              </a:buClr>
            </a:pPr>
            <a:r>
              <a:rPr lang="en">
                <a:solidFill>
                  <a:srgbClr val="FFFFFF"/>
                </a:solidFill>
              </a:rPr>
              <a:t>We will use the Random Forest Classifier to analyze the data it gets from the backend, and provide answers to the backend.</a:t>
            </a:r>
          </a:p>
          <a:p>
            <a:pPr marL="457200" lvl="0" indent="-2286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36525" y="445025"/>
            <a:ext cx="7930500" cy="572700"/>
          </a:xfrm>
          <a:prstGeom prst="rect">
            <a:avLst/>
          </a:prstGeom>
        </p:spPr>
        <p:txBody>
          <a:bodyPr lIns="91425" tIns="91425" rIns="91425" bIns="91425" anchor="t" anchorCtr="0">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System Model</a:t>
            </a:r>
          </a:p>
        </p:txBody>
      </p:sp>
      <p:sp>
        <p:nvSpPr>
          <p:cNvPr id="124" name="Shape 124"/>
          <p:cNvSpPr txBox="1">
            <a:spLocks noGrp="1"/>
          </p:cNvSpPr>
          <p:nvPr>
            <p:ph type="body" idx="1"/>
          </p:nvPr>
        </p:nvSpPr>
        <p:spPr>
          <a:xfrm>
            <a:off x="643275" y="1152475"/>
            <a:ext cx="80091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Utilizes statistical analysis in Python rather than machine learning.</a:t>
            </a:r>
          </a:p>
          <a:p>
            <a:pPr marL="457200" lvl="0" indent="-228600" rtl="0">
              <a:spcBef>
                <a:spcPts val="0"/>
              </a:spcBef>
              <a:buClr>
                <a:srgbClr val="FFFFFF"/>
              </a:buClr>
              <a:buChar char="●"/>
            </a:pPr>
            <a:r>
              <a:rPr lang="en">
                <a:solidFill>
                  <a:srgbClr val="FFFFFF"/>
                </a:solidFill>
              </a:rPr>
              <a:t>Backend relies on Ruby on Rails and MongoDB rather than Django/Python and MySQL.</a:t>
            </a:r>
          </a:p>
          <a:p>
            <a:pPr marL="457200" lvl="0" indent="-2286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Alternative System Model</a:t>
            </a:r>
          </a:p>
          <a:p>
            <a:pPr lvl="0">
              <a:spcBef>
                <a:spcPts val="0"/>
              </a:spcBef>
              <a:buNone/>
            </a:pP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237325"/>
            <a:ext cx="8520600" cy="572700"/>
          </a:xfrm>
          <a:prstGeom prst="rect">
            <a:avLst/>
          </a:prstGeom>
        </p:spPr>
        <p:txBody>
          <a:bodyPr lIns="91425" tIns="91425" rIns="91425" bIns="91425" anchor="t" anchorCtr="0">
            <a:noAutofit/>
          </a:bodyPr>
          <a:lstStyle/>
          <a:p>
            <a:pPr lvl="0" algn="ctr">
              <a:spcBef>
                <a:spcPts val="0"/>
              </a:spcBef>
              <a:buNone/>
            </a:pPr>
            <a:r>
              <a:rPr lang="en"/>
              <a:t>Subsystems</a:t>
            </a:r>
          </a:p>
        </p:txBody>
      </p:sp>
      <p:sp>
        <p:nvSpPr>
          <p:cNvPr id="136" name="Shape 136"/>
          <p:cNvSpPr txBox="1">
            <a:spLocks noGrp="1"/>
          </p:cNvSpPr>
          <p:nvPr>
            <p:ph type="body" idx="1"/>
          </p:nvPr>
        </p:nvSpPr>
        <p:spPr>
          <a:xfrm>
            <a:off x="311700" y="81002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marL="457200" lvl="0" indent="-2286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97300" y="445025"/>
            <a:ext cx="8160600" cy="572700"/>
          </a:xfrm>
          <a:prstGeom prst="rect">
            <a:avLst/>
          </a:prstGeom>
        </p:spPr>
        <p:txBody>
          <a:bodyPr lIns="91425" tIns="91425" rIns="91425" bIns="91425" anchor="t" anchorCtr="0">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77200"/>
            <a:ext cx="8520600" cy="572700"/>
          </a:xfrm>
          <a:prstGeom prst="rect">
            <a:avLst/>
          </a:prstGeom>
        </p:spPr>
        <p:txBody>
          <a:bodyPr lIns="91425" tIns="91425" rIns="91425" bIns="91425" anchor="t" anchorCtr="0">
            <a:noAutofit/>
          </a:bodyPr>
          <a:lstStyle/>
          <a:p>
            <a:pPr lvl="0" algn="ctr" rtl="0">
              <a:spcBef>
                <a:spcPts val="0"/>
              </a:spcBef>
              <a:buNone/>
            </a:pPr>
            <a:r>
              <a:rPr lang="en"/>
              <a:t>Subsystems</a:t>
            </a:r>
          </a:p>
        </p:txBody>
      </p:sp>
      <p:sp>
        <p:nvSpPr>
          <p:cNvPr id="148" name="Shape 148"/>
          <p:cNvSpPr txBox="1">
            <a:spLocks noGrp="1"/>
          </p:cNvSpPr>
          <p:nvPr>
            <p:ph type="body" idx="1"/>
          </p:nvPr>
        </p:nvSpPr>
        <p:spPr>
          <a:xfrm>
            <a:off x="480000" y="655850"/>
            <a:ext cx="81840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MySQL Database - data stored in relational DB, updated on scheduled basis. Will include, among other things:</a:t>
            </a:r>
          </a:p>
          <a:p>
            <a:pPr marL="914400" lvl="1" indent="-228600" rtl="0">
              <a:spcBef>
                <a:spcPts val="0"/>
              </a:spcBef>
              <a:buClr>
                <a:srgbClr val="FFFFFF"/>
              </a:buClr>
            </a:pPr>
            <a:r>
              <a:rPr lang="en">
                <a:solidFill>
                  <a:srgbClr val="FFFFFF"/>
                </a:solidFill>
              </a:rPr>
              <a:t>Zipcode</a:t>
            </a:r>
          </a:p>
          <a:p>
            <a:pPr marL="914400" lvl="1" indent="-228600" rtl="0">
              <a:spcBef>
                <a:spcPts val="0"/>
              </a:spcBef>
              <a:buClr>
                <a:srgbClr val="FFFFFF"/>
              </a:buClr>
            </a:pPr>
            <a:r>
              <a:rPr lang="en">
                <a:solidFill>
                  <a:srgbClr val="FFFFFF"/>
                </a:solidFill>
              </a:rPr>
              <a:t>Status (sold/unsold)</a:t>
            </a:r>
          </a:p>
          <a:p>
            <a:pPr marL="914400" lvl="1" indent="-228600" rtl="0">
              <a:spcBef>
                <a:spcPts val="0"/>
              </a:spcBef>
              <a:buClr>
                <a:srgbClr val="FFFFFF"/>
              </a:buClr>
            </a:pPr>
            <a:r>
              <a:rPr lang="en">
                <a:solidFill>
                  <a:srgbClr val="FFFFFF"/>
                </a:solidFill>
              </a:rPr>
              <a:t>Home attributes (floor type, parking, etc.)</a:t>
            </a:r>
          </a:p>
          <a:p>
            <a:pPr marL="457200" lvl="0" indent="-228600" rtl="0">
              <a:spcBef>
                <a:spcPts val="0"/>
              </a:spcBef>
              <a:buClr>
                <a:srgbClr val="FFFFFF"/>
              </a:buClr>
            </a:pPr>
            <a:r>
              <a:rPr lang="en">
                <a:solidFill>
                  <a:srgbClr val="FFFFFF"/>
                </a:solidFill>
              </a:rPr>
              <a:t>Machine Learning with Random Forest. </a:t>
            </a:r>
          </a:p>
          <a:p>
            <a:pPr marL="914400" lvl="1" indent="-228600" rtl="0">
              <a:spcBef>
                <a:spcPts val="0"/>
              </a:spcBef>
              <a:buClr>
                <a:srgbClr val="FFFFFF"/>
              </a:buClr>
            </a:pPr>
            <a:r>
              <a:rPr lang="en">
                <a:solidFill>
                  <a:srgbClr val="FFFFFF"/>
                </a:solidFill>
              </a:rPr>
              <a:t>Binary classifications on categorical features are easy </a:t>
            </a:r>
          </a:p>
          <a:p>
            <a:pPr marL="914400" lvl="1" indent="-228600" rtl="0">
              <a:spcBef>
                <a:spcPts val="0"/>
              </a:spcBef>
              <a:buClr>
                <a:srgbClr val="FFFFFF"/>
              </a:buClr>
            </a:pPr>
            <a:r>
              <a:rPr lang="en">
                <a:solidFill>
                  <a:srgbClr val="FFFFFF"/>
                </a:solidFill>
              </a:rPr>
              <a:t>Generates an ensemble of decisions and uses the majority classification of those trees to determine result</a:t>
            </a:r>
          </a:p>
          <a:p>
            <a:pPr marL="914400" lvl="1" indent="-228600" rtl="0">
              <a:spcBef>
                <a:spcPts val="0"/>
              </a:spcBef>
              <a:buClr>
                <a:srgbClr val="FFFFFF"/>
              </a:buClr>
            </a:pPr>
            <a:r>
              <a:rPr lang="en">
                <a:solidFill>
                  <a:srgbClr val="FFFFFF"/>
                </a:solidFill>
              </a:rPr>
              <a:t>Will be implemented using Scikit-learn library in Python</a:t>
            </a:r>
          </a:p>
          <a:p>
            <a:pPr marL="457200" lvl="0" indent="-228600" rtl="0">
              <a:spcBef>
                <a:spcPts val="0"/>
              </a:spcBef>
              <a:buClr>
                <a:srgbClr val="FFFFFF"/>
              </a:buClr>
            </a:pPr>
            <a:r>
              <a:rPr lang="en">
                <a:solidFill>
                  <a:srgbClr val="FFFFFF"/>
                </a:solidFill>
              </a:rPr>
              <a:t>Data Visualisations: Generated using Plotly library</a:t>
            </a:r>
          </a:p>
          <a:p>
            <a:pPr marL="914400" lvl="1" indent="-2286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Timeline</a:t>
            </a:r>
          </a:p>
        </p:txBody>
      </p:sp>
      <p:pic>
        <p:nvPicPr>
          <p:cNvPr id="154" name="Shape 154"/>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1"/>
              </a:buClr>
              <a:buSzPct val="39285"/>
              <a:buFont typeface="Arial"/>
              <a:buNone/>
            </a:pPr>
            <a:r>
              <a:rPr lang="en"/>
              <a:t>Risk Assessment/Feasibility</a:t>
            </a:r>
          </a:p>
          <a:p>
            <a:pPr lvl="0">
              <a:spcBef>
                <a:spcPts val="0"/>
              </a:spcBef>
              <a:buNone/>
            </a:pPr>
            <a:endParaRPr/>
          </a:p>
        </p:txBody>
      </p:sp>
      <p:sp>
        <p:nvSpPr>
          <p:cNvPr id="160" name="Shape 160"/>
          <p:cNvSpPr txBox="1"/>
          <p:nvPr/>
        </p:nvSpPr>
        <p:spPr>
          <a:xfrm>
            <a:off x="799225" y="1017725"/>
            <a:ext cx="7630500" cy="3552300"/>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Clr>
                <a:srgbClr val="FFFFFF"/>
              </a:buClr>
              <a:buChar char="●"/>
            </a:pPr>
            <a:r>
              <a:rPr lang="en">
                <a:solidFill>
                  <a:srgbClr val="FFFFFF"/>
                </a:solidFill>
              </a:rPr>
              <a:t>Timeline sets out overlapping periods for several major tasks. </a:t>
            </a:r>
          </a:p>
          <a:p>
            <a:pPr marL="457200" lvl="0" indent="-2286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marL="457200" lvl="0" indent="-2286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marL="457200" lvl="0" indent="-2286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models</a:t>
            </a:r>
          </a:p>
        </p:txBody>
      </p:sp>
      <p:sp>
        <p:nvSpPr>
          <p:cNvPr id="166" name="Shape 166"/>
          <p:cNvSpPr txBox="1">
            <a:spLocks noGrp="1"/>
          </p:cNvSpPr>
          <p:nvPr>
            <p:ph type="body" idx="1"/>
          </p:nvPr>
        </p:nvSpPr>
        <p:spPr>
          <a:xfrm>
            <a:off x="610425" y="1152475"/>
            <a:ext cx="80262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The model we chose to use is the following setup: AngularJS and Bootstrap for the frontend, 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201750"/>
            <a:ext cx="8520600" cy="572700"/>
          </a:xfrm>
          <a:prstGeom prst="rect">
            <a:avLst/>
          </a:prstGeom>
        </p:spPr>
        <p:txBody>
          <a:bodyPr lIns="91425" tIns="91425" rIns="91425" bIns="91425" anchor="t" anchorCtr="0">
            <a:noAutofit/>
          </a:bodyPr>
          <a:lstStyle/>
          <a:p>
            <a:pPr lvl="0" algn="ctr">
              <a:spcBef>
                <a:spcPts val="0"/>
              </a:spcBef>
              <a:buNone/>
            </a:pPr>
            <a:r>
              <a:rPr lang="en"/>
              <a:t>Approach</a:t>
            </a:r>
          </a:p>
        </p:txBody>
      </p:sp>
      <p:sp>
        <p:nvSpPr>
          <p:cNvPr id="64" name="Shape 64"/>
          <p:cNvSpPr txBox="1">
            <a:spLocks noGrp="1"/>
          </p:cNvSpPr>
          <p:nvPr>
            <p:ph type="body" idx="1"/>
          </p:nvPr>
        </p:nvSpPr>
        <p:spPr>
          <a:xfrm>
            <a:off x="509400" y="664500"/>
            <a:ext cx="8125200" cy="35946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Problem:</a:t>
            </a:r>
            <a:r>
              <a:rPr lang="en">
                <a:solidFill>
                  <a:srgbClr val="FFFFFF"/>
                </a:solidFill>
              </a:rPr>
              <a:t>  </a:t>
            </a:r>
          </a:p>
          <a:p>
            <a:pPr marL="914400" lvl="1" indent="-2286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marL="457200" lvl="0" indent="-228600" rtl="0">
              <a:spcBef>
                <a:spcPts val="0"/>
              </a:spcBef>
              <a:buClr>
                <a:srgbClr val="FFFFFF"/>
              </a:buClr>
            </a:pPr>
            <a:r>
              <a:rPr lang="en" b="1" u="sng">
                <a:solidFill>
                  <a:srgbClr val="FFFFFF"/>
                </a:solidFill>
              </a:rPr>
              <a:t>Solution:</a:t>
            </a:r>
            <a:r>
              <a:rPr lang="en">
                <a:solidFill>
                  <a:srgbClr val="FFFFFF"/>
                </a:solidFill>
              </a:rPr>
              <a:t> </a:t>
            </a:r>
          </a:p>
          <a:p>
            <a:pPr marL="914400" lvl="1" indent="-2286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marL="914400" lvl="1" indent="-2286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marL="1371600" lvl="2" indent="-228600" rtl="0">
              <a:lnSpc>
                <a:spcPct val="100000"/>
              </a:lnSpc>
              <a:spcBef>
                <a:spcPts val="0"/>
              </a:spcBef>
              <a:buClr>
                <a:srgbClr val="FFFFFF"/>
              </a:buClr>
            </a:pPr>
            <a:r>
              <a:rPr lang="en">
                <a:solidFill>
                  <a:srgbClr val="FFFFFF"/>
                </a:solidFill>
              </a:rPr>
              <a:t>Retrieving and storing housing market information using a Zillow API and MySQL database</a:t>
            </a:r>
          </a:p>
          <a:p>
            <a:pPr marL="1371600" lvl="2" indent="-228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marL="1371600" lvl="2" indent="-228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83750" y="249550"/>
            <a:ext cx="8176500" cy="572700"/>
          </a:xfrm>
          <a:prstGeom prst="rect">
            <a:avLst/>
          </a:prstGeom>
        </p:spPr>
        <p:txBody>
          <a:bodyPr lIns="91425" tIns="91425" rIns="91425" bIns="91425" anchor="t" anchorCtr="0">
            <a:noAutofit/>
          </a:bodyPr>
          <a:lstStyle/>
          <a:p>
            <a:pPr lvl="0">
              <a:spcBef>
                <a:spcPts val="0"/>
              </a:spcBef>
              <a:buNone/>
            </a:pPr>
            <a:r>
              <a:rPr lang="en" sz="2400"/>
              <a:t>Architecture Decisions: ML Model v.s. Statistical Model</a:t>
            </a:r>
          </a:p>
        </p:txBody>
      </p:sp>
      <p:sp>
        <p:nvSpPr>
          <p:cNvPr id="172" name="Shape 172"/>
          <p:cNvSpPr txBox="1">
            <a:spLocks noGrp="1"/>
          </p:cNvSpPr>
          <p:nvPr>
            <p:ph type="body" idx="1"/>
          </p:nvPr>
        </p:nvSpPr>
        <p:spPr>
          <a:xfrm>
            <a:off x="483750" y="863550"/>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1: Machine Learning</a:t>
            </a:r>
          </a:p>
          <a:p>
            <a:pPr marL="457200" marR="0" lvl="0" indent="-317500" algn="l" rtl="0">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marL="914400" marR="0" lvl="1" indent="-228600" algn="l" rtl="0">
              <a:lnSpc>
                <a:spcPct val="115000"/>
              </a:lnSpc>
              <a:spcBef>
                <a:spcPts val="0"/>
              </a:spcBef>
              <a:spcAft>
                <a:spcPts val="1600"/>
              </a:spcAft>
              <a:buClr>
                <a:srgbClr val="FFFFFF"/>
              </a:buClr>
              <a:buChar char="○"/>
            </a:pPr>
            <a:r>
              <a:rPr lang="en">
                <a:solidFill>
                  <a:srgbClr val="FFFFFF"/>
                </a:solidFill>
              </a:rPr>
              <a:t>You don’t need to know the “rules” of the data</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marL="457200" marR="0" lvl="0" indent="-228600" algn="l" rtl="0">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marR="0" lvl="0" algn="l" rtl="0">
              <a:lnSpc>
                <a:spcPct val="115000"/>
              </a:lnSpc>
              <a:spcBef>
                <a:spcPts val="0"/>
              </a:spcBef>
              <a:spcAft>
                <a:spcPts val="1600"/>
              </a:spcAft>
              <a:buNone/>
            </a:pPr>
            <a:endParaRPr>
              <a:solidFill>
                <a:srgbClr val="B7B7B7"/>
              </a:solidFill>
            </a:endParaRPr>
          </a:p>
        </p:txBody>
      </p:sp>
      <p:sp>
        <p:nvSpPr>
          <p:cNvPr id="173" name="Shape 173"/>
          <p:cNvSpPr txBox="1">
            <a:spLocks noGrp="1"/>
          </p:cNvSpPr>
          <p:nvPr>
            <p:ph type="body" idx="2"/>
          </p:nvPr>
        </p:nvSpPr>
        <p:spPr>
          <a:xfrm>
            <a:off x="4771300" y="863550"/>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2: Statistical Analysis</a:t>
            </a:r>
          </a:p>
          <a:p>
            <a:pPr marL="457200" lvl="0" indent="-228600" algn="l" rtl="0">
              <a:spcBef>
                <a:spcPts val="0"/>
              </a:spcBef>
            </a:pPr>
            <a:r>
              <a:rPr lang="en">
                <a:solidFill>
                  <a:srgbClr val="00FF00"/>
                </a:solidFill>
              </a:rPr>
              <a:t>Pro:</a:t>
            </a:r>
            <a:r>
              <a:rPr lang="en">
                <a:solidFill>
                  <a:srgbClr val="FFFFFF"/>
                </a:solidFill>
              </a:rPr>
              <a:t> Proofs are easier to document</a:t>
            </a:r>
          </a:p>
          <a:p>
            <a:pPr marL="457200" lvl="0" indent="-228600" algn="l" rtl="0">
              <a:spcBef>
                <a:spcPts val="0"/>
              </a:spcBef>
            </a:pPr>
            <a:r>
              <a:rPr lang="en">
                <a:solidFill>
                  <a:srgbClr val="00FF00"/>
                </a:solidFill>
              </a:rPr>
              <a:t>Pro: </a:t>
            </a:r>
            <a:r>
              <a:rPr lang="en">
                <a:solidFill>
                  <a:srgbClr val="FFFFFF"/>
                </a:solidFill>
              </a:rPr>
              <a:t>The amount (volume) of data doesn’t matter </a:t>
            </a:r>
          </a:p>
          <a:p>
            <a:pPr marL="457200" lvl="0" indent="-228600" algn="l" rtl="0">
              <a:spcBef>
                <a:spcPts val="0"/>
              </a:spcBef>
            </a:pPr>
            <a:r>
              <a:rPr lang="en">
                <a:solidFill>
                  <a:srgbClr val="FF0000"/>
                </a:solidFill>
              </a:rPr>
              <a:t>Con: </a:t>
            </a:r>
            <a:r>
              <a:rPr lang="en">
                <a:solidFill>
                  <a:srgbClr val="FFFFFF"/>
                </a:solidFill>
              </a:rPr>
              <a:t>Stat Models are generally formed using an hypothesis making them “Data dependant” </a:t>
            </a:r>
          </a:p>
          <a:p>
            <a:pPr marL="457200" lvl="0" indent="-228600" algn="l" rtl="0">
              <a:spcBef>
                <a:spcPts val="0"/>
              </a:spcBef>
            </a:pPr>
            <a:r>
              <a:rPr lang="en">
                <a:solidFill>
                  <a:srgbClr val="FF0000"/>
                </a:solidFill>
              </a:rPr>
              <a:t>Con:</a:t>
            </a:r>
            <a:r>
              <a:rPr lang="en">
                <a:solidFill>
                  <a:srgbClr val="FFFFFF"/>
                </a:solidFill>
              </a:rPr>
              <a:t> Must add weights to categorical and binary values</a:t>
            </a:r>
          </a:p>
          <a:p>
            <a:pPr marL="457200" lvl="0" indent="-2286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990300"/>
          </a:xfrm>
          <a:prstGeom prst="rect">
            <a:avLst/>
          </a:prstGeom>
        </p:spPr>
        <p:txBody>
          <a:bodyPr lIns="91425" tIns="91425" rIns="91425" bIns="91425" anchor="t" anchorCtr="0">
            <a:noAutofit/>
          </a:bodyPr>
          <a:lstStyle/>
          <a:p>
            <a:pPr lvl="0" algn="ctr" rtl="0">
              <a:spcBef>
                <a:spcPts val="0"/>
              </a:spcBef>
              <a:buNone/>
            </a:pPr>
            <a:r>
              <a:rPr lang="en"/>
              <a:t>Architecture decisions: AngularJS &amp; Bootstrap vs. Pure HTML/CSS</a:t>
            </a:r>
          </a:p>
        </p:txBody>
      </p:sp>
      <p:sp>
        <p:nvSpPr>
          <p:cNvPr id="179" name="Shape 179"/>
          <p:cNvSpPr txBox="1">
            <a:spLocks noGrp="1"/>
          </p:cNvSpPr>
          <p:nvPr>
            <p:ph type="body" idx="1"/>
          </p:nvPr>
        </p:nvSpPr>
        <p:spPr>
          <a:xfrm>
            <a:off x="311700" y="143532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AngularJS &amp; Bootstrap</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Write less code.</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marL="457200" lvl="0" indent="-228600" rtl="0">
              <a:spcBef>
                <a:spcPts val="0"/>
              </a:spcBef>
            </a:pPr>
            <a:r>
              <a:rPr lang="en">
                <a:solidFill>
                  <a:srgbClr val="FF0000"/>
                </a:solidFill>
              </a:rPr>
              <a:t>Con</a:t>
            </a:r>
            <a:r>
              <a:rPr lang="en">
                <a:solidFill>
                  <a:srgbClr val="000000"/>
                </a:solidFill>
              </a:rPr>
              <a:t>:</a:t>
            </a:r>
            <a:r>
              <a:rPr lang="en">
                <a:solidFill>
                  <a:srgbClr val="FFFFFF"/>
                </a:solidFill>
              </a:rPr>
              <a:t> Experience.</a:t>
            </a:r>
          </a:p>
          <a:p>
            <a:pPr marL="457200" lvl="0" indent="-2286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a:spLocks noGrp="1"/>
          </p:cNvSpPr>
          <p:nvPr>
            <p:ph type="body" idx="2"/>
          </p:nvPr>
        </p:nvSpPr>
        <p:spPr>
          <a:xfrm>
            <a:off x="4832400" y="143537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Pure HTML/CSS</a:t>
            </a:r>
          </a:p>
          <a:p>
            <a:pPr marL="457200" lvl="0" indent="-2286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marL="457200" lvl="0" indent="-228600" rtl="0">
              <a:spcBef>
                <a:spcPts val="0"/>
              </a:spcBef>
            </a:pPr>
            <a:r>
              <a:rPr lang="en">
                <a:solidFill>
                  <a:srgbClr val="00FF00"/>
                </a:solidFill>
              </a:rPr>
              <a:t>Pro</a:t>
            </a:r>
            <a:r>
              <a:rPr lang="en"/>
              <a:t>: </a:t>
            </a:r>
            <a:r>
              <a:rPr lang="en">
                <a:solidFill>
                  <a:srgbClr val="FFFFFF"/>
                </a:solidFill>
              </a:rPr>
              <a:t>None, or not as many, dependencies</a:t>
            </a:r>
            <a:r>
              <a:rPr lang="en"/>
              <a:t>. </a:t>
            </a:r>
          </a:p>
          <a:p>
            <a:pPr marL="457200" lvl="0" indent="-228600" rtl="0">
              <a:spcBef>
                <a:spcPts val="0"/>
              </a:spcBef>
            </a:pPr>
            <a:r>
              <a:rPr lang="en">
                <a:solidFill>
                  <a:srgbClr val="FF0000"/>
                </a:solidFill>
              </a:rPr>
              <a:t>Con</a:t>
            </a:r>
            <a:r>
              <a:rPr lang="en"/>
              <a:t>: </a:t>
            </a:r>
            <a:r>
              <a:rPr lang="en">
                <a:solidFill>
                  <a:srgbClr val="FFFFFF"/>
                </a:solidFill>
              </a:rPr>
              <a:t>Not as consistent or responsive.</a:t>
            </a:r>
          </a:p>
          <a:p>
            <a:pPr marL="457200" lvl="0" indent="-2286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Architecture decisions: Ruby on Rails VS Django</a:t>
            </a:r>
          </a:p>
        </p:txBody>
      </p:sp>
      <p:sp>
        <p:nvSpPr>
          <p:cNvPr id="186" name="Shape 186"/>
          <p:cNvSpPr txBox="1">
            <a:spLocks noGrp="1"/>
          </p:cNvSpPr>
          <p:nvPr>
            <p:ph type="body" idx="1"/>
          </p:nvPr>
        </p:nvSpPr>
        <p:spPr>
          <a:xfrm>
            <a:off x="497400" y="1152475"/>
            <a:ext cx="3814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Django</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marL="457200" lvl="0" indent="-2286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a:spLocks noGrp="1"/>
          </p:cNvSpPr>
          <p:nvPr>
            <p:ph type="body" idx="2"/>
          </p:nvPr>
        </p:nvSpPr>
        <p:spPr>
          <a:xfrm>
            <a:off x="4832400" y="1152475"/>
            <a:ext cx="39999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Ruby on Rails</a:t>
            </a:r>
          </a:p>
          <a:p>
            <a:pPr marL="457200" lvl="0" indent="-228600" rtl="0">
              <a:spcBef>
                <a:spcPts val="0"/>
              </a:spcBef>
            </a:pPr>
            <a:r>
              <a:rPr lang="en">
                <a:solidFill>
                  <a:srgbClr val="00FF00"/>
                </a:solidFill>
              </a:rPr>
              <a:t>Pro</a:t>
            </a:r>
            <a:r>
              <a:rPr lang="en"/>
              <a:t>: </a:t>
            </a:r>
            <a:r>
              <a:rPr lang="en">
                <a:solidFill>
                  <a:srgbClr val="FFFFFF"/>
                </a:solidFill>
              </a:rPr>
              <a:t>Some experience with this framework.</a:t>
            </a:r>
          </a:p>
          <a:p>
            <a:pPr marL="457200" lvl="0" indent="-228600" rtl="0">
              <a:spcBef>
                <a:spcPts val="0"/>
              </a:spcBef>
            </a:pPr>
            <a:r>
              <a:rPr lang="en">
                <a:solidFill>
                  <a:srgbClr val="00FF00"/>
                </a:solidFill>
              </a:rPr>
              <a:t>Pro</a:t>
            </a:r>
            <a:r>
              <a:rPr lang="en"/>
              <a:t>: </a:t>
            </a:r>
          </a:p>
          <a:p>
            <a:pPr marL="457200" lvl="0" indent="-2286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marL="457200" lvl="0" indent="-2286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Hosting decision: Cloud Hosting vs Local Hosting </a:t>
            </a:r>
          </a:p>
        </p:txBody>
      </p:sp>
      <p:sp>
        <p:nvSpPr>
          <p:cNvPr id="193" name="Shape 193"/>
          <p:cNvSpPr txBox="1">
            <a:spLocks noGrp="1"/>
          </p:cNvSpPr>
          <p:nvPr>
            <p:ph type="body" idx="1"/>
          </p:nvPr>
        </p:nvSpPr>
        <p:spPr>
          <a:xfrm>
            <a:off x="522525" y="1017725"/>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Cloud</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24/7 access.</a:t>
            </a:r>
          </a:p>
          <a:p>
            <a:pPr marL="457200" lvl="0" indent="-228600" rtl="0">
              <a:spcBef>
                <a:spcPts val="0"/>
              </a:spcBef>
              <a:buClr>
                <a:srgbClr val="FFFFFF"/>
              </a:buClr>
            </a:pPr>
            <a:r>
              <a:rPr lang="en">
                <a:solidFill>
                  <a:srgbClr val="00FF00"/>
                </a:solidFill>
              </a:rPr>
              <a:t>Pro:</a:t>
            </a:r>
            <a:r>
              <a:rPr lang="en">
                <a:solidFill>
                  <a:srgbClr val="FFFFFF"/>
                </a:solidFill>
              </a:rPr>
              <a:t> Hardware requirements handled by external party. </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a:spLocks noGrp="1"/>
          </p:cNvSpPr>
          <p:nvPr>
            <p:ph type="body" idx="2"/>
          </p:nvPr>
        </p:nvSpPr>
        <p:spPr>
          <a:xfrm>
            <a:off x="4818575" y="958900"/>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Localhost</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marL="457200" lvl="0" indent="-2286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marL="457200" lvl="0" indent="-2286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261750"/>
            <a:ext cx="8520600" cy="572700"/>
          </a:xfrm>
          <a:prstGeom prst="rect">
            <a:avLst/>
          </a:prstGeom>
        </p:spPr>
        <p:txBody>
          <a:bodyPr lIns="91425" tIns="91425" rIns="91425" bIns="91425" anchor="t" anchorCtr="0">
            <a:noAutofit/>
          </a:bodyPr>
          <a:lstStyle/>
          <a:p>
            <a:pPr lvl="0" algn="ctr">
              <a:spcBef>
                <a:spcPts val="0"/>
              </a:spcBef>
              <a:buNone/>
            </a:pPr>
            <a:r>
              <a:rPr lang="en"/>
              <a:t>Database decision: MySQL VS MongoDB</a:t>
            </a:r>
          </a:p>
        </p:txBody>
      </p:sp>
      <p:sp>
        <p:nvSpPr>
          <p:cNvPr id="200" name="Shape 200"/>
          <p:cNvSpPr txBox="1">
            <a:spLocks noGrp="1"/>
          </p:cNvSpPr>
          <p:nvPr>
            <p:ph type="body" idx="1"/>
          </p:nvPr>
        </p:nvSpPr>
        <p:spPr>
          <a:xfrm>
            <a:off x="461250" y="77242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MySQL</a:t>
            </a:r>
          </a:p>
          <a:p>
            <a:pPr marL="457200" lvl="0" indent="-228600" rtl="0">
              <a:spcBef>
                <a:spcPts val="0"/>
              </a:spcBef>
            </a:pPr>
            <a:r>
              <a:rPr lang="en">
                <a:solidFill>
                  <a:srgbClr val="00FF00"/>
                </a:solidFill>
              </a:rPr>
              <a:t>Pro</a:t>
            </a:r>
            <a:r>
              <a:rPr lang="en"/>
              <a:t>: </a:t>
            </a:r>
            <a:r>
              <a:rPr lang="en">
                <a:solidFill>
                  <a:srgbClr val="FFFFFF"/>
                </a:solidFill>
              </a:rPr>
              <a:t>Several members of our group have experience with MySQL.</a:t>
            </a:r>
          </a:p>
          <a:p>
            <a:pPr marL="457200" lvl="0" indent="-228600" rtl="0">
              <a:spcBef>
                <a:spcPts val="0"/>
              </a:spcBef>
            </a:pPr>
            <a:r>
              <a:rPr lang="en">
                <a:solidFill>
                  <a:srgbClr val="00FF00"/>
                </a:solidFill>
              </a:rPr>
              <a:t>Pro</a:t>
            </a:r>
            <a:r>
              <a:rPr lang="en"/>
              <a:t>: </a:t>
            </a:r>
            <a:r>
              <a:rPr lang="en">
                <a:solidFill>
                  <a:srgbClr val="FFFFFF"/>
                </a:solidFill>
              </a:rPr>
              <a:t>Data integrity constraints enforced.</a:t>
            </a:r>
          </a:p>
          <a:p>
            <a:pPr marL="457200" lvl="0" indent="-228600" rtl="0">
              <a:spcBef>
                <a:spcPts val="0"/>
              </a:spcBef>
            </a:pPr>
            <a:r>
              <a:rPr lang="en">
                <a:solidFill>
                  <a:srgbClr val="00FF00"/>
                </a:solidFill>
              </a:rPr>
              <a:t>Pro</a:t>
            </a:r>
            <a:r>
              <a:rPr lang="en"/>
              <a:t>:</a:t>
            </a:r>
            <a:r>
              <a:rPr lang="en">
                <a:solidFill>
                  <a:srgbClr val="FFFFFF"/>
                </a:solidFill>
              </a:rPr>
              <a:t> “Transaction” processes supported natively. </a:t>
            </a:r>
          </a:p>
          <a:p>
            <a:pPr marL="457200" lvl="0" indent="-2286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marL="457200" lvl="0" indent="-2286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marL="457200" lvl="0" indent="-2286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a:spLocks noGrp="1"/>
          </p:cNvSpPr>
          <p:nvPr>
            <p:ph type="body" idx="2"/>
          </p:nvPr>
        </p:nvSpPr>
        <p:spPr>
          <a:xfrm>
            <a:off x="4794100" y="77242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MongoDB</a:t>
            </a:r>
          </a:p>
          <a:p>
            <a:pPr marL="457200" lvl="0" indent="-2286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marL="457200" lvl="0" indent="-2286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marL="457200" lvl="0" indent="-228600" rtl="0">
              <a:spcBef>
                <a:spcPts val="0"/>
              </a:spcBef>
              <a:buClr>
                <a:srgbClr val="FFFFFF"/>
              </a:buClr>
            </a:pPr>
            <a:r>
              <a:rPr lang="en">
                <a:solidFill>
                  <a:srgbClr val="00FF00"/>
                </a:solidFill>
              </a:rPr>
              <a:t>Pro</a:t>
            </a:r>
            <a:r>
              <a:rPr lang="en">
                <a:solidFill>
                  <a:srgbClr val="FFFFFF"/>
                </a:solidFill>
              </a:rPr>
              <a:t>: More scalable than relational DB.</a:t>
            </a:r>
          </a:p>
          <a:p>
            <a:pPr marL="457200" lvl="0" indent="-228600" rtl="0">
              <a:spcBef>
                <a:spcPts val="0"/>
              </a:spcBef>
              <a:buClr>
                <a:srgbClr val="FFFFFF"/>
              </a:buClr>
            </a:pPr>
            <a:r>
              <a:rPr lang="en">
                <a:solidFill>
                  <a:srgbClr val="FF0000"/>
                </a:solidFill>
              </a:rPr>
              <a:t>Con</a:t>
            </a:r>
            <a:r>
              <a:rPr lang="en">
                <a:solidFill>
                  <a:schemeClr val="dk1"/>
                </a:solidFill>
              </a:rPr>
              <a:t>: No enforcement for data integrity constraints.</a:t>
            </a:r>
          </a:p>
          <a:p>
            <a:pPr marL="457200" lvl="0" indent="-228600" rtl="0">
              <a:spcBef>
                <a:spcPts val="0"/>
              </a:spcBef>
              <a:buClr>
                <a:srgbClr val="FFFFFF"/>
              </a:buClr>
            </a:pPr>
            <a:r>
              <a:rPr lang="en">
                <a:solidFill>
                  <a:srgbClr val="FF0000"/>
                </a:solidFill>
              </a:rPr>
              <a:t>Con</a:t>
            </a:r>
            <a:r>
              <a:rPr lang="en">
                <a:solidFill>
                  <a:srgbClr val="FFFFFF"/>
                </a:solidFill>
              </a:rPr>
              <a:t>: 	No join operation comparable to SQL relational JOIN.</a:t>
            </a:r>
          </a:p>
          <a:p>
            <a:pPr marL="457200" lvl="0" indent="-2286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Roles and Responsibilities</a:t>
            </a:r>
          </a:p>
        </p:txBody>
      </p:sp>
      <p:sp>
        <p:nvSpPr>
          <p:cNvPr id="207" name="Shape 207"/>
          <p:cNvSpPr txBox="1">
            <a:spLocks noGrp="1"/>
          </p:cNvSpPr>
          <p:nvPr>
            <p:ph type="body" idx="2"/>
          </p:nvPr>
        </p:nvSpPr>
        <p:spPr>
          <a:xfrm>
            <a:off x="429416" y="1152475"/>
            <a:ext cx="81258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Frontend:</a:t>
            </a:r>
            <a:r>
              <a:rPr lang="en">
                <a:solidFill>
                  <a:srgbClr val="FFFFFF"/>
                </a:solidFill>
              </a:rPr>
              <a:t> Jeremy Hutton</a:t>
            </a:r>
          </a:p>
          <a:p>
            <a:pPr marL="457200" lvl="0" indent="-228600" rtl="0">
              <a:spcBef>
                <a:spcPts val="0"/>
              </a:spcBef>
              <a:buClr>
                <a:srgbClr val="FFFFFF"/>
              </a:buClr>
            </a:pPr>
            <a:r>
              <a:rPr lang="en" b="1" u="sng">
                <a:solidFill>
                  <a:srgbClr val="FFFFFF"/>
                </a:solidFill>
              </a:rPr>
              <a:t>Backend:</a:t>
            </a:r>
            <a:r>
              <a:rPr lang="en">
                <a:solidFill>
                  <a:srgbClr val="FFFFFF"/>
                </a:solidFill>
              </a:rPr>
              <a:t> Richard Andrews</a:t>
            </a:r>
          </a:p>
          <a:p>
            <a:pPr marL="457200" lvl="0" indent="-228600" rtl="0">
              <a:spcBef>
                <a:spcPts val="0"/>
              </a:spcBef>
              <a:buClr>
                <a:srgbClr val="FFFFFF"/>
              </a:buClr>
            </a:pPr>
            <a:r>
              <a:rPr lang="en" b="1" u="sng">
                <a:solidFill>
                  <a:srgbClr val="FFFFFF"/>
                </a:solidFill>
              </a:rPr>
              <a:t>Backend/Database:</a:t>
            </a:r>
            <a:r>
              <a:rPr lang="en">
                <a:solidFill>
                  <a:srgbClr val="FFFFFF"/>
                </a:solidFill>
              </a:rPr>
              <a:t> Christian Simaan</a:t>
            </a:r>
          </a:p>
          <a:p>
            <a:pPr marL="457200" lvl="0" indent="-228600" rtl="0">
              <a:spcBef>
                <a:spcPts val="0"/>
              </a:spcBef>
              <a:buClr>
                <a:srgbClr val="FFFFFF"/>
              </a:buClr>
            </a:pPr>
            <a:r>
              <a:rPr lang="en" b="1" u="sng">
                <a:solidFill>
                  <a:srgbClr val="FFFFFF"/>
                </a:solidFill>
              </a:rPr>
              <a:t>Frontend/Machine Learning:</a:t>
            </a:r>
            <a:r>
              <a:rPr lang="en">
                <a:solidFill>
                  <a:srgbClr val="FFFFFF"/>
                </a:solidFill>
              </a:rPr>
              <a:t> Ochaun Marshall</a:t>
            </a:r>
          </a:p>
          <a:p>
            <a:pPr lvl="0" rtl="0">
              <a:spcBef>
                <a:spcPts val="0"/>
              </a:spcBef>
              <a:buNone/>
            </a:pP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223500"/>
            <a:ext cx="8520600" cy="572700"/>
          </a:xfrm>
          <a:prstGeom prst="rect">
            <a:avLst/>
          </a:prstGeom>
        </p:spPr>
        <p:txBody>
          <a:bodyPr lIns="91425" tIns="91425" rIns="91425" bIns="91425" anchor="t" anchorCtr="0">
            <a:noAutofit/>
          </a:bodyPr>
          <a:lstStyle/>
          <a:p>
            <a:pPr lvl="0" algn="ctr">
              <a:spcBef>
                <a:spcPts val="0"/>
              </a:spcBef>
              <a:buNone/>
            </a:pPr>
            <a:r>
              <a:rPr lang="en"/>
              <a:t>Project Progress</a:t>
            </a:r>
          </a:p>
        </p:txBody>
      </p:sp>
      <p:sp>
        <p:nvSpPr>
          <p:cNvPr id="213" name="Shape 213"/>
          <p:cNvSpPr txBox="1">
            <a:spLocks noGrp="1"/>
          </p:cNvSpPr>
          <p:nvPr>
            <p:ph type="body" idx="1"/>
          </p:nvPr>
        </p:nvSpPr>
        <p:spPr>
          <a:xfrm>
            <a:off x="995400" y="649575"/>
            <a:ext cx="7836900" cy="35511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Developed Data Acquisition Program and Started Acquisition</a:t>
            </a:r>
          </a:p>
          <a:p>
            <a:pPr marL="914400" lvl="1" indent="-342900" rtl="0">
              <a:spcBef>
                <a:spcPts val="0"/>
              </a:spcBef>
              <a:buClr>
                <a:srgbClr val="FFFFFF"/>
              </a:buClr>
              <a:buSzPct val="100000"/>
            </a:pPr>
            <a:r>
              <a:rPr lang="en" sz="1800">
                <a:solidFill>
                  <a:srgbClr val="FFFFFF"/>
                </a:solidFill>
              </a:rPr>
              <a:t>Using Python with PyZillow</a:t>
            </a:r>
          </a:p>
          <a:p>
            <a:pPr marL="457200" lvl="0" indent="-228600" rtl="0">
              <a:spcBef>
                <a:spcPts val="0"/>
              </a:spcBef>
              <a:buClr>
                <a:srgbClr val="FFFFFF"/>
              </a:buClr>
            </a:pPr>
            <a:r>
              <a:rPr lang="en">
                <a:solidFill>
                  <a:srgbClr val="FFFFFF"/>
                </a:solidFill>
              </a:rPr>
              <a:t>Set Up AWS Services</a:t>
            </a:r>
          </a:p>
          <a:p>
            <a:pPr marL="914400" lvl="1" indent="-342900" rtl="0">
              <a:spcBef>
                <a:spcPts val="0"/>
              </a:spcBef>
              <a:buClr>
                <a:srgbClr val="FFFFFF"/>
              </a:buClr>
              <a:buSzPct val="100000"/>
            </a:pPr>
            <a:r>
              <a:rPr lang="en" sz="1800">
                <a:solidFill>
                  <a:srgbClr val="FFFFFF"/>
                </a:solidFill>
              </a:rPr>
              <a:t>Elastic Beanstalk, Relational Database, Server Instance</a:t>
            </a:r>
          </a:p>
          <a:p>
            <a:pPr marL="457200" lvl="0" indent="-228600" rtl="0">
              <a:spcBef>
                <a:spcPts val="0"/>
              </a:spcBef>
              <a:buClr>
                <a:srgbClr val="FFFFFF"/>
              </a:buClr>
            </a:pPr>
            <a:r>
              <a:rPr lang="en">
                <a:solidFill>
                  <a:srgbClr val="FFFFFF"/>
                </a:solidFill>
              </a:rPr>
              <a:t>Developed MySQL and Python Function For Database Creation</a:t>
            </a:r>
          </a:p>
          <a:p>
            <a:pPr marL="457200" lvl="0" indent="-228600" rtl="0">
              <a:spcBef>
                <a:spcPts val="0"/>
              </a:spcBef>
              <a:buClr>
                <a:srgbClr val="FFFFFF"/>
              </a:buClr>
            </a:pPr>
            <a:r>
              <a:rPr lang="en">
                <a:solidFill>
                  <a:srgbClr val="FFFFFF"/>
                </a:solidFill>
              </a:rPr>
              <a:t>Created MySQL RD Instance on AWS Server</a:t>
            </a:r>
          </a:p>
          <a:p>
            <a:pPr marL="457200" lvl="0" indent="-228600" rtl="0">
              <a:spcBef>
                <a:spcPts val="0"/>
              </a:spcBef>
              <a:buClr>
                <a:srgbClr val="FFFFFF"/>
              </a:buClr>
            </a:pPr>
            <a:r>
              <a:rPr lang="en">
                <a:solidFill>
                  <a:srgbClr val="FFFFFF"/>
                </a:solidFill>
              </a:rPr>
              <a:t>Started Parameterizing Random Forest Based on Attributes From PyZillow</a:t>
            </a:r>
          </a:p>
          <a:p>
            <a:pPr marL="457200" lvl="0" indent="-228600" rtl="0">
              <a:spcBef>
                <a:spcPts val="0"/>
              </a:spcBef>
              <a:buClr>
                <a:srgbClr val="FFFFFF"/>
              </a:buClr>
            </a:pPr>
            <a:r>
              <a:rPr lang="en">
                <a:solidFill>
                  <a:srgbClr val="FFFFFF"/>
                </a:solidFill>
              </a:rPr>
              <a:t>Developed Front End Design</a:t>
            </a:r>
          </a:p>
          <a:p>
            <a:pPr marL="457200" lvl="0" indent="-2286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descr="490DataFlowModel - Copy of Page 1 (1).png"/>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574000" y="358350"/>
            <a:ext cx="8244600" cy="572700"/>
          </a:xfrm>
          <a:prstGeom prst="rect">
            <a:avLst/>
          </a:prstGeom>
        </p:spPr>
        <p:txBody>
          <a:bodyPr lIns="91425" tIns="91425" rIns="91425" bIns="91425" anchor="t" anchorCtr="0">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531300" y="171400"/>
            <a:ext cx="8071200" cy="572700"/>
          </a:xfrm>
          <a:prstGeom prst="rect">
            <a:avLst/>
          </a:prstGeom>
        </p:spPr>
        <p:txBody>
          <a:bodyPr lIns="91425" tIns="91425" rIns="91425" bIns="91425" anchor="t" anchorCtr="0">
            <a:noAutofit/>
          </a:bodyPr>
          <a:lstStyle/>
          <a:p>
            <a:pPr lvl="0" algn="ctr">
              <a:spcBef>
                <a:spcPts val="0"/>
              </a:spcBef>
              <a:buNone/>
            </a:pPr>
            <a:r>
              <a:rPr lang="en"/>
              <a:t>Data Dictionary</a:t>
            </a:r>
          </a:p>
        </p:txBody>
      </p:sp>
      <p:sp>
        <p:nvSpPr>
          <p:cNvPr id="230" name="Shape 230"/>
          <p:cNvSpPr txBox="1">
            <a:spLocks noGrp="1"/>
          </p:cNvSpPr>
          <p:nvPr>
            <p:ph type="body" idx="1"/>
          </p:nvPr>
        </p:nvSpPr>
        <p:spPr>
          <a:xfrm>
            <a:off x="531300" y="670800"/>
            <a:ext cx="8071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from Zillow API stored in database table home_data in PyZillow_Data schema. Includes:</a:t>
            </a:r>
          </a:p>
          <a:p>
            <a:pPr marL="914400" lvl="1" indent="-2286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marL="914400" lvl="1" indent="-3175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marL="457200" lvl="0" indent="0" rtl="0">
              <a:spcBef>
                <a:spcPts val="0"/>
              </a:spcBef>
              <a:spcAft>
                <a:spcPts val="0"/>
              </a:spcAft>
              <a:buNone/>
            </a:pPr>
            <a:endParaRPr>
              <a:solidFill>
                <a:srgbClr val="FFFFFF"/>
              </a:solidFill>
            </a:endParaRPr>
          </a:p>
          <a:p>
            <a:pPr marL="457200" lvl="0" indent="-228600" rtl="0">
              <a:spcBef>
                <a:spcPts val="0"/>
              </a:spcBef>
              <a:buClr>
                <a:srgbClr val="FFFFFF"/>
              </a:buClr>
              <a:buChar char="●"/>
            </a:pPr>
            <a:r>
              <a:rPr lang="en">
                <a:solidFill>
                  <a:srgbClr val="FFFFFF"/>
                </a:solidFill>
              </a:rPr>
              <a:t>Data from user sessions:</a:t>
            </a:r>
          </a:p>
          <a:p>
            <a:pPr marL="914400" lvl="1" indent="-228600" rtl="0">
              <a:spcBef>
                <a:spcPts val="0"/>
              </a:spcBef>
              <a:buClr>
                <a:srgbClr val="FFFFFF"/>
              </a:buClr>
              <a:buChar char="○"/>
            </a:pPr>
            <a:r>
              <a:rPr lang="en">
                <a:solidFill>
                  <a:srgbClr val="FFFFFF"/>
                </a:solidFill>
              </a:rPr>
              <a:t>Session ID</a:t>
            </a:r>
          </a:p>
          <a:p>
            <a:pPr marL="914400" lvl="1" indent="-2286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Functional Requirements - Features Priority</a:t>
            </a:r>
          </a:p>
        </p:txBody>
      </p:sp>
      <p:sp>
        <p:nvSpPr>
          <p:cNvPr id="70" name="Shape 70"/>
          <p:cNvSpPr txBox="1">
            <a:spLocks noGrp="1"/>
          </p:cNvSpPr>
          <p:nvPr>
            <p:ph type="body" idx="1"/>
          </p:nvPr>
        </p:nvSpPr>
        <p:spPr>
          <a:xfrm>
            <a:off x="311700" y="1152475"/>
            <a:ext cx="8328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1st-tier - Features essential to core functionality - highest priority</a:t>
            </a:r>
          </a:p>
          <a:p>
            <a:pPr lvl="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2nd-tier - Features adding desirable, non-core functionality</a:t>
            </a:r>
          </a:p>
          <a:p>
            <a:pPr marL="457200" lvl="0" indent="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Shape 235" descr="RFimage.jpg"/>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lIns="91425" tIns="91425" rIns="91425" bIns="91425" anchor="t" anchorCtr="0">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508700" y="274000"/>
            <a:ext cx="8026200" cy="572700"/>
          </a:xfrm>
          <a:prstGeom prst="rect">
            <a:avLst/>
          </a:prstGeom>
        </p:spPr>
        <p:txBody>
          <a:bodyPr lIns="91425" tIns="91425" rIns="91425" bIns="91425" anchor="t" anchorCtr="0">
            <a:noAutofit/>
          </a:bodyPr>
          <a:lstStyle/>
          <a:p>
            <a:pPr lvl="0" algn="ctr">
              <a:spcBef>
                <a:spcPts val="0"/>
              </a:spcBef>
              <a:buNone/>
            </a:pPr>
            <a:r>
              <a:rPr lang="en"/>
              <a:t>Algorithm Analysis(Random Forest)</a:t>
            </a:r>
          </a:p>
        </p:txBody>
      </p:sp>
      <p:sp>
        <p:nvSpPr>
          <p:cNvPr id="242" name="Shape 242"/>
          <p:cNvSpPr txBox="1">
            <a:spLocks noGrp="1"/>
          </p:cNvSpPr>
          <p:nvPr>
            <p:ph type="body" idx="1"/>
          </p:nvPr>
        </p:nvSpPr>
        <p:spPr>
          <a:xfrm>
            <a:off x="558900" y="944775"/>
            <a:ext cx="8026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Random Forest Algorithm:</a:t>
            </a:r>
          </a:p>
          <a:p>
            <a:pPr marL="914400" lvl="1" indent="-228600" rtl="0">
              <a:spcBef>
                <a:spcPts val="0"/>
              </a:spcBef>
              <a:buClr>
                <a:srgbClr val="FFFFFF"/>
              </a:buClr>
              <a:buChar char="○"/>
            </a:pPr>
            <a:r>
              <a:rPr lang="en">
                <a:solidFill>
                  <a:srgbClr val="FFFFFF"/>
                </a:solidFill>
              </a:rPr>
              <a:t>Supervised learning as opposed to online learning</a:t>
            </a:r>
          </a:p>
          <a:p>
            <a:pPr marL="914400" lvl="1" indent="-228600" rtl="0">
              <a:spcBef>
                <a:spcPts val="0"/>
              </a:spcBef>
              <a:buClr>
                <a:srgbClr val="FFFFFF"/>
              </a:buClr>
              <a:buChar char="○"/>
            </a:pPr>
            <a:r>
              <a:rPr lang="en">
                <a:solidFill>
                  <a:srgbClr val="FFFFFF"/>
                </a:solidFill>
              </a:rPr>
              <a:t>Built with a multitude of Decision Trees</a:t>
            </a:r>
          </a:p>
          <a:p>
            <a:pPr marL="914400" lvl="1" indent="-228600" rtl="0">
              <a:spcBef>
                <a:spcPts val="0"/>
              </a:spcBef>
              <a:buClr>
                <a:srgbClr val="FFFFFF"/>
              </a:buClr>
              <a:buChar char="○"/>
            </a:pPr>
            <a:r>
              <a:rPr lang="en">
                <a:solidFill>
                  <a:srgbClr val="FFFFFF"/>
                </a:solidFill>
              </a:rPr>
              <a:t>Bootstrap sampling</a:t>
            </a:r>
          </a:p>
          <a:p>
            <a:pPr marL="914400" lvl="1" indent="-228600" rtl="0">
              <a:spcBef>
                <a:spcPts val="0"/>
              </a:spcBef>
              <a:buClr>
                <a:srgbClr val="FFFFFF"/>
              </a:buClr>
              <a:buChar char="○"/>
            </a:pPr>
            <a:r>
              <a:rPr lang="en">
                <a:solidFill>
                  <a:srgbClr val="FFFFFF"/>
                </a:solidFill>
              </a:rPr>
              <a:t>Averaging tree results to reach a predicted classification</a:t>
            </a:r>
          </a:p>
          <a:p>
            <a:pPr marL="457200" lvl="0" indent="-228600" rtl="0">
              <a:spcBef>
                <a:spcPts val="0"/>
              </a:spcBef>
              <a:buClr>
                <a:srgbClr val="FFFFFF"/>
              </a:buClr>
              <a:buChar char="●"/>
            </a:pPr>
            <a:r>
              <a:rPr lang="en">
                <a:solidFill>
                  <a:srgbClr val="FFFFFF"/>
                </a:solidFill>
              </a:rPr>
              <a:t>Time and Space Complexity of Algorithm:</a:t>
            </a:r>
          </a:p>
          <a:p>
            <a:pPr marL="914400" lvl="1" indent="-228600" rtl="0">
              <a:spcBef>
                <a:spcPts val="0"/>
              </a:spcBef>
              <a:buClr>
                <a:srgbClr val="FFFFFF"/>
              </a:buClr>
              <a:buChar char="○"/>
            </a:pPr>
            <a:r>
              <a:rPr lang="en">
                <a:solidFill>
                  <a:srgbClr val="FFFFFF"/>
                </a:solidFill>
              </a:rPr>
              <a:t>Time: O(M(mn log n))  Space: O(mn log n)</a:t>
            </a:r>
          </a:p>
          <a:p>
            <a:pPr marL="1371600" lvl="2" indent="-228600" rtl="0">
              <a:spcBef>
                <a:spcPts val="0"/>
              </a:spcBef>
              <a:buClr>
                <a:srgbClr val="FFFFFF"/>
              </a:buClr>
              <a:buChar char="■"/>
            </a:pPr>
            <a:r>
              <a:rPr lang="en">
                <a:solidFill>
                  <a:srgbClr val="FFFFFF"/>
                </a:solidFill>
              </a:rPr>
              <a:t>Where M=number of trees, m=number of features, and n=number of elements in the dataset.             </a:t>
            </a:r>
          </a:p>
          <a:p>
            <a:pPr marL="457200" lvl="0" indent="457200" rtl="0">
              <a:spcBef>
                <a:spcPts val="0"/>
              </a:spcBef>
              <a:buNone/>
            </a:pPr>
            <a:r>
              <a:rPr lang="en" sz="1100">
                <a:solidFill>
                  <a:srgbClr val="FFFFFF"/>
                </a:solidFill>
              </a:rPr>
              <a:t>---Vens, Costa, Random Forest Based Feature Induction, Data Mining, 2011</a:t>
            </a:r>
          </a:p>
          <a:p>
            <a:pPr marL="914400" lvl="0" indent="0" rtl="0">
              <a:spcBef>
                <a:spcPts val="0"/>
              </a:spcBef>
              <a:buNone/>
            </a:pPr>
            <a:endParaRPr>
              <a:solidFill>
                <a:srgbClr val="FFFFFF"/>
              </a:solidFill>
            </a:endParaRPr>
          </a:p>
          <a:p>
            <a:pPr marL="0" lvl="0" indent="0">
              <a:spcBef>
                <a:spcPts val="0"/>
              </a:spcBef>
              <a:buNone/>
            </a:pP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558900" y="227400"/>
            <a:ext cx="8026200" cy="572700"/>
          </a:xfrm>
          <a:prstGeom prst="rect">
            <a:avLst/>
          </a:prstGeom>
        </p:spPr>
        <p:txBody>
          <a:bodyPr lIns="91425" tIns="91425" rIns="91425" bIns="91425" anchor="t" anchorCtr="0">
            <a:noAutofit/>
          </a:bodyPr>
          <a:lstStyle/>
          <a:p>
            <a:pPr lvl="0" algn="ctr" rtl="0">
              <a:spcBef>
                <a:spcPts val="0"/>
              </a:spcBef>
              <a:buNone/>
            </a:pPr>
            <a:r>
              <a:rPr lang="en"/>
              <a:t>Algorithm Analysis(Database Functions)</a:t>
            </a:r>
          </a:p>
        </p:txBody>
      </p:sp>
      <p:sp>
        <p:nvSpPr>
          <p:cNvPr id="248" name="Shape 248"/>
          <p:cNvSpPr txBox="1">
            <a:spLocks noGrp="1"/>
          </p:cNvSpPr>
          <p:nvPr>
            <p:ph type="body" idx="1"/>
          </p:nvPr>
        </p:nvSpPr>
        <p:spPr>
          <a:xfrm>
            <a:off x="558900" y="704725"/>
            <a:ext cx="8026200" cy="3416400"/>
          </a:xfrm>
          <a:prstGeom prst="rect">
            <a:avLst/>
          </a:prstGeom>
        </p:spPr>
        <p:txBody>
          <a:bodyPr lIns="91425" tIns="91425" rIns="91425" bIns="91425" anchor="t" anchorCtr="0">
            <a:noAutofit/>
          </a:bodyPr>
          <a:lstStyle/>
          <a:p>
            <a:pPr marL="457200" lvl="0" indent="-228600" rtl="0">
              <a:spcBef>
                <a:spcPts val="0"/>
              </a:spcBef>
              <a:buClr>
                <a:srgbClr val="F3F3F3"/>
              </a:buClr>
              <a:buChar char="●"/>
            </a:pPr>
            <a:r>
              <a:rPr lang="en">
                <a:solidFill>
                  <a:srgbClr val="F3F3F3"/>
                </a:solidFill>
              </a:rPr>
              <a:t>Uses a b+-tree index on primary key “address”, ln(n) to search. </a:t>
            </a:r>
            <a:r>
              <a:rPr lang="en" baseline="30000">
                <a:solidFill>
                  <a:srgbClr val="F3F3F3"/>
                </a:solidFill>
              </a:rPr>
              <a:t>1</a:t>
            </a:r>
          </a:p>
          <a:p>
            <a:pPr marL="457200" lvl="0" indent="-228600" rtl="0">
              <a:spcBef>
                <a:spcPts val="0"/>
              </a:spcBef>
              <a:buClr>
                <a:srgbClr val="F3F3F3"/>
              </a:buClr>
              <a:buChar char="●"/>
            </a:pPr>
            <a:r>
              <a:rPr lang="en" u="sng">
                <a:solidFill>
                  <a:srgbClr val="F3F3F3"/>
                </a:solidFill>
              </a:rPr>
              <a:t>Insertions</a:t>
            </a:r>
          </a:p>
          <a:p>
            <a:pPr marL="914400" lvl="1" indent="-228600" rtl="0">
              <a:spcBef>
                <a:spcPts val="0"/>
              </a:spcBef>
              <a:buClr>
                <a:srgbClr val="F3F3F3"/>
              </a:buClr>
              <a:buChar char="○"/>
            </a:pPr>
            <a:r>
              <a:rPr lang="en">
                <a:solidFill>
                  <a:srgbClr val="F3F3F3"/>
                </a:solidFill>
              </a:rPr>
              <a:t>Time:  Lookup to avoid error from existing PK (ln(n)) + API call (constant “C”) + insertion into DB(ln(n) + C) = 2(ln(n) + C) =   O(ln(n)).   </a:t>
            </a:r>
          </a:p>
          <a:p>
            <a:pPr marL="914400" lvl="1" indent="-228600" rtl="0">
              <a:spcBef>
                <a:spcPts val="0"/>
              </a:spcBef>
              <a:buClr>
                <a:srgbClr val="F3F3F3"/>
              </a:buClr>
              <a:buChar char="○"/>
            </a:pPr>
            <a:r>
              <a:rPr lang="en">
                <a:solidFill>
                  <a:srgbClr val="F3F3F3"/>
                </a:solidFill>
              </a:rPr>
              <a:t>Space: Only current index node keys are stored in memory (say, “m” keys per node) + record for insertion (C) = m +C =   O(m).</a:t>
            </a:r>
          </a:p>
          <a:p>
            <a:pPr marL="457200" lvl="0" indent="-228600" rtl="0">
              <a:spcBef>
                <a:spcPts val="0"/>
              </a:spcBef>
              <a:buClr>
                <a:srgbClr val="F3F3F3"/>
              </a:buClr>
              <a:buChar char="●"/>
            </a:pPr>
            <a:r>
              <a:rPr lang="en" u="sng">
                <a:solidFill>
                  <a:srgbClr val="F3F3F3"/>
                </a:solidFill>
              </a:rPr>
              <a:t>Lookup</a:t>
            </a:r>
            <a:r>
              <a:rPr lang="en">
                <a:solidFill>
                  <a:srgbClr val="F3F3F3"/>
                </a:solidFill>
              </a:rPr>
              <a:t>: </a:t>
            </a:r>
          </a:p>
          <a:p>
            <a:pPr marL="914400" lvl="1" indent="-2286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marL="914400" lvl="1" indent="-2286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lang="en" sz="1100" baseline="30000">
                <a:solidFill>
                  <a:srgbClr val="F3F3F3"/>
                </a:solidFill>
              </a:rPr>
              <a:t>1 </a:t>
            </a:r>
            <a:r>
              <a:rPr lang="en" sz="1100">
                <a:solidFill>
                  <a:srgbClr val="F3F3F3"/>
                </a:solidFill>
              </a:rPr>
              <a:t>Silberschatz,Abraham,et al. </a:t>
            </a:r>
            <a:r>
              <a:rPr lang="en" sz="1100" i="1">
                <a:solidFill>
                  <a:srgbClr val="F3F3F3"/>
                </a:solidFill>
              </a:rPr>
              <a:t>Database Systems Concepts</a:t>
            </a:r>
            <a:r>
              <a:rPr lang="en" sz="1100">
                <a:solidFill>
                  <a:srgbClr val="F3F3F3"/>
                </a:solidFill>
              </a:rPr>
              <a:t>,6th Ed. p. 490.</a:t>
            </a:r>
          </a:p>
          <a:p>
            <a:pPr lvl="0" rtl="0">
              <a:spcBef>
                <a:spcPts val="0"/>
              </a:spcBef>
              <a:buNone/>
            </a:pP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508700" y="445025"/>
            <a:ext cx="8026200" cy="572700"/>
          </a:xfrm>
          <a:prstGeom prst="rect">
            <a:avLst/>
          </a:prstGeom>
        </p:spPr>
        <p:txBody>
          <a:bodyPr lIns="91425" tIns="91425" rIns="91425" bIns="91425" anchor="t" anchorCtr="0">
            <a:noAutofit/>
          </a:bodyPr>
          <a:lstStyle/>
          <a:p>
            <a:pPr lvl="0" algn="ctr" rtl="0">
              <a:spcBef>
                <a:spcPts val="0"/>
              </a:spcBef>
              <a:buNone/>
            </a:pPr>
            <a:r>
              <a:rPr lang="en"/>
              <a:t>Algorithm Analysis(System)</a:t>
            </a:r>
          </a:p>
        </p:txBody>
      </p:sp>
      <p:sp>
        <p:nvSpPr>
          <p:cNvPr id="254" name="Shape 254"/>
          <p:cNvSpPr txBox="1">
            <a:spLocks noGrp="1"/>
          </p:cNvSpPr>
          <p:nvPr>
            <p:ph type="body" idx="1"/>
          </p:nvPr>
        </p:nvSpPr>
        <p:spPr>
          <a:xfrm>
            <a:off x="565225" y="1152475"/>
            <a:ext cx="8026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Time Complexity of Database Query: O(log n)</a:t>
            </a:r>
          </a:p>
          <a:p>
            <a:pPr marL="457200" lvl="0" indent="-228600" rtl="0">
              <a:spcBef>
                <a:spcPts val="0"/>
              </a:spcBef>
              <a:buClr>
                <a:srgbClr val="FFFFFF"/>
              </a:buClr>
              <a:buChar char="●"/>
            </a:pPr>
            <a:r>
              <a:rPr lang="en">
                <a:solidFill>
                  <a:srgbClr val="FFFFFF"/>
                </a:solidFill>
              </a:rPr>
              <a:t>Time Complexity of Random Forest: O(M(mn log n))</a:t>
            </a:r>
          </a:p>
          <a:p>
            <a:pPr marL="457200" lvl="0" indent="-228600" rtl="0">
              <a:spcBef>
                <a:spcPts val="0"/>
              </a:spcBef>
              <a:buClr>
                <a:srgbClr val="FFFFFF"/>
              </a:buClr>
              <a:buChar char="●"/>
            </a:pPr>
            <a:r>
              <a:rPr lang="en">
                <a:solidFill>
                  <a:srgbClr val="FFFFFF"/>
                </a:solidFill>
              </a:rPr>
              <a:t>O(M(mn log n)) + O(log n)</a:t>
            </a:r>
          </a:p>
          <a:p>
            <a:pPr marL="457200" lvl="0" indent="-228600" rtl="0">
              <a:spcBef>
                <a:spcPts val="0"/>
              </a:spcBef>
              <a:buClr>
                <a:srgbClr val="FFFFFF"/>
              </a:buClr>
              <a:buChar char="●"/>
            </a:pPr>
            <a:r>
              <a:rPr lang="en">
                <a:solidFill>
                  <a:srgbClr val="FFFFFF"/>
                </a:solidFill>
              </a:rPr>
              <a:t>Random Forest Dominates</a:t>
            </a:r>
          </a:p>
          <a:p>
            <a:pPr marL="457200" lvl="0" indent="-228600" rtl="0">
              <a:spcBef>
                <a:spcPts val="0"/>
              </a:spcBef>
              <a:buClr>
                <a:srgbClr val="FFFFFF"/>
              </a:buClr>
              <a:buChar char="●"/>
            </a:pPr>
            <a:r>
              <a:rPr lang="en">
                <a:solidFill>
                  <a:srgbClr val="FFFFFF"/>
                </a:solidFill>
              </a:rPr>
              <a:t>Time Complexity of System: O(M(mn log n))</a:t>
            </a:r>
          </a:p>
          <a:p>
            <a:pPr lvl="0" rtl="0">
              <a:spcBef>
                <a:spcPts val="0"/>
              </a:spcBef>
              <a:buNone/>
            </a:pPr>
            <a:endParaRPr>
              <a:solidFill>
                <a:srgbClr val="FFFFFF"/>
              </a:solidFill>
            </a:endParaRPr>
          </a:p>
          <a:p>
            <a:pPr lvl="0" rtl="0">
              <a:spcBef>
                <a:spcPts val="0"/>
              </a:spcBef>
              <a:buNone/>
            </a:pPr>
            <a:endParaRPr/>
          </a:p>
          <a:p>
            <a:pPr lvl="0" rtl="0">
              <a:spcBef>
                <a:spcPts val="0"/>
              </a:spcBef>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rtl="0">
              <a:spcBef>
                <a:spcPts val="0"/>
              </a:spcBef>
              <a:buNone/>
            </a:pPr>
            <a:r>
              <a:rPr lang="en"/>
              <a:t>Nostradomocile</a:t>
            </a:r>
          </a:p>
        </p:txBody>
      </p:sp>
      <p:sp>
        <p:nvSpPr>
          <p:cNvPr id="260" name="Shape 260"/>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rtl="0">
              <a:spcBef>
                <a:spcPts val="0"/>
              </a:spcBef>
              <a:buNone/>
            </a:pPr>
            <a:r>
              <a:rPr lang="en" sz="1800">
                <a:solidFill>
                  <a:srgbClr val="FFFFFF"/>
                </a:solidFill>
              </a:rPr>
              <a:t> Jeremy Hutton, Richard Andrews</a:t>
            </a:r>
          </a:p>
        </p:txBody>
      </p:sp>
      <p:sp>
        <p:nvSpPr>
          <p:cNvPr id="261" name="Shape 261"/>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rgbClr val="FFFFFF"/>
                </a:solidFill>
              </a:rPr>
              <a:t>Plan and Testing</a:t>
            </a:r>
          </a:p>
        </p:txBody>
      </p:sp>
      <p:pic>
        <p:nvPicPr>
          <p:cNvPr id="262" name="Shape 262"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263" name="Shape 263"/>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Approach towards coding</a:t>
            </a:r>
          </a:p>
        </p:txBody>
      </p:sp>
      <p:sp>
        <p:nvSpPr>
          <p:cNvPr id="269" name="Shape 269"/>
          <p:cNvSpPr txBox="1">
            <a:spLocks noGrp="1"/>
          </p:cNvSpPr>
          <p:nvPr>
            <p:ph type="body" idx="1"/>
          </p:nvPr>
        </p:nvSpPr>
        <p:spPr>
          <a:xfrm>
            <a:off x="640500" y="1152475"/>
            <a:ext cx="78318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Work individually on our separate subsystems.</a:t>
            </a:r>
          </a:p>
          <a:p>
            <a:pPr marL="457200" lvl="0" indent="-228600" rtl="0">
              <a:spcBef>
                <a:spcPts val="0"/>
              </a:spcBef>
              <a:buClr>
                <a:srgbClr val="FFFFFF"/>
              </a:buClr>
            </a:pPr>
            <a:r>
              <a:rPr lang="en">
                <a:solidFill>
                  <a:srgbClr val="FFFFFF"/>
                </a:solidFill>
              </a:rPr>
              <a:t>Connect our subsystems once progress has been made.</a:t>
            </a:r>
          </a:p>
          <a:p>
            <a:pPr marL="457200" lvl="0" indent="-228600" rtl="0">
              <a:spcBef>
                <a:spcPts val="0"/>
              </a:spcBef>
              <a:buClr>
                <a:srgbClr val="FFFFFF"/>
              </a:buClr>
            </a:pPr>
            <a:r>
              <a:rPr lang="en">
                <a:solidFill>
                  <a:srgbClr val="FFFFFF"/>
                </a:solidFill>
              </a:rPr>
              <a:t>Prevents any subsystem from halting the entire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548200" y="445025"/>
            <a:ext cx="8094300" cy="572700"/>
          </a:xfrm>
          <a:prstGeom prst="rect">
            <a:avLst/>
          </a:prstGeom>
        </p:spPr>
        <p:txBody>
          <a:bodyPr lIns="91425" tIns="91425" rIns="91425" bIns="91425" anchor="t" anchorCtr="0">
            <a:noAutofit/>
          </a:bodyPr>
          <a:lstStyle/>
          <a:p>
            <a:pPr lvl="0" algn="ctr">
              <a:spcBef>
                <a:spcPts val="0"/>
              </a:spcBef>
              <a:buNone/>
            </a:pPr>
            <a:r>
              <a:rPr lang="en"/>
              <a:t>Frameworks and Languages</a:t>
            </a:r>
          </a:p>
        </p:txBody>
      </p:sp>
      <p:sp>
        <p:nvSpPr>
          <p:cNvPr id="275" name="Shape 275"/>
          <p:cNvSpPr txBox="1">
            <a:spLocks noGrp="1"/>
          </p:cNvSpPr>
          <p:nvPr>
            <p:ph type="body" idx="1"/>
          </p:nvPr>
        </p:nvSpPr>
        <p:spPr>
          <a:xfrm>
            <a:off x="548100" y="1152475"/>
            <a:ext cx="80943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Python 2.7.4</a:t>
            </a:r>
          </a:p>
          <a:p>
            <a:pPr marL="914400" lvl="1" indent="-228600" rtl="0">
              <a:spcBef>
                <a:spcPts val="0"/>
              </a:spcBef>
              <a:buClr>
                <a:srgbClr val="FFFFFF"/>
              </a:buClr>
              <a:buChar char="○"/>
            </a:pPr>
            <a:r>
              <a:rPr lang="en" sz="1800">
                <a:solidFill>
                  <a:schemeClr val="dk1"/>
                </a:solidFill>
              </a:rPr>
              <a:t>Django 1.9.2</a:t>
            </a:r>
          </a:p>
          <a:p>
            <a:pPr marL="457200" lvl="0" indent="-228600" rtl="0">
              <a:spcBef>
                <a:spcPts val="0"/>
              </a:spcBef>
              <a:buClr>
                <a:srgbClr val="FFFFFF"/>
              </a:buClr>
              <a:buChar char="●"/>
            </a:pPr>
            <a:r>
              <a:rPr lang="en">
                <a:solidFill>
                  <a:srgbClr val="FFFFFF"/>
                </a:solidFill>
              </a:rPr>
              <a:t>JavaScript</a:t>
            </a:r>
          </a:p>
          <a:p>
            <a:pPr marL="914400" lvl="1" indent="-228600" rtl="0">
              <a:spcBef>
                <a:spcPts val="0"/>
              </a:spcBef>
              <a:buClr>
                <a:srgbClr val="FFFFFF"/>
              </a:buClr>
              <a:buChar char="○"/>
            </a:pPr>
            <a:r>
              <a:rPr lang="en">
                <a:solidFill>
                  <a:srgbClr val="FFFFFF"/>
                </a:solidFill>
              </a:rPr>
              <a:t>AngularJS 1.3.14</a:t>
            </a:r>
          </a:p>
          <a:p>
            <a:pPr marL="457200" lvl="0" indent="-228600" rtl="0">
              <a:spcBef>
                <a:spcPts val="0"/>
              </a:spcBef>
              <a:buClr>
                <a:srgbClr val="FFFFFF"/>
              </a:buClr>
              <a:buChar char="●"/>
            </a:pPr>
            <a:r>
              <a:rPr lang="en">
                <a:solidFill>
                  <a:srgbClr val="FFFFFF"/>
                </a:solidFill>
              </a:rPr>
              <a:t>HTML/CSS</a:t>
            </a:r>
          </a:p>
          <a:p>
            <a:pPr marL="914400" lvl="1" indent="-228600" rtl="0">
              <a:spcBef>
                <a:spcPts val="0"/>
              </a:spcBef>
              <a:buClr>
                <a:srgbClr val="FFFFFF"/>
              </a:buClr>
              <a:buChar char="○"/>
            </a:pPr>
            <a:r>
              <a:rPr lang="en">
                <a:solidFill>
                  <a:srgbClr val="FFFFFF"/>
                </a:solidFill>
              </a:rPr>
              <a:t>Bootstrap 3.3.7</a:t>
            </a:r>
          </a:p>
          <a:p>
            <a:pPr marL="457200" lvl="0" indent="-2286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515950" y="445025"/>
            <a:ext cx="8110200" cy="572700"/>
          </a:xfrm>
          <a:prstGeom prst="rect">
            <a:avLst/>
          </a:prstGeom>
        </p:spPr>
        <p:txBody>
          <a:bodyPr lIns="91425" tIns="91425" rIns="91425" bIns="91425" anchor="t" anchorCtr="0">
            <a:noAutofit/>
          </a:bodyPr>
          <a:lstStyle/>
          <a:p>
            <a:pPr lvl="0" algn="ctr">
              <a:spcBef>
                <a:spcPts val="0"/>
              </a:spcBef>
              <a:buNone/>
            </a:pPr>
            <a:r>
              <a:rPr lang="en"/>
              <a:t>Member Roles</a:t>
            </a:r>
          </a:p>
        </p:txBody>
      </p:sp>
      <p:sp>
        <p:nvSpPr>
          <p:cNvPr id="281" name="Shape 281"/>
          <p:cNvSpPr txBox="1">
            <a:spLocks noGrp="1"/>
          </p:cNvSpPr>
          <p:nvPr>
            <p:ph type="body" idx="1"/>
          </p:nvPr>
        </p:nvSpPr>
        <p:spPr>
          <a:xfrm>
            <a:off x="515950" y="1152475"/>
            <a:ext cx="8110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Front-end: Jeremy</a:t>
            </a:r>
          </a:p>
          <a:p>
            <a:pPr marL="914400" lvl="1" indent="-228600" rtl="0">
              <a:spcBef>
                <a:spcPts val="0"/>
              </a:spcBef>
              <a:buClr>
                <a:srgbClr val="FFFFFF"/>
              </a:buClr>
              <a:buChar char="○"/>
            </a:pPr>
            <a:r>
              <a:rPr lang="en">
                <a:solidFill>
                  <a:srgbClr val="FFFFFF"/>
                </a:solidFill>
              </a:rPr>
              <a:t>Example tasks: UI and site coding, creating assets for site (Jeremy also assists with database population).</a:t>
            </a:r>
          </a:p>
          <a:p>
            <a:pPr marL="457200" lvl="0" indent="-228600" rtl="0">
              <a:spcBef>
                <a:spcPts val="0"/>
              </a:spcBef>
              <a:buClr>
                <a:srgbClr val="FFFFFF"/>
              </a:buClr>
              <a:buChar char="●"/>
            </a:pPr>
            <a:r>
              <a:rPr lang="en">
                <a:solidFill>
                  <a:srgbClr val="FFFFFF"/>
                </a:solidFill>
              </a:rPr>
              <a:t>Back-end: Richard</a:t>
            </a:r>
          </a:p>
          <a:p>
            <a:pPr marL="914400" lvl="1" indent="-228600" rtl="0">
              <a:spcBef>
                <a:spcPts val="0"/>
              </a:spcBef>
              <a:buClr>
                <a:srgbClr val="FFFFFF"/>
              </a:buClr>
              <a:buChar char="○"/>
            </a:pPr>
            <a:r>
              <a:rPr lang="en">
                <a:solidFill>
                  <a:schemeClr val="dk1"/>
                </a:solidFill>
              </a:rPr>
              <a:t>Example t</a:t>
            </a:r>
            <a:r>
              <a:rPr lang="en">
                <a:solidFill>
                  <a:srgbClr val="FFFFFF"/>
                </a:solidFill>
              </a:rPr>
              <a:t>asks: Server setup and deployment, backend processing (outside of machine learning). </a:t>
            </a:r>
          </a:p>
          <a:p>
            <a:pPr marL="457200" lvl="0" indent="-228600" rtl="0">
              <a:spcBef>
                <a:spcPts val="0"/>
              </a:spcBef>
              <a:buClr>
                <a:srgbClr val="FFFFFF"/>
              </a:buClr>
              <a:buChar char="●"/>
            </a:pPr>
            <a:r>
              <a:rPr lang="en">
                <a:solidFill>
                  <a:srgbClr val="FFFFFF"/>
                </a:solidFill>
              </a:rPr>
              <a:t>Database: Christian</a:t>
            </a:r>
          </a:p>
          <a:p>
            <a:pPr marL="914400" lvl="1" indent="-228600" rtl="0">
              <a:spcBef>
                <a:spcPts val="0"/>
              </a:spcBef>
              <a:buClr>
                <a:srgbClr val="FFFFFF"/>
              </a:buClr>
              <a:buChar char="○"/>
            </a:pPr>
            <a:r>
              <a:rPr lang="en">
                <a:solidFill>
                  <a:schemeClr val="dk1"/>
                </a:solidFill>
              </a:rPr>
              <a:t>Example t</a:t>
            </a:r>
            <a:r>
              <a:rPr lang="en">
                <a:solidFill>
                  <a:srgbClr val="FFFFFF"/>
                </a:solidFill>
              </a:rPr>
              <a:t>asks: Database setup and population (Christian also assists with back-end setup, deployment, etc).</a:t>
            </a:r>
          </a:p>
          <a:p>
            <a:pPr marL="457200" lvl="0" indent="-228600" rtl="0">
              <a:spcBef>
                <a:spcPts val="0"/>
              </a:spcBef>
              <a:buClr>
                <a:srgbClr val="FFFFFF"/>
              </a:buClr>
              <a:buChar char="●"/>
            </a:pPr>
            <a:r>
              <a:rPr lang="en">
                <a:solidFill>
                  <a:srgbClr val="FFFFFF"/>
                </a:solidFill>
              </a:rPr>
              <a:t>Machine Learning: Ochaun</a:t>
            </a:r>
          </a:p>
          <a:p>
            <a:pPr marL="914400" lvl="1" indent="-228600">
              <a:spcBef>
                <a:spcPts val="0"/>
              </a:spcBef>
              <a:buClr>
                <a:srgbClr val="FFFFFF"/>
              </a:buClr>
              <a:buChar char="○"/>
            </a:pPr>
            <a:r>
              <a:rPr lang="en">
                <a:solidFill>
                  <a:schemeClr val="dk1"/>
                </a:solidFill>
              </a:rPr>
              <a:t>Example t</a:t>
            </a:r>
            <a:r>
              <a:rPr lang="en">
                <a:solidFill>
                  <a:srgbClr val="FFFFFF"/>
                </a:solidFill>
              </a:rPr>
              <a:t>asks: Machine learning algorithm setup.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824900" y="445025"/>
            <a:ext cx="7569600" cy="572700"/>
          </a:xfrm>
          <a:prstGeom prst="rect">
            <a:avLst/>
          </a:prstGeom>
        </p:spPr>
        <p:txBody>
          <a:bodyPr lIns="91425" tIns="91425" rIns="91425" bIns="91425" anchor="t" anchorCtr="0">
            <a:noAutofit/>
          </a:bodyPr>
          <a:lstStyle/>
          <a:p>
            <a:pPr lvl="0" algn="ctr" rtl="0">
              <a:spcBef>
                <a:spcPts val="0"/>
              </a:spcBef>
              <a:buNone/>
            </a:pPr>
            <a:r>
              <a:rPr lang="en"/>
              <a:t>Completion status of code</a:t>
            </a:r>
          </a:p>
        </p:txBody>
      </p:sp>
      <p:graphicFrame>
        <p:nvGraphicFramePr>
          <p:cNvPr id="287" name="Shape 287"/>
          <p:cNvGraphicFramePr/>
          <p:nvPr/>
        </p:nvGraphicFramePr>
        <p:xfrm>
          <a:off x="738362" y="1086350"/>
          <a:ext cx="7658700" cy="3148675"/>
        </p:xfrm>
        <a:graphic>
          <a:graphicData uri="http://schemas.openxmlformats.org/drawingml/2006/table">
            <a:tbl>
              <a:tblPr>
                <a:noFill/>
                <a:tableStyleId>{27A08DF3-CAA9-4B22-9F94-00D15557876D}</a:tableStyleId>
              </a:tblPr>
              <a:tblGrid>
                <a:gridCol w="1014475">
                  <a:extLst>
                    <a:ext uri="{9D8B030D-6E8A-4147-A177-3AD203B41FA5}">
                      <a16:colId xmlns:a16="http://schemas.microsoft.com/office/drawing/2014/main" val="20000"/>
                    </a:ext>
                  </a:extLst>
                </a:gridCol>
                <a:gridCol w="1490000">
                  <a:extLst>
                    <a:ext uri="{9D8B030D-6E8A-4147-A177-3AD203B41FA5}">
                      <a16:colId xmlns:a16="http://schemas.microsoft.com/office/drawing/2014/main" val="20001"/>
                    </a:ext>
                  </a:extLst>
                </a:gridCol>
                <a:gridCol w="4046325">
                  <a:extLst>
                    <a:ext uri="{9D8B030D-6E8A-4147-A177-3AD203B41FA5}">
                      <a16:colId xmlns:a16="http://schemas.microsoft.com/office/drawing/2014/main" val="20002"/>
                    </a:ext>
                  </a:extLst>
                </a:gridCol>
                <a:gridCol w="1107900">
                  <a:extLst>
                    <a:ext uri="{9D8B030D-6E8A-4147-A177-3AD203B41FA5}">
                      <a16:colId xmlns:a16="http://schemas.microsoft.com/office/drawing/2014/main" val="20003"/>
                    </a:ext>
                  </a:extLst>
                </a:gridCol>
              </a:tblGrid>
              <a:tr h="654175">
                <a:tc>
                  <a:txBody>
                    <a:bodyPr/>
                    <a:lstStyle/>
                    <a:p>
                      <a:pPr lvl="0" algn="ctr">
                        <a:spcBef>
                          <a:spcPts val="0"/>
                        </a:spcBef>
                        <a:buNone/>
                      </a:pPr>
                      <a:r>
                        <a:rPr lang="en" sz="1800" b="1" u="sng">
                          <a:solidFill>
                            <a:srgbClr val="FFFFFF"/>
                          </a:solidFill>
                          <a:highlight>
                            <a:srgbClr val="000000"/>
                          </a:highlight>
                        </a:rPr>
                        <a:t>Role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highlight>
                            <a:srgbClr val="000000"/>
                          </a:highlight>
                        </a:rPr>
                        <a:t>Members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a:spcBef>
                          <a:spcPts val="0"/>
                        </a:spcBef>
                        <a:buNone/>
                      </a:pPr>
                      <a:r>
                        <a:rPr lang="en" sz="1800" b="1" u="sng">
                          <a:solidFill>
                            <a:srgbClr val="FFFFFF"/>
                          </a:solidFill>
                        </a:rPr>
                        <a:t>Task</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Status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68450">
                <a:tc>
                  <a:txBody>
                    <a:bodyPr/>
                    <a:lstStyle/>
                    <a:p>
                      <a:pPr lv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Displaying static files and basic ui on the server.</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lnSpc>
                          <a:spcPct val="115000"/>
                        </a:lnSpc>
                        <a:spcBef>
                          <a:spcPts val="0"/>
                        </a:spcBef>
                        <a:spcAft>
                          <a:spcPts val="1600"/>
                        </a:spcAft>
                        <a:buNone/>
                      </a:pPr>
                      <a:r>
                        <a:rPr lang="en">
                          <a:solidFill>
                            <a:schemeClr val="dk1"/>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35150">
                <a:tc>
                  <a:txBody>
                    <a:bodyPr/>
                    <a:lstStyle/>
                    <a:p>
                      <a:pPr lvl="0" rt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 Richard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Submit form data to the back end for machine learning analyzing.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35150">
                <a:tc>
                  <a:txBody>
                    <a:bodyPr/>
                    <a:lstStyle/>
                    <a:p>
                      <a:pPr lv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Finish content for about section, blog section.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p>
                      <a:pPr lvl="0" rtl="0">
                        <a:spcBef>
                          <a:spcPts val="0"/>
                        </a:spcBef>
                        <a:buNone/>
                      </a:pPr>
                      <a:endParaRPr>
                        <a:solidFill>
                          <a:srgbClr val="FFFFFF"/>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5750">
                <a:tc>
                  <a:txBody>
                    <a:bodyPr/>
                    <a:lstStyle/>
                    <a:p>
                      <a:pPr lv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chemeClr val="dk1"/>
                          </a:solidFill>
                        </a:rPr>
                        <a:t>Finish charts for visualizations.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p>
                      <a:pPr lvl="0" rtl="0">
                        <a:spcBef>
                          <a:spcPts val="0"/>
                        </a:spcBef>
                        <a:buNone/>
                      </a:pPr>
                      <a:endParaRPr>
                        <a:solidFill>
                          <a:srgbClr val="FFFFFF"/>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24900" y="445025"/>
            <a:ext cx="7569600" cy="572700"/>
          </a:xfrm>
          <a:prstGeom prst="rect">
            <a:avLst/>
          </a:prstGeom>
        </p:spPr>
        <p:txBody>
          <a:bodyPr lIns="91425" tIns="91425" rIns="91425" bIns="91425" anchor="t" anchorCtr="0">
            <a:noAutofit/>
          </a:bodyPr>
          <a:lstStyle/>
          <a:p>
            <a:pPr lvl="0" algn="ctr" rtl="0">
              <a:spcBef>
                <a:spcPts val="0"/>
              </a:spcBef>
              <a:buNone/>
            </a:pPr>
            <a:r>
              <a:rPr lang="en"/>
              <a:t>Completion status of code</a:t>
            </a:r>
          </a:p>
        </p:txBody>
      </p:sp>
      <p:graphicFrame>
        <p:nvGraphicFramePr>
          <p:cNvPr id="293" name="Shape 293"/>
          <p:cNvGraphicFramePr/>
          <p:nvPr/>
        </p:nvGraphicFramePr>
        <p:xfrm>
          <a:off x="738362" y="1086350"/>
          <a:ext cx="7658700" cy="3544755"/>
        </p:xfrm>
        <a:graphic>
          <a:graphicData uri="http://schemas.openxmlformats.org/drawingml/2006/table">
            <a:tbl>
              <a:tblPr>
                <a:noFill/>
                <a:tableStyleId>{27A08DF3-CAA9-4B22-9F94-00D15557876D}</a:tableStyleId>
              </a:tblPr>
              <a:tblGrid>
                <a:gridCol w="1024175">
                  <a:extLst>
                    <a:ext uri="{9D8B030D-6E8A-4147-A177-3AD203B41FA5}">
                      <a16:colId xmlns:a16="http://schemas.microsoft.com/office/drawing/2014/main" val="20000"/>
                    </a:ext>
                  </a:extLst>
                </a:gridCol>
                <a:gridCol w="1480325">
                  <a:extLst>
                    <a:ext uri="{9D8B030D-6E8A-4147-A177-3AD203B41FA5}">
                      <a16:colId xmlns:a16="http://schemas.microsoft.com/office/drawing/2014/main" val="20001"/>
                    </a:ext>
                  </a:extLst>
                </a:gridCol>
                <a:gridCol w="4026900">
                  <a:extLst>
                    <a:ext uri="{9D8B030D-6E8A-4147-A177-3AD203B41FA5}">
                      <a16:colId xmlns:a16="http://schemas.microsoft.com/office/drawing/2014/main" val="20002"/>
                    </a:ext>
                  </a:extLst>
                </a:gridCol>
                <a:gridCol w="1127300">
                  <a:extLst>
                    <a:ext uri="{9D8B030D-6E8A-4147-A177-3AD203B41FA5}">
                      <a16:colId xmlns:a16="http://schemas.microsoft.com/office/drawing/2014/main" val="20003"/>
                    </a:ext>
                  </a:extLst>
                </a:gridCol>
              </a:tblGrid>
              <a:tr h="654175">
                <a:tc>
                  <a:txBody>
                    <a:bodyPr/>
                    <a:lstStyle/>
                    <a:p>
                      <a:pPr lvl="0" algn="ctr" rtl="0">
                        <a:spcBef>
                          <a:spcPts val="0"/>
                        </a:spcBef>
                        <a:buNone/>
                      </a:pPr>
                      <a:r>
                        <a:rPr lang="en" sz="1800" b="1" u="sng">
                          <a:solidFill>
                            <a:srgbClr val="FFFFFF"/>
                          </a:solidFill>
                          <a:highlight>
                            <a:srgbClr val="000000"/>
                          </a:highlight>
                        </a:rPr>
                        <a:t>Role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highlight>
                            <a:srgbClr val="000000"/>
                          </a:highlight>
                        </a:rPr>
                        <a:t>Members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Task</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Status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68450">
                <a:tc>
                  <a:txBody>
                    <a:bodyPr/>
                    <a:lstStyle/>
                    <a:p>
                      <a:pPr lvl="0" rt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chemeClr val="dk1"/>
                          </a:solidFill>
                        </a:rPr>
                        <a:t>Get email on contact section working.</a:t>
                      </a:r>
                    </a:p>
                    <a:p>
                      <a:pPr marL="0" lvl="0" indent="0" rtl="0">
                        <a:spcBef>
                          <a:spcPts val="0"/>
                        </a:spcBef>
                        <a:buNone/>
                      </a:pPr>
                      <a:endParaRPr>
                        <a:solidFill>
                          <a:schemeClr val="dk1"/>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35150">
                <a:tc>
                  <a:txBody>
                    <a:bodyPr/>
                    <a:lstStyle/>
                    <a:p>
                      <a:pPr lvl="0" rtl="0">
                        <a:spcBef>
                          <a:spcPts val="0"/>
                        </a:spcBef>
                        <a:buNone/>
                      </a:pPr>
                      <a:r>
                        <a:rPr lang="en">
                          <a:solidFill>
                            <a:srgbClr val="FFFFFF"/>
                          </a:solidFill>
                        </a:rPr>
                        <a:t>Back-End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Richard, Christian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Establish server connection to the database.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35150">
                <a:tc>
                  <a:txBody>
                    <a:bodyPr/>
                    <a:lstStyle/>
                    <a:p>
                      <a:pPr lvl="0" rtl="0">
                        <a:spcBef>
                          <a:spcPts val="0"/>
                        </a:spcBef>
                        <a:buNone/>
                      </a:pPr>
                      <a:r>
                        <a:rPr lang="en">
                          <a:solidFill>
                            <a:srgbClr val="FFFFFF"/>
                          </a:solidFill>
                        </a:rPr>
                        <a:t>Back-End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Richard, Christian, 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Display static files on the server for the front-end to access.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5750">
                <a:tc>
                  <a:txBody>
                    <a:bodyPr/>
                    <a:lstStyle/>
                    <a:p>
                      <a:pPr lvl="0" rtl="0">
                        <a:spcBef>
                          <a:spcPts val="0"/>
                        </a:spcBef>
                        <a:buNone/>
                      </a:pPr>
                      <a:r>
                        <a:rPr lang="en">
                          <a:solidFill>
                            <a:srgbClr val="FFFFFF"/>
                          </a:solidFill>
                        </a:rPr>
                        <a:t>Back-End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Richard, Jeremy, Christian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chemeClr val="dk1"/>
                          </a:solidFill>
                        </a:rPr>
                        <a:t>Take forms from the front end, and process them with the machine learning.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Functional Requirements</a:t>
            </a:r>
          </a:p>
          <a:p>
            <a:pPr lvl="0" algn="l">
              <a:spcBef>
                <a:spcPts val="0"/>
              </a:spcBef>
              <a:buNone/>
            </a:pPr>
            <a:endParaRPr/>
          </a:p>
        </p:txBody>
      </p:sp>
      <p:sp>
        <p:nvSpPr>
          <p:cNvPr id="76" name="Shape 76"/>
          <p:cNvSpPr txBox="1">
            <a:spLocks noGrp="1"/>
          </p:cNvSpPr>
          <p:nvPr>
            <p:ph type="body" idx="1"/>
          </p:nvPr>
        </p:nvSpPr>
        <p:spPr>
          <a:xfrm>
            <a:off x="618250" y="1152475"/>
            <a:ext cx="7875600" cy="3416400"/>
          </a:xfrm>
          <a:prstGeom prst="rect">
            <a:avLst/>
          </a:prstGeom>
        </p:spPr>
        <p:txBody>
          <a:bodyPr lIns="91425" tIns="91425" rIns="91425" bIns="91425" anchor="t" anchorCtr="0">
            <a:noAutofit/>
          </a:bodyPr>
          <a:lstStyle/>
          <a:p>
            <a:pPr marL="457200" lvl="0" indent="-330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marL="457200" lvl="0" indent="-330200" rtl="0">
              <a:spcBef>
                <a:spcPts val="0"/>
              </a:spcBef>
              <a:buClr>
                <a:srgbClr val="FFFFFF"/>
              </a:buClr>
              <a:buSzPct val="100000"/>
              <a:buChar char="●"/>
            </a:pPr>
            <a:r>
              <a:rPr lang="en" sz="1600">
                <a:solidFill>
                  <a:srgbClr val="FFFFFF"/>
                </a:solidFill>
              </a:rPr>
              <a:t>Users able to filter homes listed by attributes and location(1st-tier)</a:t>
            </a:r>
          </a:p>
          <a:p>
            <a:pPr marL="457200" lvl="0" indent="-330200" rtl="0">
              <a:spcBef>
                <a:spcPts val="0"/>
              </a:spcBef>
              <a:buClr>
                <a:srgbClr val="FFFFFF"/>
              </a:buClr>
              <a:buSzPct val="100000"/>
              <a:buChar char="●"/>
            </a:pPr>
            <a:r>
              <a:rPr lang="en" sz="1600">
                <a:solidFill>
                  <a:srgbClr val="FFFFFF"/>
                </a:solidFill>
              </a:rPr>
              <a:t>Users able to create visualizations for housing data based on filters (1st-tier)</a:t>
            </a:r>
          </a:p>
          <a:p>
            <a:pPr marL="457200" lvl="0" indent="-330200" rtl="0">
              <a:spcBef>
                <a:spcPts val="0"/>
              </a:spcBef>
              <a:buClr>
                <a:srgbClr val="FFFFFF"/>
              </a:buClr>
              <a:buSzPct val="100000"/>
              <a:buChar char="●"/>
            </a:pPr>
            <a:r>
              <a:rPr lang="en" sz="1600">
                <a:solidFill>
                  <a:srgbClr val="FFFFFF"/>
                </a:solidFill>
              </a:rPr>
              <a:t>Users able to view most influential factors in home sales for a given area (1st-tier)</a:t>
            </a:r>
          </a:p>
          <a:p>
            <a:pPr marL="457200" lvl="0" indent="-330200" rtl="0">
              <a:spcBef>
                <a:spcPts val="0"/>
              </a:spcBef>
              <a:buClr>
                <a:srgbClr val="FFFFFF"/>
              </a:buClr>
              <a:buSzPct val="100000"/>
              <a:buChar char="●"/>
            </a:pPr>
            <a:r>
              <a:rPr lang="en" sz="1600">
                <a:solidFill>
                  <a:srgbClr val="FFFFFF"/>
                </a:solidFill>
              </a:rPr>
              <a:t>Predictive home sale analysis based on price-point (2nd-tier)</a:t>
            </a:r>
          </a:p>
          <a:p>
            <a:pPr marL="457200" lvl="0" indent="-330200" rtl="0">
              <a:spcBef>
                <a:spcPts val="0"/>
              </a:spcBef>
              <a:buClr>
                <a:srgbClr val="FFFFFF"/>
              </a:buClr>
              <a:buSzPct val="100000"/>
              <a:buChar char="●"/>
            </a:pPr>
            <a:r>
              <a:rPr lang="en" sz="1600">
                <a:solidFill>
                  <a:srgbClr val="FFFFFF"/>
                </a:solidFill>
              </a:rPr>
              <a:t>Predictive home purchase analysis based on attributes and location (2nd-tier)</a:t>
            </a:r>
          </a:p>
          <a:p>
            <a:pPr marL="457200" lvl="0" indent="-330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824900" y="445025"/>
            <a:ext cx="7569600" cy="572700"/>
          </a:xfrm>
          <a:prstGeom prst="rect">
            <a:avLst/>
          </a:prstGeom>
        </p:spPr>
        <p:txBody>
          <a:bodyPr lIns="91425" tIns="91425" rIns="91425" bIns="91425" anchor="t" anchorCtr="0">
            <a:noAutofit/>
          </a:bodyPr>
          <a:lstStyle/>
          <a:p>
            <a:pPr lvl="0" algn="ctr" rtl="0">
              <a:spcBef>
                <a:spcPts val="0"/>
              </a:spcBef>
              <a:buNone/>
            </a:pPr>
            <a:r>
              <a:rPr lang="en"/>
              <a:t>Completion status of code</a:t>
            </a:r>
          </a:p>
        </p:txBody>
      </p:sp>
      <p:graphicFrame>
        <p:nvGraphicFramePr>
          <p:cNvPr id="299" name="Shape 299"/>
          <p:cNvGraphicFramePr/>
          <p:nvPr>
            <p:extLst>
              <p:ext uri="{D42A27DB-BD31-4B8C-83A1-F6EECF244321}">
                <p14:modId xmlns:p14="http://schemas.microsoft.com/office/powerpoint/2010/main" val="4166392525"/>
              </p:ext>
            </p:extLst>
          </p:nvPr>
        </p:nvGraphicFramePr>
        <p:xfrm>
          <a:off x="738362" y="1086350"/>
          <a:ext cx="7658700" cy="3169195"/>
        </p:xfrm>
        <a:graphic>
          <a:graphicData uri="http://schemas.openxmlformats.org/drawingml/2006/table">
            <a:tbl>
              <a:tblPr>
                <a:noFill/>
                <a:tableStyleId>{27A08DF3-CAA9-4B22-9F94-00D15557876D}</a:tableStyleId>
              </a:tblPr>
              <a:tblGrid>
                <a:gridCol w="1024175">
                  <a:extLst>
                    <a:ext uri="{9D8B030D-6E8A-4147-A177-3AD203B41FA5}">
                      <a16:colId xmlns:a16="http://schemas.microsoft.com/office/drawing/2014/main" val="20000"/>
                    </a:ext>
                  </a:extLst>
                </a:gridCol>
                <a:gridCol w="1480325">
                  <a:extLst>
                    <a:ext uri="{9D8B030D-6E8A-4147-A177-3AD203B41FA5}">
                      <a16:colId xmlns:a16="http://schemas.microsoft.com/office/drawing/2014/main" val="20001"/>
                    </a:ext>
                  </a:extLst>
                </a:gridCol>
                <a:gridCol w="4036575">
                  <a:extLst>
                    <a:ext uri="{9D8B030D-6E8A-4147-A177-3AD203B41FA5}">
                      <a16:colId xmlns:a16="http://schemas.microsoft.com/office/drawing/2014/main" val="20002"/>
                    </a:ext>
                  </a:extLst>
                </a:gridCol>
                <a:gridCol w="1117625">
                  <a:extLst>
                    <a:ext uri="{9D8B030D-6E8A-4147-A177-3AD203B41FA5}">
                      <a16:colId xmlns:a16="http://schemas.microsoft.com/office/drawing/2014/main" val="20003"/>
                    </a:ext>
                  </a:extLst>
                </a:gridCol>
              </a:tblGrid>
              <a:tr h="654175">
                <a:tc>
                  <a:txBody>
                    <a:bodyPr/>
                    <a:lstStyle/>
                    <a:p>
                      <a:pPr lvl="0" algn="ctr" rtl="0">
                        <a:spcBef>
                          <a:spcPts val="0"/>
                        </a:spcBef>
                        <a:buNone/>
                      </a:pPr>
                      <a:r>
                        <a:rPr lang="en" sz="1800" b="1" u="sng">
                          <a:solidFill>
                            <a:srgbClr val="FFFFFF"/>
                          </a:solidFill>
                          <a:highlight>
                            <a:srgbClr val="000000"/>
                          </a:highlight>
                        </a:rPr>
                        <a:t>Role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highlight>
                            <a:srgbClr val="000000"/>
                          </a:highlight>
                        </a:rPr>
                        <a:t>Members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Task</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Status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68450">
                <a:tc>
                  <a:txBody>
                    <a:bodyPr/>
                    <a:lstStyle/>
                    <a:p>
                      <a:pPr lvl="0" rtl="0">
                        <a:spcBef>
                          <a:spcPts val="0"/>
                        </a:spcBef>
                        <a:buNone/>
                      </a:pPr>
                      <a:r>
                        <a:rPr lang="en">
                          <a:solidFill>
                            <a:srgbClr val="FFFFFF"/>
                          </a:solidFill>
                        </a:rPr>
                        <a:t>Database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dirty="0">
                          <a:solidFill>
                            <a:srgbClr val="FFFFFF"/>
                          </a:solidFill>
                        </a:rPr>
                        <a:t>Christian, 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Data acquisition.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35150">
                <a:tc>
                  <a:txBody>
                    <a:bodyPr/>
                    <a:lstStyle/>
                    <a:p>
                      <a:pPr lvl="0" rtl="0">
                        <a:spcBef>
                          <a:spcPts val="0"/>
                        </a:spcBef>
                        <a:buNone/>
                      </a:pPr>
                      <a:r>
                        <a:rPr lang="en">
                          <a:solidFill>
                            <a:srgbClr val="FFFFFF"/>
                          </a:solidFill>
                        </a:rPr>
                        <a:t>Database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dirty="0">
                          <a:solidFill>
                            <a:srgbClr val="FFFFFF"/>
                          </a:solidFill>
                        </a:rPr>
                        <a:t>C</a:t>
                      </a:r>
                      <a:r>
                        <a:rPr lang="en-US" dirty="0" err="1">
                          <a:solidFill>
                            <a:srgbClr val="FFFFFF"/>
                          </a:solidFill>
                        </a:rPr>
                        <a:t>hristian</a:t>
                      </a:r>
                      <a:endParaRPr lang="en" dirty="0">
                        <a:solidFill>
                          <a:srgbClr val="FFFFFF"/>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Create unit tests.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35150">
                <a:tc>
                  <a:txBody>
                    <a:bodyPr/>
                    <a:lstStyle/>
                    <a:p>
                      <a:pPr lvl="0" rtl="0">
                        <a:spcBef>
                          <a:spcPts val="0"/>
                        </a:spcBef>
                        <a:buNone/>
                      </a:pPr>
                      <a:r>
                        <a:rPr lang="en">
                          <a:solidFill>
                            <a:srgbClr val="FFFFFF"/>
                          </a:solidFill>
                        </a:rPr>
                        <a:t>Machine Learning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Ochaun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rgbClr val="FFFFFF"/>
                          </a:solidFill>
                        </a:rPr>
                        <a:t>Algorithm setup.</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35150">
                <a:tc>
                  <a:txBody>
                    <a:bodyPr/>
                    <a:lstStyle/>
                    <a:p>
                      <a:pPr lvl="0" rtl="0">
                        <a:spcBef>
                          <a:spcPts val="0"/>
                        </a:spcBef>
                        <a:buNone/>
                      </a:pPr>
                      <a:r>
                        <a:rPr lang="en">
                          <a:solidFill>
                            <a:srgbClr val="FFFFFF"/>
                          </a:solidFill>
                        </a:rPr>
                        <a:t>Machine Learning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Ochaun, Richard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rgbClr val="FFFFFF"/>
                          </a:solidFill>
                        </a:rPr>
                        <a:t>Help install machine learning setup on server.</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dirty="0">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Old Timeline</a:t>
            </a:r>
          </a:p>
        </p:txBody>
      </p:sp>
      <p:pic>
        <p:nvPicPr>
          <p:cNvPr id="305" name="Shape 305"/>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New Timeline</a:t>
            </a:r>
          </a:p>
        </p:txBody>
      </p:sp>
      <p:pic>
        <p:nvPicPr>
          <p:cNvPr id="311" name="Shape 311" descr="Blank ERD - Page 1.png"/>
          <p:cNvPicPr preferRelativeResize="0"/>
          <p:nvPr/>
        </p:nvPicPr>
        <p:blipFill>
          <a:blip r:embed="rId3">
            <a:alphaModFix/>
          </a:blip>
          <a:stretch>
            <a:fillRect/>
          </a:stretch>
        </p:blipFill>
        <p:spPr>
          <a:xfrm>
            <a:off x="485474" y="0"/>
            <a:ext cx="8410674"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30800" y="445025"/>
            <a:ext cx="7812300" cy="572700"/>
          </a:xfrm>
          <a:prstGeom prst="rect">
            <a:avLst/>
          </a:prstGeom>
        </p:spPr>
        <p:txBody>
          <a:bodyPr lIns="91425" tIns="91425" rIns="91425" bIns="91425" anchor="t" anchorCtr="0">
            <a:noAutofit/>
          </a:bodyPr>
          <a:lstStyle/>
          <a:p>
            <a:pPr lvl="0" algn="ctr">
              <a:spcBef>
                <a:spcPts val="0"/>
              </a:spcBef>
              <a:buNone/>
            </a:pPr>
            <a:r>
              <a:rPr lang="en"/>
              <a:t>Sub-modules and their coding methods</a:t>
            </a:r>
          </a:p>
        </p:txBody>
      </p:sp>
      <p:sp>
        <p:nvSpPr>
          <p:cNvPr id="317" name="Shape 317"/>
          <p:cNvSpPr txBox="1">
            <a:spLocks noGrp="1"/>
          </p:cNvSpPr>
          <p:nvPr>
            <p:ph type="body" idx="1"/>
          </p:nvPr>
        </p:nvSpPr>
        <p:spPr>
          <a:xfrm>
            <a:off x="630800" y="1152475"/>
            <a:ext cx="77637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The next several slides will describe the coding methods used in each subsystem’s submodules. Each subsystem will also describe any unit tests that will be used.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a:spcBef>
                <a:spcPts val="0"/>
              </a:spcBef>
              <a:buNone/>
            </a:pPr>
            <a:r>
              <a:rPr lang="en"/>
              <a:t>Submodule - Front End</a:t>
            </a:r>
          </a:p>
        </p:txBody>
      </p:sp>
      <p:sp>
        <p:nvSpPr>
          <p:cNvPr id="323" name="Shape 323"/>
          <p:cNvSpPr txBox="1">
            <a:spLocks noGrp="1"/>
          </p:cNvSpPr>
          <p:nvPr>
            <p:ph type="body" idx="1"/>
          </p:nvPr>
        </p:nvSpPr>
        <p:spPr>
          <a:xfrm>
            <a:off x="630775" y="1129625"/>
            <a:ext cx="7919100" cy="3439500"/>
          </a:xfrm>
          <a:prstGeom prst="rect">
            <a:avLst/>
          </a:prstGeom>
        </p:spPr>
        <p:txBody>
          <a:bodyPr lIns="91425" tIns="91425" rIns="91425" bIns="91425" anchor="t" anchorCtr="0">
            <a:noAutofit/>
          </a:bodyPr>
          <a:lstStyle/>
          <a:p>
            <a:pPr lvl="0">
              <a:spcBef>
                <a:spcPts val="0"/>
              </a:spcBef>
              <a:buNone/>
            </a:pPr>
            <a:r>
              <a:rPr lang="en">
                <a:solidFill>
                  <a:srgbClr val="FFFFFF"/>
                </a:solidFill>
              </a:rPr>
              <a:t>Navigation Bar: Uses Angular routing to create section within single page web application.</a:t>
            </a:r>
          </a:p>
          <a:p>
            <a:pPr marL="457200" lvl="0" indent="-228600" rtl="0">
              <a:spcBef>
                <a:spcPts val="0"/>
              </a:spcBef>
              <a:buClr>
                <a:srgbClr val="FFFFFF"/>
              </a:buClr>
            </a:pPr>
            <a:r>
              <a:rPr lang="en">
                <a:solidFill>
                  <a:srgbClr val="FFFFFF"/>
                </a:solidFill>
              </a:rPr>
              <a:t>About Section: Uses Bootstrap text panel to describe goal of application</a:t>
            </a:r>
          </a:p>
          <a:p>
            <a:pPr marL="457200" lvl="0" indent="-228600" rtl="0">
              <a:spcBef>
                <a:spcPts val="0"/>
              </a:spcBef>
              <a:buClr>
                <a:srgbClr val="FFFFFF"/>
              </a:buClr>
            </a:pPr>
            <a:r>
              <a:rPr lang="en">
                <a:solidFill>
                  <a:srgbClr val="FFFFFF"/>
                </a:solidFill>
              </a:rPr>
              <a:t>Blog Section: Will route to specific blog entry(text panel) from list of blog entries in the section</a:t>
            </a:r>
          </a:p>
          <a:p>
            <a:pPr marL="457200" lvl="0" indent="-2286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 Submodule-Front End (cont.)	</a:t>
            </a:r>
          </a:p>
        </p:txBody>
      </p:sp>
      <p:sp>
        <p:nvSpPr>
          <p:cNvPr id="329" name="Shape 329"/>
          <p:cNvSpPr txBox="1">
            <a:spLocks noGrp="1"/>
          </p:cNvSpPr>
          <p:nvPr>
            <p:ph type="body" idx="1"/>
          </p:nvPr>
        </p:nvSpPr>
        <p:spPr>
          <a:xfrm>
            <a:off x="592000" y="1110225"/>
            <a:ext cx="8044800" cy="3446700"/>
          </a:xfrm>
          <a:prstGeom prst="rect">
            <a:avLst/>
          </a:prstGeom>
        </p:spPr>
        <p:txBody>
          <a:bodyPr lIns="91425" tIns="91425" rIns="91425" bIns="91425" anchor="t" anchorCtr="0">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marL="457200" lvl="0" indent="-2286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marL="457200" lvl="0" indent="-228600" rtl="0">
              <a:spcBef>
                <a:spcPts val="0"/>
              </a:spcBef>
              <a:buClr>
                <a:srgbClr val="FFFFFF"/>
              </a:buClr>
            </a:pPr>
            <a:r>
              <a:rPr lang="en">
                <a:solidFill>
                  <a:srgbClr val="FFFFFF"/>
                </a:solidFill>
              </a:rPr>
              <a:t>Bootstrap popover modules installed in order to provide user with information regarding the use of their information.</a:t>
            </a:r>
          </a:p>
          <a:p>
            <a:pPr marL="457200" lvl="0" indent="-2286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Submodule-Front End (cont.)</a:t>
            </a:r>
          </a:p>
        </p:txBody>
      </p:sp>
      <p:sp>
        <p:nvSpPr>
          <p:cNvPr id="335" name="Shape 335"/>
          <p:cNvSpPr txBox="1">
            <a:spLocks noGrp="1"/>
          </p:cNvSpPr>
          <p:nvPr>
            <p:ph type="body" idx="1"/>
          </p:nvPr>
        </p:nvSpPr>
        <p:spPr>
          <a:xfrm>
            <a:off x="601700" y="1096325"/>
            <a:ext cx="8029200" cy="3355800"/>
          </a:xfrm>
          <a:prstGeom prst="rect">
            <a:avLst/>
          </a:prstGeom>
        </p:spPr>
        <p:txBody>
          <a:bodyPr lIns="91425" tIns="91425" rIns="91425" bIns="91425" anchor="t" anchorCtr="0">
            <a:noAutofit/>
          </a:bodyPr>
          <a:lstStyle/>
          <a:p>
            <a:pPr lvl="0">
              <a:spcBef>
                <a:spcPts val="0"/>
              </a:spcBef>
              <a:buNone/>
            </a:pPr>
            <a:r>
              <a:rPr lang="en">
                <a:solidFill>
                  <a:srgbClr val="FFFFFF"/>
                </a:solidFill>
              </a:rPr>
              <a:t>Web Application Main Functions: Through the use of Bootstrap cards, main functions are separated clearly.</a:t>
            </a:r>
          </a:p>
          <a:p>
            <a:pPr marL="457200" lvl="0" indent="-228600" rtl="0">
              <a:spcBef>
                <a:spcPts val="0"/>
              </a:spcBef>
              <a:buClr>
                <a:srgbClr val="FFFFFF"/>
              </a:buClr>
            </a:pPr>
            <a:r>
              <a:rPr lang="en">
                <a:solidFill>
                  <a:srgbClr val="FFFFFF"/>
                </a:solidFill>
              </a:rPr>
              <a:t>Bootstrap modals are used to display the results of selecting one of the web application’s functions. </a:t>
            </a:r>
          </a:p>
          <a:p>
            <a:pPr marL="457200" lvl="0" indent="-2286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marL="457200" lvl="0" indent="-228600" rtl="0">
              <a:spcBef>
                <a:spcPts val="0"/>
              </a:spcBef>
              <a:buClr>
                <a:srgbClr val="FFFFFF"/>
              </a:buClr>
            </a:pPr>
            <a:r>
              <a:rPr lang="en">
                <a:solidFill>
                  <a:srgbClr val="FFFFFF"/>
                </a:solidFill>
              </a:rPr>
              <a:t>A list of factors will be displayed in the modal for “Most Important Attributes through a call to the Random Forest algorithm.</a:t>
            </a:r>
          </a:p>
          <a:p>
            <a:pPr marL="457200" lvl="0" indent="-2286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630800" y="445025"/>
            <a:ext cx="8201400" cy="572700"/>
          </a:xfrm>
          <a:prstGeom prst="rect">
            <a:avLst/>
          </a:prstGeom>
        </p:spPr>
        <p:txBody>
          <a:bodyPr lIns="91425" tIns="91425" rIns="91425" bIns="91425" anchor="t" anchorCtr="0">
            <a:noAutofit/>
          </a:bodyPr>
          <a:lstStyle/>
          <a:p>
            <a:pPr lvl="0" algn="ctr">
              <a:spcBef>
                <a:spcPts val="0"/>
              </a:spcBef>
              <a:buNone/>
            </a:pPr>
            <a:r>
              <a:rPr lang="en"/>
              <a:t>Submodule Testing - Front End</a:t>
            </a:r>
          </a:p>
        </p:txBody>
      </p:sp>
      <p:sp>
        <p:nvSpPr>
          <p:cNvPr id="341" name="Shape 341"/>
          <p:cNvSpPr txBox="1">
            <a:spLocks noGrp="1"/>
          </p:cNvSpPr>
          <p:nvPr>
            <p:ph type="body" idx="1"/>
          </p:nvPr>
        </p:nvSpPr>
        <p:spPr>
          <a:xfrm>
            <a:off x="630800" y="1152475"/>
            <a:ext cx="77637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Unit tests for:</a:t>
            </a:r>
          </a:p>
          <a:p>
            <a:pPr marL="457200" lvl="0" indent="-228600" rtl="0">
              <a:spcBef>
                <a:spcPts val="0"/>
              </a:spcBef>
              <a:buClr>
                <a:srgbClr val="FFFFFF"/>
              </a:buClr>
            </a:pPr>
            <a:r>
              <a:rPr lang="en">
                <a:solidFill>
                  <a:srgbClr val="FFFFFF"/>
                </a:solidFill>
              </a:rPr>
              <a:t>Each path is valid.</a:t>
            </a:r>
          </a:p>
          <a:p>
            <a:pPr marL="457200" lvl="0" indent="-228600" rtl="0">
              <a:spcBef>
                <a:spcPts val="0"/>
              </a:spcBef>
              <a:buClr>
                <a:srgbClr val="FFFFFF"/>
              </a:buClr>
            </a:pPr>
            <a:r>
              <a:rPr lang="en">
                <a:solidFill>
                  <a:srgbClr val="FFFFFF"/>
                </a:solidFill>
              </a:rPr>
              <a:t>Input text areas take correct input with valid length.</a:t>
            </a:r>
          </a:p>
          <a:p>
            <a:pPr marL="457200" lvl="0" indent="-228600" rtl="0">
              <a:spcBef>
                <a:spcPts val="0"/>
              </a:spcBef>
              <a:buClr>
                <a:srgbClr val="FFFFFF"/>
              </a:buClr>
            </a:pPr>
            <a:r>
              <a:rPr lang="en">
                <a:solidFill>
                  <a:srgbClr val="FFFFFF"/>
                </a:solidFill>
              </a:rPr>
              <a:t>Dropdown boxes display correct choices and can be clicked.</a:t>
            </a:r>
          </a:p>
          <a:p>
            <a:pPr marL="457200" lvl="0" indent="-228600" rtl="0">
              <a:spcBef>
                <a:spcPts val="0"/>
              </a:spcBef>
              <a:buClr>
                <a:srgbClr val="FFFFFF"/>
              </a:buClr>
            </a:pPr>
            <a:r>
              <a:rPr lang="en">
                <a:solidFill>
                  <a:srgbClr val="FFFFFF"/>
                </a:solidFill>
              </a:rPr>
              <a:t>Submission buttons work as expected.</a:t>
            </a:r>
          </a:p>
          <a:p>
            <a:pPr marL="457200" lvl="0" indent="-228600" rtl="0">
              <a:spcBef>
                <a:spcPts val="0"/>
              </a:spcBef>
              <a:buClr>
                <a:srgbClr val="FFFFFF"/>
              </a:buClr>
            </a:pPr>
            <a:r>
              <a:rPr lang="en">
                <a:solidFill>
                  <a:srgbClr val="FFFFFF"/>
                </a:solidFill>
              </a:rPr>
              <a:t>Sales prediction model displays correct message.</a:t>
            </a:r>
          </a:p>
          <a:p>
            <a:pPr marL="457200" lvl="0" indent="-228600" rtl="0">
              <a:spcBef>
                <a:spcPts val="0"/>
              </a:spcBef>
              <a:buClr>
                <a:srgbClr val="FFFFFF"/>
              </a:buClr>
            </a:pPr>
            <a:r>
              <a:rPr lang="en">
                <a:solidFill>
                  <a:srgbClr val="FFFFFF"/>
                </a:solidFill>
              </a:rPr>
              <a:t>Most important factors display correctly.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Submodule Testing - Front End (cont.)</a:t>
            </a:r>
          </a:p>
          <a:p>
            <a:pPr lvl="0">
              <a:spcBef>
                <a:spcPts val="0"/>
              </a:spcBef>
              <a:buNone/>
            </a:pPr>
            <a:endParaRPr/>
          </a:p>
        </p:txBody>
      </p:sp>
      <p:sp>
        <p:nvSpPr>
          <p:cNvPr id="347" name="Shape 347"/>
          <p:cNvSpPr txBox="1">
            <a:spLocks noGrp="1"/>
          </p:cNvSpPr>
          <p:nvPr>
            <p:ph type="body" idx="1"/>
          </p:nvPr>
        </p:nvSpPr>
        <p:spPr>
          <a:xfrm>
            <a:off x="630800" y="1152475"/>
            <a:ext cx="78027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Data visualizations displayed correctly with appropriate responsiveness.</a:t>
            </a:r>
          </a:p>
          <a:p>
            <a:pPr marL="457200" lvl="0" indent="-228600" rtl="0">
              <a:spcBef>
                <a:spcPts val="0"/>
              </a:spcBef>
              <a:buClr>
                <a:srgbClr val="FFFFFF"/>
              </a:buClr>
            </a:pPr>
            <a:r>
              <a:rPr lang="en">
                <a:solidFill>
                  <a:srgbClr val="FFFFFF"/>
                </a:solidFill>
              </a:rPr>
              <a:t>About page displays correct information.</a:t>
            </a:r>
          </a:p>
          <a:p>
            <a:pPr marL="457200" lvl="0" indent="-228600" rtl="0">
              <a:spcBef>
                <a:spcPts val="0"/>
              </a:spcBef>
              <a:buClr>
                <a:srgbClr val="FFFFFF"/>
              </a:buClr>
            </a:pPr>
            <a:r>
              <a:rPr lang="en">
                <a:solidFill>
                  <a:srgbClr val="FFFFFF"/>
                </a:solidFill>
              </a:rPr>
              <a:t>Contact page displays correctly and can send emails.</a:t>
            </a:r>
          </a:p>
          <a:p>
            <a:pPr marL="457200" lvl="0" indent="-228600" rtl="0">
              <a:spcBef>
                <a:spcPts val="0"/>
              </a:spcBef>
              <a:buClr>
                <a:srgbClr val="FFFFFF"/>
              </a:buClr>
            </a:pPr>
            <a:r>
              <a:rPr lang="en">
                <a:solidFill>
                  <a:srgbClr val="FFFFFF"/>
                </a:solidFill>
              </a:rPr>
              <a:t>Expert blog page displays correctly.</a:t>
            </a:r>
          </a:p>
          <a:p>
            <a:pPr marL="457200" lvl="0" indent="-228600" rtl="0">
              <a:spcBef>
                <a:spcPts val="0"/>
              </a:spcBef>
              <a:buClr>
                <a:srgbClr val="FFFFFF"/>
              </a:buClr>
            </a:pPr>
            <a:r>
              <a:rPr lang="en">
                <a:solidFill>
                  <a:srgbClr val="FFFFFF"/>
                </a:solidFill>
              </a:rPr>
              <a:t>Web application displays in similar fashion on all browsers.</a:t>
            </a:r>
          </a:p>
          <a:p>
            <a:pPr marL="457200" lvl="0" indent="-2286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rtl="0">
              <a:spcBef>
                <a:spcPts val="0"/>
              </a:spcBef>
              <a:buNone/>
            </a:pPr>
            <a:r>
              <a:rPr lang="en"/>
              <a:t>Submodule - Back End</a:t>
            </a:r>
          </a:p>
        </p:txBody>
      </p:sp>
      <p:sp>
        <p:nvSpPr>
          <p:cNvPr id="353" name="Shape 353"/>
          <p:cNvSpPr txBox="1">
            <a:spLocks noGrp="1"/>
          </p:cNvSpPr>
          <p:nvPr>
            <p:ph type="body" idx="1"/>
          </p:nvPr>
        </p:nvSpPr>
        <p:spPr>
          <a:xfrm>
            <a:off x="630800" y="1152475"/>
            <a:ext cx="79191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Coding methods:</a:t>
            </a:r>
          </a:p>
          <a:p>
            <a:pPr marL="457200" lvl="0" indent="-228600" rtl="0">
              <a:spcBef>
                <a:spcPts val="0"/>
              </a:spcBef>
              <a:buClr>
                <a:srgbClr val="FFFFFF"/>
              </a:buClr>
            </a:pPr>
            <a:r>
              <a:rPr lang="en">
                <a:solidFill>
                  <a:srgbClr val="FFFFFF"/>
                </a:solidFill>
              </a:rPr>
              <a:t>MVC model for layout</a:t>
            </a:r>
          </a:p>
          <a:p>
            <a:pPr marL="457200" lvl="0" indent="-228600" rtl="0">
              <a:spcBef>
                <a:spcPts val="0"/>
              </a:spcBef>
              <a:buClr>
                <a:srgbClr val="FFFFFF"/>
              </a:buClr>
            </a:pPr>
            <a:r>
              <a:rPr lang="en">
                <a:solidFill>
                  <a:srgbClr val="FFFFFF"/>
                </a:solidFill>
              </a:rPr>
              <a:t>Templates for views</a:t>
            </a:r>
          </a:p>
          <a:p>
            <a:pPr marL="457200" lvl="0" indent="-228600" rtl="0">
              <a:spcBef>
                <a:spcPts val="0"/>
              </a:spcBef>
              <a:buClr>
                <a:srgbClr val="FFFFFF"/>
              </a:buClr>
            </a:pPr>
            <a:r>
              <a:rPr lang="en">
                <a:solidFill>
                  <a:srgbClr val="FFFFFF"/>
                </a:solidFill>
              </a:rPr>
              <a:t>Limited public access (only what’s required to display for front end)</a:t>
            </a:r>
          </a:p>
          <a:p>
            <a:pPr marL="457200" lvl="0" indent="-228600" rtl="0">
              <a:spcBef>
                <a:spcPts val="0"/>
              </a:spcBef>
              <a:buClr>
                <a:srgbClr val="FFFFFF"/>
              </a:buClr>
            </a:pPr>
            <a:r>
              <a:rPr lang="en">
                <a:solidFill>
                  <a:srgbClr val="FFFFFF"/>
                </a:solidFill>
              </a:rPr>
              <a:t>Models for database accessing and security/backup</a:t>
            </a:r>
          </a:p>
          <a:p>
            <a:pPr marL="457200" lvl="0" indent="-228600" rtl="0">
              <a:spcBef>
                <a:spcPts val="0"/>
              </a:spcBef>
              <a:buClr>
                <a:srgbClr val="FFFFFF"/>
              </a:buClr>
            </a:pPr>
            <a:r>
              <a:rPr lang="en">
                <a:solidFill>
                  <a:srgbClr val="FFFFFF"/>
                </a:solidFill>
              </a:rPr>
              <a:t>Error logging</a:t>
            </a:r>
          </a:p>
          <a:p>
            <a:pPr lvl="0" rtl="0">
              <a:spcBef>
                <a:spcPts val="0"/>
              </a:spcBef>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User Interface Requirements</a:t>
            </a:r>
          </a:p>
        </p:txBody>
      </p:sp>
      <p:sp>
        <p:nvSpPr>
          <p:cNvPr id="82" name="Shape 82"/>
          <p:cNvSpPr txBox="1">
            <a:spLocks noGrp="1"/>
          </p:cNvSpPr>
          <p:nvPr>
            <p:ph type="body" idx="1"/>
          </p:nvPr>
        </p:nvSpPr>
        <p:spPr>
          <a:xfrm>
            <a:off x="463475" y="1152475"/>
            <a:ext cx="8229600" cy="3648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611400" y="445025"/>
            <a:ext cx="7821900" cy="572700"/>
          </a:xfrm>
          <a:prstGeom prst="rect">
            <a:avLst/>
          </a:prstGeom>
        </p:spPr>
        <p:txBody>
          <a:bodyPr lIns="91425" tIns="91425" rIns="91425" bIns="91425" anchor="t" anchorCtr="0">
            <a:noAutofit/>
          </a:bodyPr>
          <a:lstStyle/>
          <a:p>
            <a:pPr lvl="0" algn="ctr">
              <a:spcBef>
                <a:spcPts val="0"/>
              </a:spcBef>
              <a:buNone/>
            </a:pPr>
            <a:r>
              <a:rPr lang="en"/>
              <a:t>Submodule Testing - Back End</a:t>
            </a:r>
          </a:p>
        </p:txBody>
      </p:sp>
      <p:sp>
        <p:nvSpPr>
          <p:cNvPr id="359" name="Shape 359"/>
          <p:cNvSpPr txBox="1">
            <a:spLocks noGrp="1"/>
          </p:cNvSpPr>
          <p:nvPr>
            <p:ph type="body" idx="1"/>
          </p:nvPr>
        </p:nvSpPr>
        <p:spPr>
          <a:xfrm>
            <a:off x="611400" y="1142750"/>
            <a:ext cx="78219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Static files are being displayed:</a:t>
            </a:r>
          </a:p>
          <a:p>
            <a:pPr marL="914400" lvl="1" indent="-228600" rtl="0">
              <a:spcBef>
                <a:spcPts val="0"/>
              </a:spcBef>
              <a:buClr>
                <a:srgbClr val="FFFFFF"/>
              </a:buClr>
            </a:pPr>
            <a:r>
              <a:rPr lang="en">
                <a:solidFill>
                  <a:srgbClr val="FFFFFF"/>
                </a:solidFill>
              </a:rPr>
              <a:t>Can access the static files through URLs.</a:t>
            </a:r>
          </a:p>
          <a:p>
            <a:pPr marL="914400" lvl="1" indent="-228600" rtl="0">
              <a:spcBef>
                <a:spcPts val="0"/>
              </a:spcBef>
              <a:buClr>
                <a:srgbClr val="FFFFFF"/>
              </a:buClr>
            </a:pPr>
            <a:r>
              <a:rPr lang="en">
                <a:solidFill>
                  <a:srgbClr val="FFFFFF"/>
                </a:solidFill>
              </a:rPr>
              <a:t>Can access the static files through AngularJS.</a:t>
            </a:r>
          </a:p>
          <a:p>
            <a:pPr marL="457200" lvl="0" indent="-228600" rtl="0">
              <a:spcBef>
                <a:spcPts val="0"/>
              </a:spcBef>
              <a:buClr>
                <a:srgbClr val="FFFFFF"/>
              </a:buClr>
            </a:pPr>
            <a:r>
              <a:rPr lang="en">
                <a:solidFill>
                  <a:srgbClr val="FFFFFF"/>
                </a:solidFill>
              </a:rPr>
              <a:t>Server can connect to the database:</a:t>
            </a:r>
          </a:p>
          <a:p>
            <a:pPr marL="914400" lvl="1" indent="-228600" rtl="0">
              <a:spcBef>
                <a:spcPts val="0"/>
              </a:spcBef>
              <a:buClr>
                <a:srgbClr val="FFFFFF"/>
              </a:buClr>
            </a:pPr>
            <a:r>
              <a:rPr lang="en">
                <a:solidFill>
                  <a:srgbClr val="FFFFFF"/>
                </a:solidFill>
              </a:rPr>
              <a:t>Can make a connection to the database.</a:t>
            </a:r>
          </a:p>
          <a:p>
            <a:pPr marL="914400" lvl="1" indent="-228600" rtl="0">
              <a:spcBef>
                <a:spcPts val="0"/>
              </a:spcBef>
              <a:buClr>
                <a:srgbClr val="FFFFFF"/>
              </a:buClr>
            </a:pPr>
            <a:r>
              <a:rPr lang="en">
                <a:solidFill>
                  <a:srgbClr val="FFFFFF"/>
                </a:solidFill>
              </a:rPr>
              <a:t>Can query the database and get correct results.</a:t>
            </a:r>
          </a:p>
          <a:p>
            <a:pPr marL="457200" lvl="0" indent="-2286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rtl="0">
              <a:spcBef>
                <a:spcPts val="0"/>
              </a:spcBef>
              <a:buNone/>
            </a:pPr>
            <a:r>
              <a:rPr lang="en"/>
              <a:t>Submodule - Database</a:t>
            </a:r>
          </a:p>
        </p:txBody>
      </p:sp>
      <p:sp>
        <p:nvSpPr>
          <p:cNvPr id="365" name="Shape 365"/>
          <p:cNvSpPr txBox="1">
            <a:spLocks noGrp="1"/>
          </p:cNvSpPr>
          <p:nvPr>
            <p:ph type="body" idx="1"/>
          </p:nvPr>
        </p:nvSpPr>
        <p:spPr>
          <a:xfrm>
            <a:off x="630800" y="1152475"/>
            <a:ext cx="79191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Coding methods:</a:t>
            </a:r>
          </a:p>
          <a:p>
            <a:pPr marL="457200" lvl="0" indent="-228600" rtl="0">
              <a:spcBef>
                <a:spcPts val="0"/>
              </a:spcBef>
              <a:buClr>
                <a:srgbClr val="FFFFFF"/>
              </a:buClr>
            </a:pPr>
            <a:r>
              <a:rPr lang="en">
                <a:solidFill>
                  <a:srgbClr val="FFFFFF"/>
                </a:solidFill>
              </a:rPr>
              <a:t>Normalization</a:t>
            </a:r>
          </a:p>
          <a:p>
            <a:pPr marL="457200" lvl="0" indent="-228600" rtl="0">
              <a:spcBef>
                <a:spcPts val="0"/>
              </a:spcBef>
              <a:buClr>
                <a:srgbClr val="FFFFFF"/>
              </a:buClr>
            </a:pPr>
            <a:r>
              <a:rPr lang="en">
                <a:solidFill>
                  <a:srgbClr val="FFFFFF"/>
                </a:solidFill>
              </a:rPr>
              <a:t>Indexing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596575" y="445025"/>
            <a:ext cx="7997400" cy="572700"/>
          </a:xfrm>
          <a:prstGeom prst="rect">
            <a:avLst/>
          </a:prstGeom>
        </p:spPr>
        <p:txBody>
          <a:bodyPr lIns="91425" tIns="91425" rIns="91425" bIns="91425" anchor="t" anchorCtr="0">
            <a:noAutofit/>
          </a:bodyPr>
          <a:lstStyle/>
          <a:p>
            <a:pPr lvl="0" algn="ctr">
              <a:spcBef>
                <a:spcPts val="0"/>
              </a:spcBef>
              <a:buNone/>
            </a:pPr>
            <a:r>
              <a:rPr lang="en"/>
              <a:t>Submodule Testing - Database</a:t>
            </a:r>
          </a:p>
        </p:txBody>
      </p:sp>
      <p:sp>
        <p:nvSpPr>
          <p:cNvPr id="371" name="Shape 371"/>
          <p:cNvSpPr txBox="1">
            <a:spLocks noGrp="1"/>
          </p:cNvSpPr>
          <p:nvPr>
            <p:ph type="body" idx="1"/>
          </p:nvPr>
        </p:nvSpPr>
        <p:spPr>
          <a:xfrm>
            <a:off x="596700" y="1152475"/>
            <a:ext cx="79974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Insertions - Database is verifying requirements for new records:</a:t>
            </a:r>
          </a:p>
          <a:p>
            <a:pPr marL="914400" lvl="1" indent="-228600" rtl="0">
              <a:spcBef>
                <a:spcPts val="0"/>
              </a:spcBef>
              <a:buClr>
                <a:srgbClr val="FFFFFF"/>
              </a:buClr>
              <a:buChar char="○"/>
            </a:pPr>
            <a:r>
              <a:rPr lang="en">
                <a:solidFill>
                  <a:srgbClr val="FFFFFF"/>
                </a:solidFill>
              </a:rPr>
              <a:t>Non-null attributes are not null - Test by submitting records with null values for non-null attributes.</a:t>
            </a:r>
          </a:p>
          <a:p>
            <a:pPr marL="914400" lvl="1" indent="-2286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marL="457200" lvl="0" indent="-228600" rtl="0">
              <a:spcBef>
                <a:spcPts val="0"/>
              </a:spcBef>
              <a:buClr>
                <a:srgbClr val="FFFFFF"/>
              </a:buClr>
              <a:buChar char="●"/>
            </a:pPr>
            <a:r>
              <a:rPr lang="en">
                <a:solidFill>
                  <a:srgbClr val="FFFFFF"/>
                </a:solidFill>
              </a:rPr>
              <a:t>Query Results - Attributes are configured to return correct query results.</a:t>
            </a:r>
          </a:p>
          <a:p>
            <a:pPr marL="914400" lvl="1" indent="-2286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marL="914400" lvl="1" indent="-2286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rtl="0">
              <a:spcBef>
                <a:spcPts val="0"/>
              </a:spcBef>
              <a:buNone/>
            </a:pPr>
            <a:r>
              <a:rPr lang="en"/>
              <a:t>Submodule - Machine Learning</a:t>
            </a:r>
          </a:p>
        </p:txBody>
      </p:sp>
      <p:sp>
        <p:nvSpPr>
          <p:cNvPr id="377" name="Shape 377"/>
          <p:cNvSpPr txBox="1">
            <a:spLocks noGrp="1"/>
          </p:cNvSpPr>
          <p:nvPr>
            <p:ph type="body" idx="1"/>
          </p:nvPr>
        </p:nvSpPr>
        <p:spPr>
          <a:xfrm>
            <a:off x="630800" y="1152475"/>
            <a:ext cx="79191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Coding methods:</a:t>
            </a:r>
          </a:p>
          <a:p>
            <a:pPr marL="457200" lvl="0" indent="-228600" rtl="0">
              <a:spcBef>
                <a:spcPts val="0"/>
              </a:spcBef>
              <a:buClr>
                <a:srgbClr val="FFFFFF"/>
              </a:buClr>
            </a:pPr>
            <a:r>
              <a:rPr lang="en">
                <a:solidFill>
                  <a:srgbClr val="FFFFFF"/>
                </a:solidFill>
              </a:rPr>
              <a:t>Use LabelEncoder to preprocess the data of categorical variables </a:t>
            </a:r>
          </a:p>
          <a:p>
            <a:pPr marL="457200" lvl="0" indent="-228600" rtl="0">
              <a:spcBef>
                <a:spcPts val="0"/>
              </a:spcBef>
              <a:buClr>
                <a:srgbClr val="FFFFFF"/>
              </a:buClr>
            </a:pPr>
            <a:r>
              <a:rPr lang="en">
                <a:solidFill>
                  <a:srgbClr val="FFFFFF"/>
                </a:solidFill>
              </a:rPr>
              <a:t>Send that preprocessed data into the RandomForestClassifier</a:t>
            </a:r>
          </a:p>
          <a:p>
            <a:pPr lvl="0" rtl="0">
              <a:spcBef>
                <a:spcPts val="0"/>
              </a:spcBef>
              <a:buNone/>
            </a:pPr>
            <a:r>
              <a:rPr lang="en">
                <a:solidFill>
                  <a:srgbClr val="FFFFFF"/>
                </a:solidFill>
              </a:rPr>
              <a:t>Unit Testing: </a:t>
            </a:r>
          </a:p>
          <a:p>
            <a:pPr marL="457200" lvl="0" indent="-228600" rtl="0">
              <a:spcBef>
                <a:spcPts val="0"/>
              </a:spcBef>
              <a:buClr>
                <a:srgbClr val="FFFFFF"/>
              </a:buClr>
              <a:buChar char="●"/>
            </a:pPr>
            <a:r>
              <a:rPr lang="en">
                <a:solidFill>
                  <a:srgbClr val="FFFFFF"/>
                </a:solidFill>
              </a:rPr>
              <a:t>Volume  </a:t>
            </a:r>
          </a:p>
          <a:p>
            <a:pPr marL="457200" lvl="0" indent="-228600" rtl="0">
              <a:spcBef>
                <a:spcPts val="0"/>
              </a:spcBef>
              <a:buClr>
                <a:srgbClr val="FFFFFF"/>
              </a:buClr>
              <a:buChar char="●"/>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311700" y="744575"/>
            <a:ext cx="8520600" cy="550500"/>
          </a:xfrm>
          <a:prstGeom prst="rect">
            <a:avLst/>
          </a:prstGeom>
        </p:spPr>
        <p:txBody>
          <a:bodyPr lIns="91425" tIns="91425" rIns="91425" bIns="91425" anchor="b" anchorCtr="0">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lIns="91425" tIns="91425" rIns="91425" bIns="91425" anchor="t" anchorCtr="0">
            <a:noAutofit/>
          </a:bodyPr>
          <a:lstStyle/>
          <a:p>
            <a:pPr lvl="0">
              <a:spcBef>
                <a:spcPts val="0"/>
              </a:spcBef>
              <a:buNone/>
            </a:pPr>
            <a:endParaRPr>
              <a:solidFill>
                <a:srgbClr val="FFFFFF"/>
              </a:solidFill>
            </a:endParaRPr>
          </a:p>
          <a:p>
            <a:pPr marL="457200" lvl="0" indent="-342900">
              <a:spcBef>
                <a:spcPts val="0"/>
              </a:spcBef>
              <a:buClr>
                <a:srgbClr val="FFFFFF"/>
              </a:buClr>
              <a:buSzPct val="100000"/>
              <a:buChar char="●"/>
            </a:pPr>
            <a:r>
              <a:rPr lang="en" sz="1800">
                <a:solidFill>
                  <a:srgbClr val="FFFFFF"/>
                </a:solidFill>
              </a:rPr>
              <a:t>The application will load within 1-2 second interval.</a:t>
            </a:r>
          </a:p>
          <a:p>
            <a:pPr marL="457200" lvl="0" indent="-342900">
              <a:spcBef>
                <a:spcPts val="0"/>
              </a:spcBef>
              <a:buClr>
                <a:srgbClr val="FFFFFF"/>
              </a:buClr>
              <a:buSzPct val="100000"/>
              <a:buChar char="●"/>
            </a:pPr>
            <a:r>
              <a:rPr lang="en" sz="1800">
                <a:solidFill>
                  <a:srgbClr val="FFFFFF"/>
                </a:solidFill>
              </a:rPr>
              <a:t>All buttons will conform to the same style.</a:t>
            </a:r>
          </a:p>
          <a:p>
            <a:pPr marL="457200" lvl="0" indent="-342900">
              <a:spcBef>
                <a:spcPts val="0"/>
              </a:spcBef>
              <a:buClr>
                <a:srgbClr val="FFFFFF"/>
              </a:buClr>
              <a:buSzPct val="100000"/>
              <a:buChar char="●"/>
            </a:pPr>
            <a:r>
              <a:rPr lang="en" sz="1800">
                <a:solidFill>
                  <a:srgbClr val="FFFFFF"/>
                </a:solidFill>
              </a:rPr>
              <a:t>Any text area, checkbox, or dropdown box will have helpful instructions.</a:t>
            </a:r>
          </a:p>
          <a:p>
            <a:pPr marL="457200" lvl="0" indent="-342900">
              <a:spcBef>
                <a:spcPts val="0"/>
              </a:spcBef>
              <a:buClr>
                <a:srgbClr val="FFFFFF"/>
              </a:buClr>
              <a:buSzPct val="100000"/>
              <a:buChar char="●"/>
            </a:pPr>
            <a:r>
              <a:rPr lang="en" sz="1800">
                <a:solidFill>
                  <a:srgbClr val="FFFFFF"/>
                </a:solidFill>
              </a:rPr>
              <a:t>Any function of the web application may be reached within 2-3 clicks.</a:t>
            </a:r>
          </a:p>
          <a:p>
            <a:pPr marL="457200" lvl="0" indent="-3429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Performance Requirements</a:t>
            </a:r>
          </a:p>
        </p:txBody>
      </p:sp>
      <p:sp>
        <p:nvSpPr>
          <p:cNvPr id="94" name="Shape 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endParaRPr b="1">
              <a:solidFill>
                <a:srgbClr val="FFFFFF"/>
              </a:solidFill>
              <a:latin typeface="Calibri"/>
              <a:ea typeface="Calibri"/>
              <a:cs typeface="Calibri"/>
              <a:sym typeface="Calibri"/>
            </a:endParaRPr>
          </a:p>
          <a:p>
            <a:pPr lvl="0">
              <a:spcBef>
                <a:spcPts val="0"/>
              </a:spcBef>
              <a:buNone/>
            </a:pP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System Interface Requirements</a:t>
            </a:r>
          </a:p>
        </p:txBody>
      </p:sp>
      <p:sp>
        <p:nvSpPr>
          <p:cNvPr id="100" name="Shape 1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Security Requirements</a:t>
            </a:r>
          </a:p>
        </p:txBody>
      </p:sp>
      <p:sp>
        <p:nvSpPr>
          <p:cNvPr id="106" name="Shape 106"/>
          <p:cNvSpPr txBox="1">
            <a:spLocks noGrp="1"/>
          </p:cNvSpPr>
          <p:nvPr>
            <p:ph type="body" idx="1"/>
          </p:nvPr>
        </p:nvSpPr>
        <p:spPr>
          <a:xfrm>
            <a:off x="560850" y="1152475"/>
            <a:ext cx="8004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in DB can’t be altered except by authorized automated scripts or administrators. </a:t>
            </a:r>
          </a:p>
          <a:p>
            <a:pPr marL="457200" lvl="0" indent="-228600" rtl="0">
              <a:spcBef>
                <a:spcPts val="0"/>
              </a:spcBef>
              <a:buClr>
                <a:srgbClr val="FFFFFF"/>
              </a:buClr>
              <a:buChar char="●"/>
            </a:pPr>
            <a:r>
              <a:rPr lang="en">
                <a:solidFill>
                  <a:srgbClr val="FFFFFF"/>
                </a:solidFill>
              </a:rPr>
              <a:t>Realtor rankings and underlying data in DB can’t be altered except by automated scripts or administrators.</a:t>
            </a:r>
          </a:p>
          <a:p>
            <a:pPr marL="457200" lvl="0" indent="-2286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endParaRPr>
              <a:solidFill>
                <a:srgbClr val="FFFFFF"/>
              </a:solidFill>
            </a:endParaRP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3280</Words>
  <Application>Microsoft Office PowerPoint</Application>
  <PresentationFormat>On-screen Show (16:9)</PresentationFormat>
  <Paragraphs>369</Paragraphs>
  <Slides>53</Slides>
  <Notes>53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simple-dark-2</vt:lpstr>
      <vt:lpstr>Nostradomocile</vt:lpstr>
      <vt:lpstr>Approach</vt:lpstr>
      <vt:lpstr>Functional Requirements - Features Priority</vt:lpstr>
      <vt:lpstr>Functional Requirements </vt:lpstr>
      <vt:lpstr>User Interface Requirements</vt:lpstr>
      <vt:lpstr>Usability Requirements</vt:lpstr>
      <vt:lpstr>Performance Requirements</vt:lpstr>
      <vt:lpstr>System Interface Requirements</vt:lpstr>
      <vt:lpstr>Security Requirements</vt:lpstr>
      <vt:lpstr>System Model</vt:lpstr>
      <vt:lpstr>System Model</vt:lpstr>
      <vt:lpstr>Alternative System Model</vt:lpstr>
      <vt:lpstr>Alternative System Model </vt:lpstr>
      <vt:lpstr>Subsystems</vt:lpstr>
      <vt:lpstr>Subsystem Model</vt:lpstr>
      <vt:lpstr>Subsystems</vt:lpstr>
      <vt:lpstr>Timeline</vt:lpstr>
      <vt:lpstr>Risk Assessment/Feasibility </vt:lpstr>
      <vt:lpstr>Alternative models</vt:lpstr>
      <vt:lpstr>Architecture Decisions: ML Model v.s. Statistical Model</vt:lpstr>
      <vt:lpstr>Architecture decisions: AngularJS &amp; Bootstrap vs. Pure HTML/CSS</vt:lpstr>
      <vt:lpstr>Architecture decisions: Ruby on Rails VS Django</vt:lpstr>
      <vt:lpstr>Hosting decision: Cloud Hosting vs Local Hosting </vt:lpstr>
      <vt:lpstr>Database decision: MySQL VS MongoDB</vt:lpstr>
      <vt:lpstr>Roles and Responsibilities</vt:lpstr>
      <vt:lpstr>Project Progress</vt:lpstr>
      <vt:lpstr>PowerPoint Presentation</vt:lpstr>
      <vt:lpstr>Entity-Relationship Model</vt:lpstr>
      <vt:lpstr>Data Dictionary</vt:lpstr>
      <vt:lpstr>PowerPoint Presentation</vt:lpstr>
      <vt:lpstr>Algorithm Analysis(Random Forest)</vt:lpstr>
      <vt:lpstr>Algorithm Analysis(Database Functions)</vt:lpstr>
      <vt:lpstr>Algorithm Analysis(System)</vt:lpstr>
      <vt:lpstr>Nostradomocile</vt:lpstr>
      <vt:lpstr>Approach towards coding</vt:lpstr>
      <vt:lpstr>Frameworks and Languages</vt:lpstr>
      <vt:lpstr>Member Roles</vt:lpstr>
      <vt:lpstr>Completion status of code</vt:lpstr>
      <vt:lpstr>Completion status of code</vt:lpstr>
      <vt:lpstr>Completion status of code</vt:lpstr>
      <vt:lpstr>Old Timeline</vt:lpstr>
      <vt:lpstr>New Timeline</vt:lpstr>
      <vt:lpstr>Sub-modules and their coding methods</vt:lpstr>
      <vt:lpstr>Submodule - Front End</vt:lpstr>
      <vt:lpstr> Submodule-Front End (cont.) </vt:lpstr>
      <vt:lpstr>Submodule-Front End (cont.)</vt:lpstr>
      <vt:lpstr>Submodule Testing - Front End</vt:lpstr>
      <vt:lpstr>Submodule Testing - Front End (cont.) </vt:lpstr>
      <vt:lpstr>Submodule - Back End</vt:lpstr>
      <vt:lpstr>Submodule Testing - Back End</vt:lpstr>
      <vt:lpstr>Submodule - Database</vt:lpstr>
      <vt:lpstr>Submodule Testing - Database</vt:lpstr>
      <vt:lpstr>Submodule -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Nostradomocile</dc:title>
  <cp:lastModifiedBy>Ricky</cp:lastModifiedBy>
  <cp:revision>2</cp:revision>
  <dcterms:modified xsi:type="dcterms:W3CDTF">2017-03-30T15:01:37Z</dcterms:modified>
</cp:coreProperties>
</file>