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chaun Marshal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2-07T17:19:33.179" idx="1">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2-08T02:31:28.995" idx="2">
    <p:pos x="6000" y="0"/>
    <p:text>Replace this with Ghant Chart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a:spcBef>
                <a:spcPts val="0"/>
              </a:spcBef>
              <a:buNone/>
            </a:pPr>
            <a:r>
              <a:rPr lang="en"/>
              <a:t>Nostradomocile</a:t>
            </a:r>
          </a:p>
        </p:txBody>
      </p:sp>
      <p:sp>
        <p:nvSpPr>
          <p:cNvPr id="55" name="Shape 55"/>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a:spcBef>
                <a:spcPts val="0"/>
              </a:spcBef>
              <a:buNone/>
            </a:pPr>
            <a:r>
              <a:rPr lang="en" sz="2000" b="1">
                <a:solidFill>
                  <a:srgbClr val="FFFFFF"/>
                </a:solidFill>
              </a:rPr>
              <a:t>Project Overview</a:t>
            </a:r>
          </a:p>
        </p:txBody>
      </p:sp>
      <p:pic>
        <p:nvPicPr>
          <p:cNvPr id="57" name="Shape 57"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168675"/>
            <a:ext cx="8520600" cy="572700"/>
          </a:xfrm>
          <a:prstGeom prst="rect">
            <a:avLst/>
          </a:prstGeom>
        </p:spPr>
        <p:txBody>
          <a:bodyPr lIns="91425" tIns="91425" rIns="91425" bIns="91425" anchor="t" anchorCtr="0">
            <a:noAutofit/>
          </a:bodyPr>
          <a:lstStyle/>
          <a:p>
            <a:pPr lvl="0" algn="ctr">
              <a:spcBef>
                <a:spcPts val="0"/>
              </a:spcBef>
              <a:buNone/>
            </a:pPr>
            <a:r>
              <a:rPr lang="en"/>
              <a:t>System Model</a:t>
            </a:r>
          </a:p>
        </p:txBody>
      </p:sp>
      <p:sp>
        <p:nvSpPr>
          <p:cNvPr id="112" name="Shape 112"/>
          <p:cNvSpPr txBox="1">
            <a:spLocks noGrp="1"/>
          </p:cNvSpPr>
          <p:nvPr>
            <p:ph type="body" idx="1"/>
          </p:nvPr>
        </p:nvSpPr>
        <p:spPr>
          <a:xfrm>
            <a:off x="311700" y="6802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marL="457200" lvl="0" indent="-2286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marL="457200" lvl="0" indent="-228600" rtl="0">
              <a:spcBef>
                <a:spcPts val="0"/>
              </a:spcBef>
              <a:buClr>
                <a:srgbClr val="FFFFFF"/>
              </a:buClr>
            </a:pPr>
            <a:r>
              <a:rPr lang="en">
                <a:solidFill>
                  <a:srgbClr val="FFFFFF"/>
                </a:solidFill>
              </a:rPr>
              <a:t>We will use the Random Forest Classifier to analyze the data it gets from the backend, and provide answers to the backend.</a:t>
            </a:r>
          </a:p>
          <a:p>
            <a:pPr marL="457200" lvl="0" indent="-2286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36525" y="445025"/>
            <a:ext cx="7930500" cy="572700"/>
          </a:xfrm>
          <a:prstGeom prst="rect">
            <a:avLst/>
          </a:prstGeom>
        </p:spPr>
        <p:txBody>
          <a:bodyPr lIns="91425" tIns="91425" rIns="91425" bIns="91425" anchor="t" anchorCtr="0">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System Model</a:t>
            </a:r>
          </a:p>
        </p:txBody>
      </p:sp>
      <p:sp>
        <p:nvSpPr>
          <p:cNvPr id="124" name="Shape 124"/>
          <p:cNvSpPr txBox="1">
            <a:spLocks noGrp="1"/>
          </p:cNvSpPr>
          <p:nvPr>
            <p:ph type="body" idx="1"/>
          </p:nvPr>
        </p:nvSpPr>
        <p:spPr>
          <a:xfrm>
            <a:off x="643275" y="1152475"/>
            <a:ext cx="80091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Utilizes statistical analysis in Python rather than machine learning.</a:t>
            </a:r>
          </a:p>
          <a:p>
            <a:pPr marL="457200" lvl="0" indent="-228600" rtl="0">
              <a:spcBef>
                <a:spcPts val="0"/>
              </a:spcBef>
              <a:buClr>
                <a:srgbClr val="FFFFFF"/>
              </a:buClr>
              <a:buChar char="●"/>
            </a:pPr>
            <a:r>
              <a:rPr lang="en">
                <a:solidFill>
                  <a:srgbClr val="FFFFFF"/>
                </a:solidFill>
              </a:rPr>
              <a:t>Backend relies on Ruby on Rails and MongoDB rather than Django/Python and MySQL.</a:t>
            </a:r>
          </a:p>
          <a:p>
            <a:pPr marL="457200" lvl="0" indent="-2286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Alternative System Model</a:t>
            </a:r>
          </a:p>
          <a:p>
            <a:pPr lvl="0">
              <a:spcBef>
                <a:spcPts val="0"/>
              </a:spcBef>
              <a:buNone/>
            </a:pP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237325"/>
            <a:ext cx="8520600" cy="572700"/>
          </a:xfrm>
          <a:prstGeom prst="rect">
            <a:avLst/>
          </a:prstGeom>
        </p:spPr>
        <p:txBody>
          <a:bodyPr lIns="91425" tIns="91425" rIns="91425" bIns="91425" anchor="t" anchorCtr="0">
            <a:noAutofit/>
          </a:bodyPr>
          <a:lstStyle/>
          <a:p>
            <a:pPr lvl="0" algn="ctr">
              <a:spcBef>
                <a:spcPts val="0"/>
              </a:spcBef>
              <a:buNone/>
            </a:pPr>
            <a:r>
              <a:rPr lang="en"/>
              <a:t>Subsystems</a:t>
            </a:r>
          </a:p>
        </p:txBody>
      </p:sp>
      <p:sp>
        <p:nvSpPr>
          <p:cNvPr id="136" name="Shape 136"/>
          <p:cNvSpPr txBox="1">
            <a:spLocks noGrp="1"/>
          </p:cNvSpPr>
          <p:nvPr>
            <p:ph type="body" idx="1"/>
          </p:nvPr>
        </p:nvSpPr>
        <p:spPr>
          <a:xfrm>
            <a:off x="311700" y="81002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marL="457200" lvl="0" indent="-2286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97300" y="445025"/>
            <a:ext cx="8160600" cy="572700"/>
          </a:xfrm>
          <a:prstGeom prst="rect">
            <a:avLst/>
          </a:prstGeom>
        </p:spPr>
        <p:txBody>
          <a:bodyPr lIns="91425" tIns="91425" rIns="91425" bIns="91425" anchor="t" anchorCtr="0">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77200"/>
            <a:ext cx="8520600" cy="572700"/>
          </a:xfrm>
          <a:prstGeom prst="rect">
            <a:avLst/>
          </a:prstGeom>
        </p:spPr>
        <p:txBody>
          <a:bodyPr lIns="91425" tIns="91425" rIns="91425" bIns="91425" anchor="t" anchorCtr="0">
            <a:noAutofit/>
          </a:bodyPr>
          <a:lstStyle/>
          <a:p>
            <a:pPr lvl="0" algn="ctr" rtl="0">
              <a:spcBef>
                <a:spcPts val="0"/>
              </a:spcBef>
              <a:buNone/>
            </a:pPr>
            <a:r>
              <a:rPr lang="en"/>
              <a:t>Subsystems</a:t>
            </a:r>
          </a:p>
        </p:txBody>
      </p:sp>
      <p:sp>
        <p:nvSpPr>
          <p:cNvPr id="148" name="Shape 148"/>
          <p:cNvSpPr txBox="1">
            <a:spLocks noGrp="1"/>
          </p:cNvSpPr>
          <p:nvPr>
            <p:ph type="body" idx="1"/>
          </p:nvPr>
        </p:nvSpPr>
        <p:spPr>
          <a:xfrm>
            <a:off x="480000" y="655850"/>
            <a:ext cx="81840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MySQL Database - data stored in relational DB, updated on scheduled basis. Will include, among other things:</a:t>
            </a:r>
          </a:p>
          <a:p>
            <a:pPr marL="914400" lvl="1" indent="-228600" rtl="0">
              <a:spcBef>
                <a:spcPts val="0"/>
              </a:spcBef>
              <a:buClr>
                <a:srgbClr val="FFFFFF"/>
              </a:buClr>
            </a:pPr>
            <a:r>
              <a:rPr lang="en">
                <a:solidFill>
                  <a:srgbClr val="FFFFFF"/>
                </a:solidFill>
              </a:rPr>
              <a:t>Zipcode</a:t>
            </a:r>
          </a:p>
          <a:p>
            <a:pPr marL="914400" lvl="1" indent="-228600" rtl="0">
              <a:spcBef>
                <a:spcPts val="0"/>
              </a:spcBef>
              <a:buClr>
                <a:srgbClr val="FFFFFF"/>
              </a:buClr>
            </a:pPr>
            <a:r>
              <a:rPr lang="en">
                <a:solidFill>
                  <a:srgbClr val="FFFFFF"/>
                </a:solidFill>
              </a:rPr>
              <a:t>Status (sold/unsold)</a:t>
            </a:r>
          </a:p>
          <a:p>
            <a:pPr marL="914400" lvl="1" indent="-228600" rtl="0">
              <a:spcBef>
                <a:spcPts val="0"/>
              </a:spcBef>
              <a:buClr>
                <a:srgbClr val="FFFFFF"/>
              </a:buClr>
            </a:pPr>
            <a:r>
              <a:rPr lang="en">
                <a:solidFill>
                  <a:srgbClr val="FFFFFF"/>
                </a:solidFill>
              </a:rPr>
              <a:t>Home attributes (floor type, parking, etc.)</a:t>
            </a:r>
          </a:p>
          <a:p>
            <a:pPr marL="457200" lvl="0" indent="-228600" rtl="0">
              <a:spcBef>
                <a:spcPts val="0"/>
              </a:spcBef>
              <a:buClr>
                <a:srgbClr val="FFFFFF"/>
              </a:buClr>
            </a:pPr>
            <a:r>
              <a:rPr lang="en">
                <a:solidFill>
                  <a:srgbClr val="FFFFFF"/>
                </a:solidFill>
              </a:rPr>
              <a:t>Machine Learning with Random Forest. </a:t>
            </a:r>
          </a:p>
          <a:p>
            <a:pPr marL="914400" lvl="1" indent="-228600" rtl="0">
              <a:spcBef>
                <a:spcPts val="0"/>
              </a:spcBef>
              <a:buClr>
                <a:srgbClr val="FFFFFF"/>
              </a:buClr>
            </a:pPr>
            <a:r>
              <a:rPr lang="en">
                <a:solidFill>
                  <a:srgbClr val="FFFFFF"/>
                </a:solidFill>
              </a:rPr>
              <a:t>Binary classifications on categorical features are easy </a:t>
            </a:r>
          </a:p>
          <a:p>
            <a:pPr marL="914400" lvl="1" indent="-228600" rtl="0">
              <a:spcBef>
                <a:spcPts val="0"/>
              </a:spcBef>
              <a:buClr>
                <a:srgbClr val="FFFFFF"/>
              </a:buClr>
            </a:pPr>
            <a:r>
              <a:rPr lang="en">
                <a:solidFill>
                  <a:srgbClr val="FFFFFF"/>
                </a:solidFill>
              </a:rPr>
              <a:t>Generates an ensemble of decisions and uses the majority classification of those trees to determine result</a:t>
            </a:r>
          </a:p>
          <a:p>
            <a:pPr marL="914400" lvl="1" indent="-228600" rtl="0">
              <a:spcBef>
                <a:spcPts val="0"/>
              </a:spcBef>
              <a:buClr>
                <a:srgbClr val="FFFFFF"/>
              </a:buClr>
            </a:pPr>
            <a:r>
              <a:rPr lang="en">
                <a:solidFill>
                  <a:srgbClr val="FFFFFF"/>
                </a:solidFill>
              </a:rPr>
              <a:t>Will be implemented using Scikit-learn library in Python</a:t>
            </a:r>
          </a:p>
          <a:p>
            <a:pPr marL="457200" lvl="0" indent="-228600" rtl="0">
              <a:spcBef>
                <a:spcPts val="0"/>
              </a:spcBef>
              <a:buClr>
                <a:srgbClr val="FFFFFF"/>
              </a:buClr>
            </a:pPr>
            <a:r>
              <a:rPr lang="en">
                <a:solidFill>
                  <a:srgbClr val="FFFFFF"/>
                </a:solidFill>
              </a:rPr>
              <a:t>Data Visualisations: Generated using Plotly library</a:t>
            </a:r>
          </a:p>
          <a:p>
            <a:pPr marL="914400" lvl="1" indent="-2286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Timeline</a:t>
            </a:r>
          </a:p>
        </p:txBody>
      </p:sp>
      <p:pic>
        <p:nvPicPr>
          <p:cNvPr id="154" name="Shape 154"/>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1"/>
              </a:buClr>
              <a:buSzPct val="39285"/>
              <a:buFont typeface="Arial"/>
              <a:buNone/>
            </a:pPr>
            <a:r>
              <a:rPr lang="en"/>
              <a:t>Risk Assessment/Feasibility</a:t>
            </a:r>
          </a:p>
          <a:p>
            <a:pPr lvl="0">
              <a:spcBef>
                <a:spcPts val="0"/>
              </a:spcBef>
              <a:buNone/>
            </a:pPr>
            <a:endParaRPr/>
          </a:p>
        </p:txBody>
      </p:sp>
      <p:sp>
        <p:nvSpPr>
          <p:cNvPr id="160" name="Shape 160"/>
          <p:cNvSpPr txBox="1"/>
          <p:nvPr/>
        </p:nvSpPr>
        <p:spPr>
          <a:xfrm>
            <a:off x="799225" y="1017725"/>
            <a:ext cx="7630500" cy="3552300"/>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lr>
                <a:srgbClr val="FFFFFF"/>
              </a:buClr>
              <a:buChar char="●"/>
            </a:pPr>
            <a:r>
              <a:rPr lang="en">
                <a:solidFill>
                  <a:srgbClr val="FFFFFF"/>
                </a:solidFill>
              </a:rPr>
              <a:t>Timeline sets out overlapping periods for several major tasks. </a:t>
            </a:r>
          </a:p>
          <a:p>
            <a:pPr marL="457200" lvl="0" indent="-2286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marL="457200" lvl="0" indent="-2286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marL="457200" lvl="0" indent="-2286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models</a:t>
            </a:r>
          </a:p>
        </p:txBody>
      </p:sp>
      <p:sp>
        <p:nvSpPr>
          <p:cNvPr id="166" name="Shape 166"/>
          <p:cNvSpPr txBox="1">
            <a:spLocks noGrp="1"/>
          </p:cNvSpPr>
          <p:nvPr>
            <p:ph type="body" idx="1"/>
          </p:nvPr>
        </p:nvSpPr>
        <p:spPr>
          <a:xfrm>
            <a:off x="610425" y="1152475"/>
            <a:ext cx="80262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model we chose to use is the following setup: AngularJS and Bootstrap for the frontend, 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201750"/>
            <a:ext cx="8520600" cy="572700"/>
          </a:xfrm>
          <a:prstGeom prst="rect">
            <a:avLst/>
          </a:prstGeom>
        </p:spPr>
        <p:txBody>
          <a:bodyPr lIns="91425" tIns="91425" rIns="91425" bIns="91425" anchor="t" anchorCtr="0">
            <a:noAutofit/>
          </a:bodyPr>
          <a:lstStyle/>
          <a:p>
            <a:pPr lvl="0" algn="ctr">
              <a:spcBef>
                <a:spcPts val="0"/>
              </a:spcBef>
              <a:buNone/>
            </a:pPr>
            <a:r>
              <a:rPr lang="en"/>
              <a:t>Approach</a:t>
            </a:r>
          </a:p>
        </p:txBody>
      </p:sp>
      <p:sp>
        <p:nvSpPr>
          <p:cNvPr id="64" name="Shape 64"/>
          <p:cNvSpPr txBox="1">
            <a:spLocks noGrp="1"/>
          </p:cNvSpPr>
          <p:nvPr>
            <p:ph type="body" idx="1"/>
          </p:nvPr>
        </p:nvSpPr>
        <p:spPr>
          <a:xfrm>
            <a:off x="542260" y="664500"/>
            <a:ext cx="8092340" cy="4479000"/>
          </a:xfrm>
          <a:prstGeom prst="rect">
            <a:avLst/>
          </a:prstGeom>
        </p:spPr>
        <p:txBody>
          <a:bodyPr lIns="91425" tIns="91425" rIns="91425" bIns="91425" anchor="t" anchorCtr="0">
            <a:noAutofit/>
          </a:bodyPr>
          <a:lstStyle/>
          <a:p>
            <a:pPr marL="457200" lvl="0" indent="-228600" rtl="0">
              <a:spcBef>
                <a:spcPts val="0"/>
              </a:spcBef>
              <a:buClr>
                <a:srgbClr val="FFFFFF"/>
              </a:buClr>
            </a:pPr>
            <a:r>
              <a:rPr lang="en" sz="1200" b="1" u="sng" dirty="0">
                <a:solidFill>
                  <a:srgbClr val="FFFFFF"/>
                </a:solidFill>
              </a:rPr>
              <a:t>Problem:</a:t>
            </a:r>
            <a:r>
              <a:rPr lang="en" sz="1200" dirty="0">
                <a:solidFill>
                  <a:srgbClr val="FFFFFF"/>
                </a:solidFill>
              </a:rPr>
              <a:t>  </a:t>
            </a:r>
          </a:p>
          <a:p>
            <a:pPr marL="914400" lvl="1" indent="-228600" rtl="0">
              <a:lnSpc>
                <a:spcPct val="100000"/>
              </a:lnSpc>
              <a:spcBef>
                <a:spcPts val="0"/>
              </a:spcBef>
              <a:buClr>
                <a:srgbClr val="FFFFFF"/>
              </a:buClr>
            </a:pPr>
            <a:r>
              <a:rPr lang="en" sz="1200" dirty="0">
                <a:solidFill>
                  <a:srgbClr val="FFFFFF"/>
                </a:solidFill>
              </a:rPr>
              <a:t>It can be difficult to determine whether a house will sell and what factors will influence its desirability in a particular area.</a:t>
            </a:r>
          </a:p>
          <a:p>
            <a:pPr marL="457200" lvl="0" indent="-228600" rtl="0">
              <a:spcBef>
                <a:spcPts val="0"/>
              </a:spcBef>
              <a:buClr>
                <a:srgbClr val="FFFFFF"/>
              </a:buClr>
            </a:pPr>
            <a:r>
              <a:rPr lang="en" sz="1200" b="1" u="sng" dirty="0">
                <a:solidFill>
                  <a:srgbClr val="FFFFFF"/>
                </a:solidFill>
              </a:rPr>
              <a:t>Solution:</a:t>
            </a:r>
            <a:r>
              <a:rPr lang="en" sz="1200" dirty="0">
                <a:solidFill>
                  <a:srgbClr val="FFFFFF"/>
                </a:solidFill>
              </a:rPr>
              <a:t> </a:t>
            </a:r>
          </a:p>
          <a:p>
            <a:pPr marL="914400" lvl="1" indent="-228600" rtl="0">
              <a:lnSpc>
                <a:spcPct val="100000"/>
              </a:lnSpc>
              <a:spcBef>
                <a:spcPts val="0"/>
              </a:spcBef>
              <a:buClr>
                <a:srgbClr val="FFFFFF"/>
              </a:buClr>
            </a:pPr>
            <a:r>
              <a:rPr lang="en" sz="1200" u="sng" dirty="0">
                <a:solidFill>
                  <a:srgbClr val="FFFFFF"/>
                </a:solidFill>
              </a:rPr>
              <a:t>Project Goal:</a:t>
            </a:r>
            <a:r>
              <a:rPr lang="en" sz="1200" dirty="0">
                <a:solidFill>
                  <a:srgbClr val="FFFFFF"/>
                </a:solidFill>
              </a:rPr>
              <a:t> Create a web application which determines if a house will sell based on desirable factors in an area and allows users to explore houses on the market based on their preferences and desired location.</a:t>
            </a:r>
          </a:p>
          <a:p>
            <a:pPr marL="914400" lvl="1" indent="-228600" rtl="0">
              <a:lnSpc>
                <a:spcPct val="100000"/>
              </a:lnSpc>
              <a:spcBef>
                <a:spcPts val="0"/>
              </a:spcBef>
              <a:buClr>
                <a:srgbClr val="FFFFFF"/>
              </a:buClr>
            </a:pPr>
            <a:r>
              <a:rPr lang="en" sz="1200" u="sng" dirty="0">
                <a:solidFill>
                  <a:srgbClr val="FFFFFF"/>
                </a:solidFill>
              </a:rPr>
              <a:t>Project Description</a:t>
            </a:r>
            <a:r>
              <a:rPr lang="en" sz="1200" dirty="0">
                <a:solidFill>
                  <a:srgbClr val="FFFFFF"/>
                </a:solidFill>
              </a:rPr>
              <a:t>:  NostraDomicile will accomplish this goal by:</a:t>
            </a:r>
          </a:p>
          <a:p>
            <a:pPr marL="1371600" lvl="2" indent="-228600" rtl="0">
              <a:lnSpc>
                <a:spcPct val="100000"/>
              </a:lnSpc>
              <a:spcBef>
                <a:spcPts val="0"/>
              </a:spcBef>
              <a:buClr>
                <a:srgbClr val="FFFFFF"/>
              </a:buClr>
            </a:pPr>
            <a:r>
              <a:rPr lang="en" sz="1200" dirty="0">
                <a:solidFill>
                  <a:srgbClr val="FFFFFF"/>
                </a:solidFill>
              </a:rPr>
              <a:t>Retrieving and storing housing market information using a Zillow API and MySQL database</a:t>
            </a:r>
          </a:p>
          <a:p>
            <a:pPr marL="1371600" lvl="2" indent="-228600" rtl="0">
              <a:lnSpc>
                <a:spcPct val="100000"/>
              </a:lnSpc>
              <a:spcBef>
                <a:spcPts val="0"/>
              </a:spcBef>
              <a:buClr>
                <a:srgbClr val="FFFFFF"/>
              </a:buClr>
            </a:pPr>
            <a:r>
              <a:rPr lang="en" sz="1200" dirty="0">
                <a:solidFill>
                  <a:srgbClr val="FFFFFF"/>
                </a:solidFill>
              </a:rPr>
              <a:t>Using machine learning to evaluate housing data and determine factors influencing home sales in a particular area</a:t>
            </a:r>
          </a:p>
          <a:p>
            <a:pPr marL="1371600" lvl="2" indent="-228600" rtl="0">
              <a:lnSpc>
                <a:spcPct val="100000"/>
              </a:lnSpc>
              <a:spcBef>
                <a:spcPts val="0"/>
              </a:spcBef>
              <a:buClr>
                <a:srgbClr val="FFFFFF"/>
              </a:buClr>
            </a:pPr>
            <a:r>
              <a:rPr lang="en" sz="1200" dirty="0">
                <a:solidFill>
                  <a:srgbClr val="FFFFFF"/>
                </a:solidFill>
              </a:rPr>
              <a:t>Creating a user-friendly interface for users to view data about factors influencing home sales and create data visualizations </a:t>
            </a:r>
            <a:r>
              <a:rPr lang="en" dirty="0">
                <a:solidFill>
                  <a:srgbClr val="FFFFFF"/>
                </a:solidFill>
              </a:rPr>
              <a:t>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83750" y="249550"/>
            <a:ext cx="8176500" cy="572700"/>
          </a:xfrm>
          <a:prstGeom prst="rect">
            <a:avLst/>
          </a:prstGeom>
        </p:spPr>
        <p:txBody>
          <a:bodyPr lIns="91425" tIns="91425" rIns="91425" bIns="91425" anchor="t" anchorCtr="0">
            <a:noAutofit/>
          </a:bodyPr>
          <a:lstStyle/>
          <a:p>
            <a:pPr lvl="0">
              <a:spcBef>
                <a:spcPts val="0"/>
              </a:spcBef>
              <a:buNone/>
            </a:pPr>
            <a:r>
              <a:rPr lang="en" sz="2400"/>
              <a:t>Architecture Decisions: ML Model v.s. Statistical Model</a:t>
            </a:r>
          </a:p>
        </p:txBody>
      </p:sp>
      <p:sp>
        <p:nvSpPr>
          <p:cNvPr id="172" name="Shape 172"/>
          <p:cNvSpPr txBox="1">
            <a:spLocks noGrp="1"/>
          </p:cNvSpPr>
          <p:nvPr>
            <p:ph type="body" idx="1"/>
          </p:nvPr>
        </p:nvSpPr>
        <p:spPr>
          <a:xfrm>
            <a:off x="48375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1: Machine Learning</a:t>
            </a:r>
          </a:p>
          <a:p>
            <a:pPr marL="457200" marR="0" lvl="0" indent="-317500" algn="l" rtl="0">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marL="914400" marR="0" lvl="1" indent="-228600" algn="l" rtl="0">
              <a:lnSpc>
                <a:spcPct val="115000"/>
              </a:lnSpc>
              <a:spcBef>
                <a:spcPts val="0"/>
              </a:spcBef>
              <a:spcAft>
                <a:spcPts val="1600"/>
              </a:spcAft>
              <a:buClr>
                <a:srgbClr val="FFFFFF"/>
              </a:buClr>
              <a:buChar char="○"/>
            </a:pPr>
            <a:r>
              <a:rPr lang="en">
                <a:solidFill>
                  <a:srgbClr val="FFFFFF"/>
                </a:solidFill>
              </a:rPr>
              <a:t>You don’t need to know the “rules” of the data</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marL="457200" marR="0" lvl="0" indent="-228600" algn="l" rtl="0">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marR="0" lvl="0" algn="l" rtl="0">
              <a:lnSpc>
                <a:spcPct val="115000"/>
              </a:lnSpc>
              <a:spcBef>
                <a:spcPts val="0"/>
              </a:spcBef>
              <a:spcAft>
                <a:spcPts val="1600"/>
              </a:spcAft>
              <a:buNone/>
            </a:pPr>
            <a:endParaRPr>
              <a:solidFill>
                <a:srgbClr val="B7B7B7"/>
              </a:solidFill>
            </a:endParaRPr>
          </a:p>
        </p:txBody>
      </p:sp>
      <p:sp>
        <p:nvSpPr>
          <p:cNvPr id="173" name="Shape 173"/>
          <p:cNvSpPr txBox="1">
            <a:spLocks noGrp="1"/>
          </p:cNvSpPr>
          <p:nvPr>
            <p:ph type="body" idx="2"/>
          </p:nvPr>
        </p:nvSpPr>
        <p:spPr>
          <a:xfrm>
            <a:off x="477130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2: Statistical Analysis</a:t>
            </a:r>
          </a:p>
          <a:p>
            <a:pPr marL="457200" lvl="0" indent="-228600" algn="l" rtl="0">
              <a:spcBef>
                <a:spcPts val="0"/>
              </a:spcBef>
            </a:pPr>
            <a:r>
              <a:rPr lang="en">
                <a:solidFill>
                  <a:srgbClr val="00FF00"/>
                </a:solidFill>
              </a:rPr>
              <a:t>Pro:</a:t>
            </a:r>
            <a:r>
              <a:rPr lang="en">
                <a:solidFill>
                  <a:srgbClr val="FFFFFF"/>
                </a:solidFill>
              </a:rPr>
              <a:t> Proofs are easier to document</a:t>
            </a:r>
          </a:p>
          <a:p>
            <a:pPr marL="457200" lvl="0" indent="-228600" algn="l" rtl="0">
              <a:spcBef>
                <a:spcPts val="0"/>
              </a:spcBef>
            </a:pPr>
            <a:r>
              <a:rPr lang="en">
                <a:solidFill>
                  <a:srgbClr val="00FF00"/>
                </a:solidFill>
              </a:rPr>
              <a:t>Pro: </a:t>
            </a:r>
            <a:r>
              <a:rPr lang="en">
                <a:solidFill>
                  <a:srgbClr val="FFFFFF"/>
                </a:solidFill>
              </a:rPr>
              <a:t>The amount (volume) of data doesn’t matter </a:t>
            </a:r>
          </a:p>
          <a:p>
            <a:pPr marL="457200" lvl="0" indent="-228600" algn="l" rtl="0">
              <a:spcBef>
                <a:spcPts val="0"/>
              </a:spcBef>
            </a:pPr>
            <a:r>
              <a:rPr lang="en">
                <a:solidFill>
                  <a:srgbClr val="FF0000"/>
                </a:solidFill>
              </a:rPr>
              <a:t>Con: </a:t>
            </a:r>
            <a:r>
              <a:rPr lang="en">
                <a:solidFill>
                  <a:srgbClr val="FFFFFF"/>
                </a:solidFill>
              </a:rPr>
              <a:t>Stat Models are generally formed using an hypothesis making them “Data dependant” </a:t>
            </a:r>
          </a:p>
          <a:p>
            <a:pPr marL="457200" lvl="0" indent="-228600" algn="l" rtl="0">
              <a:spcBef>
                <a:spcPts val="0"/>
              </a:spcBef>
            </a:pPr>
            <a:r>
              <a:rPr lang="en">
                <a:solidFill>
                  <a:srgbClr val="FF0000"/>
                </a:solidFill>
              </a:rPr>
              <a:t>Con:</a:t>
            </a:r>
            <a:r>
              <a:rPr lang="en">
                <a:solidFill>
                  <a:srgbClr val="FFFFFF"/>
                </a:solidFill>
              </a:rPr>
              <a:t> Must add weights to categorical and binary values</a:t>
            </a:r>
          </a:p>
          <a:p>
            <a:pPr marL="457200" lvl="0" indent="-2286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990300"/>
          </a:xfrm>
          <a:prstGeom prst="rect">
            <a:avLst/>
          </a:prstGeom>
        </p:spPr>
        <p:txBody>
          <a:bodyPr lIns="91425" tIns="91425" rIns="91425" bIns="91425" anchor="t" anchorCtr="0">
            <a:noAutofit/>
          </a:bodyPr>
          <a:lstStyle/>
          <a:p>
            <a:pPr lvl="0" algn="ctr" rtl="0">
              <a:spcBef>
                <a:spcPts val="0"/>
              </a:spcBef>
              <a:buNone/>
            </a:pPr>
            <a:r>
              <a:rPr lang="en"/>
              <a:t>Architecture decisions: AngularJS &amp; Bootstrap vs. Pure HTML/CSS</a:t>
            </a:r>
          </a:p>
        </p:txBody>
      </p:sp>
      <p:sp>
        <p:nvSpPr>
          <p:cNvPr id="179" name="Shape 179"/>
          <p:cNvSpPr txBox="1">
            <a:spLocks noGrp="1"/>
          </p:cNvSpPr>
          <p:nvPr>
            <p:ph type="body" idx="1"/>
          </p:nvPr>
        </p:nvSpPr>
        <p:spPr>
          <a:xfrm>
            <a:off x="311700" y="143532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AngularJS &amp; Bootstrap</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Write less code.</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marL="457200" lvl="0" indent="-228600" rtl="0">
              <a:spcBef>
                <a:spcPts val="0"/>
              </a:spcBef>
            </a:pPr>
            <a:r>
              <a:rPr lang="en">
                <a:solidFill>
                  <a:srgbClr val="FF0000"/>
                </a:solidFill>
              </a:rPr>
              <a:t>Con</a:t>
            </a:r>
            <a:r>
              <a:rPr lang="en">
                <a:solidFill>
                  <a:srgbClr val="000000"/>
                </a:solidFill>
              </a:rPr>
              <a:t>:</a:t>
            </a:r>
            <a:r>
              <a:rPr lang="en">
                <a:solidFill>
                  <a:srgbClr val="FFFFFF"/>
                </a:solidFill>
              </a:rPr>
              <a:t> Experience.</a:t>
            </a:r>
          </a:p>
          <a:p>
            <a:pPr marL="457200" lvl="0" indent="-2286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a:spLocks noGrp="1"/>
          </p:cNvSpPr>
          <p:nvPr>
            <p:ph type="body" idx="2"/>
          </p:nvPr>
        </p:nvSpPr>
        <p:spPr>
          <a:xfrm>
            <a:off x="4832400" y="143537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Pure HTML/CSS</a:t>
            </a:r>
          </a:p>
          <a:p>
            <a:pPr marL="457200" lvl="0" indent="-2286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marL="457200" lvl="0" indent="-228600" rtl="0">
              <a:spcBef>
                <a:spcPts val="0"/>
              </a:spcBef>
            </a:pPr>
            <a:r>
              <a:rPr lang="en">
                <a:solidFill>
                  <a:srgbClr val="00FF00"/>
                </a:solidFill>
              </a:rPr>
              <a:t>Pro</a:t>
            </a:r>
            <a:r>
              <a:rPr lang="en"/>
              <a:t>: </a:t>
            </a:r>
            <a:r>
              <a:rPr lang="en">
                <a:solidFill>
                  <a:srgbClr val="FFFFFF"/>
                </a:solidFill>
              </a:rPr>
              <a:t>None, or not as many, dependencies</a:t>
            </a:r>
            <a:r>
              <a:rPr lang="en"/>
              <a:t>. </a:t>
            </a:r>
          </a:p>
          <a:p>
            <a:pPr marL="457200" lvl="0" indent="-228600" rtl="0">
              <a:spcBef>
                <a:spcPts val="0"/>
              </a:spcBef>
            </a:pPr>
            <a:r>
              <a:rPr lang="en">
                <a:solidFill>
                  <a:srgbClr val="FF0000"/>
                </a:solidFill>
              </a:rPr>
              <a:t>Con</a:t>
            </a:r>
            <a:r>
              <a:rPr lang="en"/>
              <a:t>: </a:t>
            </a:r>
            <a:r>
              <a:rPr lang="en">
                <a:solidFill>
                  <a:srgbClr val="FFFFFF"/>
                </a:solidFill>
              </a:rPr>
              <a:t>Not as consistent or responsive.</a:t>
            </a:r>
          </a:p>
          <a:p>
            <a:pPr marL="457200" lvl="0" indent="-2286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Architecture decisions: Ruby on Rails VS Django</a:t>
            </a:r>
          </a:p>
        </p:txBody>
      </p:sp>
      <p:sp>
        <p:nvSpPr>
          <p:cNvPr id="186" name="Shape 186"/>
          <p:cNvSpPr txBox="1">
            <a:spLocks noGrp="1"/>
          </p:cNvSpPr>
          <p:nvPr>
            <p:ph type="body" idx="1"/>
          </p:nvPr>
        </p:nvSpPr>
        <p:spPr>
          <a:xfrm>
            <a:off x="497400" y="1152475"/>
            <a:ext cx="3814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Django</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marL="457200" lvl="0" indent="-2286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a:spLocks noGrp="1"/>
          </p:cNvSpPr>
          <p:nvPr>
            <p:ph type="body" idx="2"/>
          </p:nvPr>
        </p:nvSpPr>
        <p:spPr>
          <a:xfrm>
            <a:off x="4832400" y="1152475"/>
            <a:ext cx="39999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Ruby on Rails</a:t>
            </a:r>
          </a:p>
          <a:p>
            <a:pPr marL="457200" lvl="0" indent="-228600" rtl="0">
              <a:spcBef>
                <a:spcPts val="0"/>
              </a:spcBef>
            </a:pPr>
            <a:r>
              <a:rPr lang="en">
                <a:solidFill>
                  <a:srgbClr val="00FF00"/>
                </a:solidFill>
              </a:rPr>
              <a:t>Pro</a:t>
            </a:r>
            <a:r>
              <a:rPr lang="en"/>
              <a:t>: </a:t>
            </a:r>
            <a:r>
              <a:rPr lang="en">
                <a:solidFill>
                  <a:srgbClr val="FFFFFF"/>
                </a:solidFill>
              </a:rPr>
              <a:t>Some experience with this framework.</a:t>
            </a:r>
          </a:p>
          <a:p>
            <a:pPr marL="457200" lvl="0" indent="-228600" rtl="0">
              <a:spcBef>
                <a:spcPts val="0"/>
              </a:spcBef>
            </a:pPr>
            <a:r>
              <a:rPr lang="en">
                <a:solidFill>
                  <a:srgbClr val="00FF00"/>
                </a:solidFill>
              </a:rPr>
              <a:t>Pro</a:t>
            </a:r>
            <a:r>
              <a:rPr lang="en"/>
              <a:t>: </a:t>
            </a:r>
          </a:p>
          <a:p>
            <a:pPr marL="457200" lvl="0" indent="-2286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marL="457200" lvl="0" indent="-2286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Hosting decision: Cloud Hosting vs Local Hosting </a:t>
            </a:r>
          </a:p>
        </p:txBody>
      </p:sp>
      <p:sp>
        <p:nvSpPr>
          <p:cNvPr id="193" name="Shape 193"/>
          <p:cNvSpPr txBox="1">
            <a:spLocks noGrp="1"/>
          </p:cNvSpPr>
          <p:nvPr>
            <p:ph type="body" idx="1"/>
          </p:nvPr>
        </p:nvSpPr>
        <p:spPr>
          <a:xfrm>
            <a:off x="522525" y="1017725"/>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Cloud</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24/7 access.</a:t>
            </a:r>
          </a:p>
          <a:p>
            <a:pPr marL="457200" lvl="0" indent="-228600" rtl="0">
              <a:spcBef>
                <a:spcPts val="0"/>
              </a:spcBef>
              <a:buClr>
                <a:srgbClr val="FFFFFF"/>
              </a:buClr>
            </a:pPr>
            <a:r>
              <a:rPr lang="en">
                <a:solidFill>
                  <a:srgbClr val="00FF00"/>
                </a:solidFill>
              </a:rPr>
              <a:t>Pro:</a:t>
            </a:r>
            <a:r>
              <a:rPr lang="en">
                <a:solidFill>
                  <a:srgbClr val="FFFFFF"/>
                </a:solidFill>
              </a:rPr>
              <a:t> Hardware requirements handled by external party. </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a:spLocks noGrp="1"/>
          </p:cNvSpPr>
          <p:nvPr>
            <p:ph type="body" idx="2"/>
          </p:nvPr>
        </p:nvSpPr>
        <p:spPr>
          <a:xfrm>
            <a:off x="4818575" y="958900"/>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Localhost</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marL="457200" lvl="0" indent="-2286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marL="457200" lvl="0" indent="-2286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261750"/>
            <a:ext cx="8520600" cy="572700"/>
          </a:xfrm>
          <a:prstGeom prst="rect">
            <a:avLst/>
          </a:prstGeom>
        </p:spPr>
        <p:txBody>
          <a:bodyPr lIns="91425" tIns="91425" rIns="91425" bIns="91425" anchor="t" anchorCtr="0">
            <a:noAutofit/>
          </a:bodyPr>
          <a:lstStyle/>
          <a:p>
            <a:pPr lvl="0" algn="ctr">
              <a:spcBef>
                <a:spcPts val="0"/>
              </a:spcBef>
              <a:buNone/>
            </a:pPr>
            <a:r>
              <a:rPr lang="en"/>
              <a:t>Database decision: MySQL VS MongoDB</a:t>
            </a:r>
          </a:p>
        </p:txBody>
      </p:sp>
      <p:sp>
        <p:nvSpPr>
          <p:cNvPr id="200" name="Shape 200"/>
          <p:cNvSpPr txBox="1">
            <a:spLocks noGrp="1"/>
          </p:cNvSpPr>
          <p:nvPr>
            <p:ph type="body" idx="1"/>
          </p:nvPr>
        </p:nvSpPr>
        <p:spPr>
          <a:xfrm>
            <a:off x="46125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MySQL</a:t>
            </a:r>
          </a:p>
          <a:p>
            <a:pPr marL="457200" lvl="0" indent="-228600" rtl="0">
              <a:spcBef>
                <a:spcPts val="0"/>
              </a:spcBef>
            </a:pPr>
            <a:r>
              <a:rPr lang="en">
                <a:solidFill>
                  <a:srgbClr val="00FF00"/>
                </a:solidFill>
              </a:rPr>
              <a:t>Pro</a:t>
            </a:r>
            <a:r>
              <a:rPr lang="en"/>
              <a:t>: </a:t>
            </a:r>
            <a:r>
              <a:rPr lang="en">
                <a:solidFill>
                  <a:srgbClr val="FFFFFF"/>
                </a:solidFill>
              </a:rPr>
              <a:t>Several members of our group have experience with MySQL.</a:t>
            </a:r>
          </a:p>
          <a:p>
            <a:pPr marL="457200" lvl="0" indent="-228600" rtl="0">
              <a:spcBef>
                <a:spcPts val="0"/>
              </a:spcBef>
            </a:pPr>
            <a:r>
              <a:rPr lang="en">
                <a:solidFill>
                  <a:srgbClr val="00FF00"/>
                </a:solidFill>
              </a:rPr>
              <a:t>Pro</a:t>
            </a:r>
            <a:r>
              <a:rPr lang="en"/>
              <a:t>: </a:t>
            </a:r>
            <a:r>
              <a:rPr lang="en">
                <a:solidFill>
                  <a:srgbClr val="FFFFFF"/>
                </a:solidFill>
              </a:rPr>
              <a:t>Data integrity constraints enforced.</a:t>
            </a:r>
          </a:p>
          <a:p>
            <a:pPr marL="457200" lvl="0" indent="-228600" rtl="0">
              <a:spcBef>
                <a:spcPts val="0"/>
              </a:spcBef>
            </a:pPr>
            <a:r>
              <a:rPr lang="en">
                <a:solidFill>
                  <a:srgbClr val="00FF00"/>
                </a:solidFill>
              </a:rPr>
              <a:t>Pro</a:t>
            </a:r>
            <a:r>
              <a:rPr lang="en"/>
              <a:t>:</a:t>
            </a:r>
            <a:r>
              <a:rPr lang="en">
                <a:solidFill>
                  <a:srgbClr val="FFFFFF"/>
                </a:solidFill>
              </a:rPr>
              <a:t> “Transaction” processes supported natively. </a:t>
            </a:r>
          </a:p>
          <a:p>
            <a:pPr marL="457200" lvl="0" indent="-2286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marL="457200" lvl="0" indent="-2286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marL="457200" lvl="0" indent="-2286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a:spLocks noGrp="1"/>
          </p:cNvSpPr>
          <p:nvPr>
            <p:ph type="body" idx="2"/>
          </p:nvPr>
        </p:nvSpPr>
        <p:spPr>
          <a:xfrm>
            <a:off x="479410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MongoDB</a:t>
            </a:r>
          </a:p>
          <a:p>
            <a:pPr marL="457200" lvl="0" indent="-2286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marL="457200" lvl="0" indent="-2286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marL="457200" lvl="0" indent="-228600" rtl="0">
              <a:spcBef>
                <a:spcPts val="0"/>
              </a:spcBef>
              <a:buClr>
                <a:srgbClr val="FFFFFF"/>
              </a:buClr>
            </a:pPr>
            <a:r>
              <a:rPr lang="en">
                <a:solidFill>
                  <a:srgbClr val="00FF00"/>
                </a:solidFill>
              </a:rPr>
              <a:t>Pro</a:t>
            </a:r>
            <a:r>
              <a:rPr lang="en">
                <a:solidFill>
                  <a:srgbClr val="FFFFFF"/>
                </a:solidFill>
              </a:rPr>
              <a:t>: More scalable than relational DB.</a:t>
            </a:r>
          </a:p>
          <a:p>
            <a:pPr marL="457200" lvl="0" indent="-228600" rtl="0">
              <a:spcBef>
                <a:spcPts val="0"/>
              </a:spcBef>
              <a:buClr>
                <a:srgbClr val="FFFFFF"/>
              </a:buClr>
            </a:pPr>
            <a:r>
              <a:rPr lang="en">
                <a:solidFill>
                  <a:srgbClr val="FF0000"/>
                </a:solidFill>
              </a:rPr>
              <a:t>Con</a:t>
            </a:r>
            <a:r>
              <a:rPr lang="en">
                <a:solidFill>
                  <a:schemeClr val="dk1"/>
                </a:solidFill>
              </a:rPr>
              <a:t>: No enforcement for data integrity constraints.</a:t>
            </a:r>
          </a:p>
          <a:p>
            <a:pPr marL="457200" lvl="0" indent="-228600" rtl="0">
              <a:spcBef>
                <a:spcPts val="0"/>
              </a:spcBef>
              <a:buClr>
                <a:srgbClr val="FFFFFF"/>
              </a:buClr>
            </a:pPr>
            <a:r>
              <a:rPr lang="en">
                <a:solidFill>
                  <a:srgbClr val="FF0000"/>
                </a:solidFill>
              </a:rPr>
              <a:t>Con</a:t>
            </a:r>
            <a:r>
              <a:rPr lang="en">
                <a:solidFill>
                  <a:srgbClr val="FFFFFF"/>
                </a:solidFill>
              </a:rPr>
              <a:t>: 	No join operation comparable to SQL relational JOIN.</a:t>
            </a:r>
          </a:p>
          <a:p>
            <a:pPr marL="457200" lvl="0" indent="-2286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Roles and Responsibilities</a:t>
            </a:r>
          </a:p>
        </p:txBody>
      </p:sp>
      <p:sp>
        <p:nvSpPr>
          <p:cNvPr id="207" name="Shape 207"/>
          <p:cNvSpPr txBox="1">
            <a:spLocks noGrp="1"/>
          </p:cNvSpPr>
          <p:nvPr>
            <p:ph type="body" idx="2"/>
          </p:nvPr>
        </p:nvSpPr>
        <p:spPr>
          <a:xfrm>
            <a:off x="429416" y="1152475"/>
            <a:ext cx="8125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Frontend:</a:t>
            </a:r>
            <a:r>
              <a:rPr lang="en">
                <a:solidFill>
                  <a:srgbClr val="FFFFFF"/>
                </a:solidFill>
              </a:rPr>
              <a:t> Jeremy Hutton</a:t>
            </a:r>
          </a:p>
          <a:p>
            <a:pPr marL="457200" lvl="0" indent="-228600" rtl="0">
              <a:spcBef>
                <a:spcPts val="0"/>
              </a:spcBef>
              <a:buClr>
                <a:srgbClr val="FFFFFF"/>
              </a:buClr>
            </a:pPr>
            <a:r>
              <a:rPr lang="en" b="1" u="sng">
                <a:solidFill>
                  <a:srgbClr val="FFFFFF"/>
                </a:solidFill>
              </a:rPr>
              <a:t>Backend:</a:t>
            </a:r>
            <a:r>
              <a:rPr lang="en">
                <a:solidFill>
                  <a:srgbClr val="FFFFFF"/>
                </a:solidFill>
              </a:rPr>
              <a:t> Richard Andrews</a:t>
            </a:r>
          </a:p>
          <a:p>
            <a:pPr marL="457200" lvl="0" indent="-228600" rtl="0">
              <a:spcBef>
                <a:spcPts val="0"/>
              </a:spcBef>
              <a:buClr>
                <a:srgbClr val="FFFFFF"/>
              </a:buClr>
            </a:pPr>
            <a:r>
              <a:rPr lang="en" b="1" u="sng">
                <a:solidFill>
                  <a:srgbClr val="FFFFFF"/>
                </a:solidFill>
              </a:rPr>
              <a:t>Backend/Database:</a:t>
            </a:r>
            <a:r>
              <a:rPr lang="en">
                <a:solidFill>
                  <a:srgbClr val="FFFFFF"/>
                </a:solidFill>
              </a:rPr>
              <a:t> Christian Simaan</a:t>
            </a:r>
          </a:p>
          <a:p>
            <a:pPr marL="457200" lvl="0" indent="-228600" rtl="0">
              <a:spcBef>
                <a:spcPts val="0"/>
              </a:spcBef>
              <a:buClr>
                <a:srgbClr val="FFFFFF"/>
              </a:buClr>
            </a:pPr>
            <a:r>
              <a:rPr lang="en" b="1" u="sng">
                <a:solidFill>
                  <a:srgbClr val="FFFFFF"/>
                </a:solidFill>
              </a:rPr>
              <a:t>Frontend/Machine Learning:</a:t>
            </a:r>
            <a:r>
              <a:rPr lang="en">
                <a:solidFill>
                  <a:srgbClr val="FFFFFF"/>
                </a:solidFill>
              </a:rPr>
              <a:t> Ochaun Marshall</a:t>
            </a:r>
          </a:p>
          <a:p>
            <a:pPr lvl="0" rtl="0">
              <a:spcBef>
                <a:spcPts val="0"/>
              </a:spcBef>
              <a:buNone/>
            </a:pP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223500"/>
            <a:ext cx="8520600" cy="572700"/>
          </a:xfrm>
          <a:prstGeom prst="rect">
            <a:avLst/>
          </a:prstGeom>
        </p:spPr>
        <p:txBody>
          <a:bodyPr lIns="91425" tIns="91425" rIns="91425" bIns="91425" anchor="t" anchorCtr="0">
            <a:noAutofit/>
          </a:bodyPr>
          <a:lstStyle/>
          <a:p>
            <a:pPr lvl="0" algn="ctr">
              <a:spcBef>
                <a:spcPts val="0"/>
              </a:spcBef>
              <a:buNone/>
            </a:pPr>
            <a:r>
              <a:rPr lang="en"/>
              <a:t>Project Progress</a:t>
            </a:r>
          </a:p>
        </p:txBody>
      </p:sp>
      <p:sp>
        <p:nvSpPr>
          <p:cNvPr id="213" name="Shape 213"/>
          <p:cNvSpPr txBox="1">
            <a:spLocks noGrp="1"/>
          </p:cNvSpPr>
          <p:nvPr>
            <p:ph type="body" idx="1"/>
          </p:nvPr>
        </p:nvSpPr>
        <p:spPr>
          <a:xfrm>
            <a:off x="995400" y="649575"/>
            <a:ext cx="7836900" cy="3551100"/>
          </a:xfrm>
          <a:prstGeom prst="rect">
            <a:avLst/>
          </a:prstGeom>
        </p:spPr>
        <p:txBody>
          <a:bodyPr lIns="91425" tIns="91425" rIns="91425" bIns="91425" anchor="t" anchorCtr="0">
            <a:noAutofit/>
          </a:bodyPr>
          <a:lstStyle/>
          <a:p>
            <a:pPr marL="514350" lvl="0" indent="-285750" rtl="0">
              <a:spcBef>
                <a:spcPts val="0"/>
              </a:spcBef>
              <a:buClr>
                <a:srgbClr val="FFFFFF"/>
              </a:buClr>
              <a:buFont typeface="Arial" panose="020B0604020202020204" pitchFamily="34" charset="0"/>
              <a:buChar char="•"/>
            </a:pPr>
            <a:r>
              <a:rPr lang="en" sz="1600" dirty="0">
                <a:solidFill>
                  <a:srgbClr val="FFFFFF"/>
                </a:solidFill>
              </a:rPr>
              <a:t>Developed Data Acquisition Program and Started Acquisition</a:t>
            </a:r>
          </a:p>
          <a:p>
            <a:pPr marL="914400" lvl="1" indent="-342900" rtl="0">
              <a:spcBef>
                <a:spcPts val="0"/>
              </a:spcBef>
              <a:buClr>
                <a:srgbClr val="FFFFFF"/>
              </a:buClr>
              <a:buSzPct val="100000"/>
            </a:pPr>
            <a:r>
              <a:rPr lang="en" sz="1600" dirty="0">
                <a:solidFill>
                  <a:srgbClr val="FFFFFF"/>
                </a:solidFill>
              </a:rPr>
              <a:t>Using Python with PyZillow</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Set Up AWS Services</a:t>
            </a:r>
          </a:p>
          <a:p>
            <a:pPr marL="914400" lvl="1" indent="-342900" rtl="0">
              <a:spcBef>
                <a:spcPts val="0"/>
              </a:spcBef>
              <a:buClr>
                <a:srgbClr val="FFFFFF"/>
              </a:buClr>
              <a:buSzPct val="100000"/>
            </a:pPr>
            <a:r>
              <a:rPr lang="en" sz="1600" dirty="0">
                <a:solidFill>
                  <a:srgbClr val="FFFFFF"/>
                </a:solidFill>
              </a:rPr>
              <a:t>Elastic Beanstalk, Relational Database, Server Instance</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Developed MySQL and Python Function For Database Creation</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Created MySQL RD Instance on AWS Server</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Started Parameterizing Random Forest Based on Attributes From PyZillow</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Developed Front End Design</a:t>
            </a:r>
          </a:p>
          <a:p>
            <a:pPr marL="514350" lvl="0" indent="-285750" rtl="0">
              <a:spcBef>
                <a:spcPts val="0"/>
              </a:spcBef>
              <a:buClr>
                <a:srgbClr val="FFFFFF"/>
              </a:buClr>
              <a:buFont typeface="Arial" panose="020B0604020202020204" pitchFamily="34" charset="0"/>
              <a:buChar char="•"/>
            </a:pPr>
            <a:r>
              <a:rPr lang="en" sz="1600" dirty="0">
                <a:solidFill>
                  <a:srgbClr val="FFFFFF"/>
                </a:solidFill>
              </a:rPr>
              <a:t>Began </a:t>
            </a:r>
            <a:r>
              <a:rPr lang="en" dirty="0">
                <a:solidFill>
                  <a:srgbClr val="FFFFFF"/>
                </a:solidFill>
              </a:rPr>
              <a:t>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descr="490DataFlowModel - Copy of Page 1 (1).png"/>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574000" y="358350"/>
            <a:ext cx="8244600" cy="572700"/>
          </a:xfrm>
          <a:prstGeom prst="rect">
            <a:avLst/>
          </a:prstGeom>
        </p:spPr>
        <p:txBody>
          <a:bodyPr lIns="91425" tIns="91425" rIns="91425" bIns="91425" anchor="t" anchorCtr="0">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31300" y="171400"/>
            <a:ext cx="8071200" cy="572700"/>
          </a:xfrm>
          <a:prstGeom prst="rect">
            <a:avLst/>
          </a:prstGeom>
        </p:spPr>
        <p:txBody>
          <a:bodyPr lIns="91425" tIns="91425" rIns="91425" bIns="91425" anchor="t" anchorCtr="0">
            <a:noAutofit/>
          </a:bodyPr>
          <a:lstStyle/>
          <a:p>
            <a:pPr lvl="0" algn="ctr">
              <a:spcBef>
                <a:spcPts val="0"/>
              </a:spcBef>
              <a:buNone/>
            </a:pPr>
            <a:r>
              <a:rPr lang="en"/>
              <a:t>Data Dictionary</a:t>
            </a:r>
          </a:p>
        </p:txBody>
      </p:sp>
      <p:sp>
        <p:nvSpPr>
          <p:cNvPr id="230" name="Shape 230"/>
          <p:cNvSpPr txBox="1">
            <a:spLocks noGrp="1"/>
          </p:cNvSpPr>
          <p:nvPr>
            <p:ph type="body" idx="1"/>
          </p:nvPr>
        </p:nvSpPr>
        <p:spPr>
          <a:xfrm>
            <a:off x="531300" y="670800"/>
            <a:ext cx="8071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from Zillow API stored in database table home_data in PyZillow_Data schema. Includes:</a:t>
            </a:r>
          </a:p>
          <a:p>
            <a:pPr marL="914400" lvl="1" indent="-2286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marL="914400" lvl="1" indent="-3175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marL="457200" lvl="0" indent="0" rtl="0">
              <a:spcBef>
                <a:spcPts val="0"/>
              </a:spcBef>
              <a:spcAft>
                <a:spcPts val="0"/>
              </a:spcAft>
              <a:buNone/>
            </a:pPr>
            <a:endParaRPr>
              <a:solidFill>
                <a:srgbClr val="FFFFFF"/>
              </a:solidFill>
            </a:endParaRPr>
          </a:p>
          <a:p>
            <a:pPr marL="457200" lvl="0" indent="-228600" rtl="0">
              <a:spcBef>
                <a:spcPts val="0"/>
              </a:spcBef>
              <a:buClr>
                <a:srgbClr val="FFFFFF"/>
              </a:buClr>
              <a:buChar char="●"/>
            </a:pPr>
            <a:r>
              <a:rPr lang="en">
                <a:solidFill>
                  <a:srgbClr val="FFFFFF"/>
                </a:solidFill>
              </a:rPr>
              <a:t>Data from user sessions:</a:t>
            </a:r>
          </a:p>
          <a:p>
            <a:pPr marL="914400" lvl="1" indent="-228600" rtl="0">
              <a:spcBef>
                <a:spcPts val="0"/>
              </a:spcBef>
              <a:buClr>
                <a:srgbClr val="FFFFFF"/>
              </a:buClr>
              <a:buChar char="○"/>
            </a:pPr>
            <a:r>
              <a:rPr lang="en">
                <a:solidFill>
                  <a:srgbClr val="FFFFFF"/>
                </a:solidFill>
              </a:rPr>
              <a:t>Session ID</a:t>
            </a:r>
          </a:p>
          <a:p>
            <a:pPr marL="914400" lvl="1" indent="-2286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Functional Requirements - Features Priority</a:t>
            </a:r>
          </a:p>
        </p:txBody>
      </p:sp>
      <p:sp>
        <p:nvSpPr>
          <p:cNvPr id="70" name="Shape 70"/>
          <p:cNvSpPr txBox="1">
            <a:spLocks noGrp="1"/>
          </p:cNvSpPr>
          <p:nvPr>
            <p:ph type="body" idx="1"/>
          </p:nvPr>
        </p:nvSpPr>
        <p:spPr>
          <a:xfrm>
            <a:off x="311700" y="1152475"/>
            <a:ext cx="8328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1st-tier - Features essential to core functionality - highest priority</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2nd-tier - Features adding desirable, non-core functionality</a:t>
            </a:r>
          </a:p>
          <a:p>
            <a:pPr marL="457200" lvl="0" indent="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Shape 235" descr="RFimage.jpg"/>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lIns="91425" tIns="91425" rIns="91425" bIns="91425" anchor="t" anchorCtr="0">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508700" y="274000"/>
            <a:ext cx="8026200" cy="572700"/>
          </a:xfrm>
          <a:prstGeom prst="rect">
            <a:avLst/>
          </a:prstGeom>
        </p:spPr>
        <p:txBody>
          <a:bodyPr lIns="91425" tIns="91425" rIns="91425" bIns="91425" anchor="t" anchorCtr="0">
            <a:noAutofit/>
          </a:bodyPr>
          <a:lstStyle/>
          <a:p>
            <a:pPr lvl="0" algn="ctr">
              <a:spcBef>
                <a:spcPts val="0"/>
              </a:spcBef>
              <a:buNone/>
            </a:pPr>
            <a:r>
              <a:rPr lang="en"/>
              <a:t>Algorithm Analysis(Random Forest)</a:t>
            </a:r>
          </a:p>
        </p:txBody>
      </p:sp>
      <p:sp>
        <p:nvSpPr>
          <p:cNvPr id="242" name="Shape 242"/>
          <p:cNvSpPr txBox="1">
            <a:spLocks noGrp="1"/>
          </p:cNvSpPr>
          <p:nvPr>
            <p:ph type="body" idx="1"/>
          </p:nvPr>
        </p:nvSpPr>
        <p:spPr>
          <a:xfrm>
            <a:off x="558900" y="9447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sz="1200" dirty="0">
                <a:solidFill>
                  <a:srgbClr val="FFFFFF"/>
                </a:solidFill>
              </a:rPr>
              <a:t>Random Forest Algorithm:</a:t>
            </a:r>
          </a:p>
          <a:p>
            <a:pPr marL="914400" lvl="1" indent="-228600" rtl="0">
              <a:spcBef>
                <a:spcPts val="0"/>
              </a:spcBef>
              <a:buClr>
                <a:srgbClr val="FFFFFF"/>
              </a:buClr>
              <a:buChar char="○"/>
            </a:pPr>
            <a:r>
              <a:rPr lang="en" sz="1200" dirty="0">
                <a:solidFill>
                  <a:srgbClr val="FFFFFF"/>
                </a:solidFill>
              </a:rPr>
              <a:t>Supervised learning as opposed to online learning</a:t>
            </a:r>
          </a:p>
          <a:p>
            <a:pPr marL="914400" lvl="1" indent="-228600" rtl="0">
              <a:spcBef>
                <a:spcPts val="0"/>
              </a:spcBef>
              <a:buClr>
                <a:srgbClr val="FFFFFF"/>
              </a:buClr>
              <a:buChar char="○"/>
            </a:pPr>
            <a:r>
              <a:rPr lang="en" sz="1200" dirty="0">
                <a:solidFill>
                  <a:srgbClr val="FFFFFF"/>
                </a:solidFill>
              </a:rPr>
              <a:t>Built with a multitude of Decision Trees</a:t>
            </a:r>
          </a:p>
          <a:p>
            <a:pPr marL="914400" lvl="1" indent="-228600" rtl="0">
              <a:spcBef>
                <a:spcPts val="0"/>
              </a:spcBef>
              <a:buClr>
                <a:srgbClr val="FFFFFF"/>
              </a:buClr>
              <a:buChar char="○"/>
            </a:pPr>
            <a:r>
              <a:rPr lang="en" sz="1200" dirty="0">
                <a:solidFill>
                  <a:srgbClr val="FFFFFF"/>
                </a:solidFill>
              </a:rPr>
              <a:t>Bootstrap sampling</a:t>
            </a:r>
          </a:p>
          <a:p>
            <a:pPr marL="914400" lvl="1" indent="-228600" rtl="0">
              <a:spcBef>
                <a:spcPts val="0"/>
              </a:spcBef>
              <a:buClr>
                <a:srgbClr val="FFFFFF"/>
              </a:buClr>
              <a:buChar char="○"/>
            </a:pPr>
            <a:r>
              <a:rPr lang="en" sz="1200" dirty="0">
                <a:solidFill>
                  <a:srgbClr val="FFFFFF"/>
                </a:solidFill>
              </a:rPr>
              <a:t>Averaging tree results to reach a predicted classification</a:t>
            </a:r>
          </a:p>
          <a:p>
            <a:pPr marL="457200" lvl="0" indent="-228600" rtl="0">
              <a:spcBef>
                <a:spcPts val="0"/>
              </a:spcBef>
              <a:buClr>
                <a:srgbClr val="FFFFFF"/>
              </a:buClr>
              <a:buChar char="●"/>
            </a:pPr>
            <a:r>
              <a:rPr lang="en" sz="1200" dirty="0">
                <a:solidFill>
                  <a:srgbClr val="FFFFFF"/>
                </a:solidFill>
              </a:rPr>
              <a:t>Time and Space Complexity of Algorithm:</a:t>
            </a:r>
          </a:p>
          <a:p>
            <a:pPr marL="914400" lvl="1" indent="-228600" rtl="0">
              <a:spcBef>
                <a:spcPts val="0"/>
              </a:spcBef>
              <a:buClr>
                <a:srgbClr val="FFFFFF"/>
              </a:buClr>
              <a:buChar char="○"/>
            </a:pPr>
            <a:r>
              <a:rPr lang="en" sz="1200" dirty="0">
                <a:solidFill>
                  <a:srgbClr val="FFFFFF"/>
                </a:solidFill>
              </a:rPr>
              <a:t>Time: O(M(mn log n))  Space: O(mn log n)</a:t>
            </a:r>
          </a:p>
          <a:p>
            <a:pPr marL="1371600" lvl="2" indent="-228600" rtl="0">
              <a:spcBef>
                <a:spcPts val="0"/>
              </a:spcBef>
              <a:buClr>
                <a:srgbClr val="FFFFFF"/>
              </a:buClr>
              <a:buChar char="■"/>
            </a:pPr>
            <a:r>
              <a:rPr lang="en" sz="1200" dirty="0">
                <a:solidFill>
                  <a:srgbClr val="FFFFFF"/>
                </a:solidFill>
              </a:rPr>
              <a:t>Where M=number of trees, m=number of features, and n=number of elements in the dataset.             </a:t>
            </a:r>
          </a:p>
          <a:p>
            <a:pPr marL="457200" lvl="0" indent="457200" rtl="0">
              <a:spcBef>
                <a:spcPts val="0"/>
              </a:spcBef>
              <a:buNone/>
            </a:pPr>
            <a:r>
              <a:rPr lang="en" sz="1200" dirty="0">
                <a:solidFill>
                  <a:srgbClr val="FFFFFF"/>
                </a:solidFill>
              </a:rPr>
              <a:t>---Vens, Costa, Random Forest Based Feature Induction, Data Mining, 2011</a:t>
            </a:r>
          </a:p>
          <a:p>
            <a:pPr marL="914400" lvl="0" indent="0" rtl="0">
              <a:spcBef>
                <a:spcPts val="0"/>
              </a:spcBef>
              <a:buNone/>
            </a:pPr>
            <a:endParaRPr sz="1200" dirty="0">
              <a:solidFill>
                <a:srgbClr val="FFFFFF"/>
              </a:solidFill>
            </a:endParaRPr>
          </a:p>
          <a:p>
            <a:pPr marL="0" lvl="0" indent="0">
              <a:spcBef>
                <a:spcPts val="0"/>
              </a:spcBef>
              <a:buNone/>
            </a:pPr>
            <a:endParaRPr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558900" y="227400"/>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Analysis(Database Functions)</a:t>
            </a:r>
          </a:p>
        </p:txBody>
      </p:sp>
      <p:sp>
        <p:nvSpPr>
          <p:cNvPr id="248" name="Shape 248"/>
          <p:cNvSpPr txBox="1">
            <a:spLocks noGrp="1"/>
          </p:cNvSpPr>
          <p:nvPr>
            <p:ph type="body" idx="1"/>
          </p:nvPr>
        </p:nvSpPr>
        <p:spPr>
          <a:xfrm>
            <a:off x="558900" y="704725"/>
            <a:ext cx="8026200" cy="3416400"/>
          </a:xfrm>
          <a:prstGeom prst="rect">
            <a:avLst/>
          </a:prstGeom>
        </p:spPr>
        <p:txBody>
          <a:bodyPr lIns="91425" tIns="91425" rIns="91425" bIns="91425" anchor="t" anchorCtr="0">
            <a:noAutofit/>
          </a:bodyPr>
          <a:lstStyle/>
          <a:p>
            <a:pPr marL="457200" lvl="0" indent="-228600" rtl="0">
              <a:spcBef>
                <a:spcPts val="0"/>
              </a:spcBef>
              <a:buClr>
                <a:srgbClr val="F3F3F3"/>
              </a:buClr>
              <a:buChar char="●"/>
            </a:pPr>
            <a:r>
              <a:rPr lang="en" sz="1200" dirty="0">
                <a:solidFill>
                  <a:srgbClr val="F3F3F3"/>
                </a:solidFill>
              </a:rPr>
              <a:t>Uses a b+-tree index on primary key “address”, ln(n) to search. </a:t>
            </a:r>
            <a:r>
              <a:rPr lang="en" sz="1200" baseline="30000" dirty="0">
                <a:solidFill>
                  <a:srgbClr val="F3F3F3"/>
                </a:solidFill>
              </a:rPr>
              <a:t>1</a:t>
            </a:r>
          </a:p>
          <a:p>
            <a:pPr marL="457200" lvl="0" indent="-228600" rtl="0">
              <a:spcBef>
                <a:spcPts val="0"/>
              </a:spcBef>
              <a:buClr>
                <a:srgbClr val="F3F3F3"/>
              </a:buClr>
              <a:buChar char="●"/>
            </a:pPr>
            <a:r>
              <a:rPr lang="en" sz="1200" u="sng" dirty="0">
                <a:solidFill>
                  <a:srgbClr val="F3F3F3"/>
                </a:solidFill>
              </a:rPr>
              <a:t>Insertions</a:t>
            </a:r>
          </a:p>
          <a:p>
            <a:pPr marL="914400" lvl="1" indent="-228600" rtl="0">
              <a:spcBef>
                <a:spcPts val="0"/>
              </a:spcBef>
              <a:buClr>
                <a:srgbClr val="F3F3F3"/>
              </a:buClr>
              <a:buChar char="○"/>
            </a:pPr>
            <a:r>
              <a:rPr lang="en" sz="1200" dirty="0">
                <a:solidFill>
                  <a:srgbClr val="F3F3F3"/>
                </a:solidFill>
              </a:rPr>
              <a:t>Time:  Lookup to avoid error from existing PK (ln(n)) + API call (constant “C”) + insertion into DB(ln(n) + C) = 2(ln(n) + C) =   O(ln(n)).   </a:t>
            </a:r>
          </a:p>
          <a:p>
            <a:pPr marL="914400" lvl="1" indent="-228600" rtl="0">
              <a:spcBef>
                <a:spcPts val="0"/>
              </a:spcBef>
              <a:buClr>
                <a:srgbClr val="F3F3F3"/>
              </a:buClr>
              <a:buChar char="○"/>
            </a:pPr>
            <a:r>
              <a:rPr lang="en" sz="1200" dirty="0">
                <a:solidFill>
                  <a:srgbClr val="F3F3F3"/>
                </a:solidFill>
              </a:rPr>
              <a:t>Space: Only current index node keys are stored in memory (say, “m” keys per node) + record for insertion (C) = m +C =   O(m).</a:t>
            </a:r>
          </a:p>
          <a:p>
            <a:pPr marL="457200" lvl="0" indent="-228600" rtl="0">
              <a:spcBef>
                <a:spcPts val="0"/>
              </a:spcBef>
              <a:buClr>
                <a:srgbClr val="F3F3F3"/>
              </a:buClr>
              <a:buChar char="●"/>
            </a:pPr>
            <a:r>
              <a:rPr lang="en" sz="1200" u="sng" dirty="0">
                <a:solidFill>
                  <a:srgbClr val="F3F3F3"/>
                </a:solidFill>
              </a:rPr>
              <a:t>Lookup</a:t>
            </a:r>
            <a:r>
              <a:rPr lang="en" sz="1200" dirty="0">
                <a:solidFill>
                  <a:srgbClr val="F3F3F3"/>
                </a:solidFill>
              </a:rPr>
              <a:t>: </a:t>
            </a:r>
          </a:p>
          <a:p>
            <a:pPr marL="914400" lvl="1" indent="-228600" rtl="0">
              <a:spcBef>
                <a:spcPts val="0"/>
              </a:spcBef>
              <a:buClr>
                <a:srgbClr val="F3F3F3"/>
              </a:buClr>
              <a:buChar char="○"/>
            </a:pPr>
            <a:r>
              <a:rPr lang="en" sz="1200" dirty="0">
                <a:solidFill>
                  <a:srgbClr val="F3F3F3"/>
                </a:solidFill>
              </a:rPr>
              <a:t>Time: For a single record, index search (ln(n)) + transfer to memory (C) = ln(n) + C =   O(ln(n)).  For multiple records, still O(ln(n)) since C*(ln(n)) =   O(ln(n)).  </a:t>
            </a:r>
          </a:p>
          <a:p>
            <a:pPr marL="914400" lvl="1" indent="-228600" rtl="0">
              <a:spcBef>
                <a:spcPts val="0"/>
              </a:spcBef>
              <a:buClr>
                <a:srgbClr val="F3F3F3"/>
              </a:buClr>
              <a:buChar char="○"/>
            </a:pPr>
            <a:r>
              <a:rPr lang="en" sz="1200" dirty="0">
                <a:solidFill>
                  <a:srgbClr val="F3F3F3"/>
                </a:solidFill>
              </a:rPr>
              <a:t>Space: Current index keys (m) + PK of record sought (1) = m +1 =   O(m).  </a:t>
            </a:r>
          </a:p>
          <a:p>
            <a:pPr lvl="0" rtl="0">
              <a:spcBef>
                <a:spcPts val="0"/>
              </a:spcBef>
              <a:buNone/>
            </a:pPr>
            <a:r>
              <a:rPr lang="en" sz="1200" baseline="30000" dirty="0">
                <a:solidFill>
                  <a:srgbClr val="F3F3F3"/>
                </a:solidFill>
              </a:rPr>
              <a:t>1 </a:t>
            </a:r>
            <a:r>
              <a:rPr lang="en" sz="1200" dirty="0">
                <a:solidFill>
                  <a:srgbClr val="F3F3F3"/>
                </a:solidFill>
              </a:rPr>
              <a:t>Silberschatz,Abraham,et al. </a:t>
            </a:r>
            <a:r>
              <a:rPr lang="en" sz="1200" i="1" dirty="0">
                <a:solidFill>
                  <a:srgbClr val="F3F3F3"/>
                </a:solidFill>
              </a:rPr>
              <a:t>Database Systems Concepts</a:t>
            </a:r>
            <a:r>
              <a:rPr lang="en" sz="1200" dirty="0">
                <a:solidFill>
                  <a:srgbClr val="F3F3F3"/>
                </a:solidFill>
              </a:rPr>
              <a:t>,6th Ed. p. 490.</a:t>
            </a:r>
          </a:p>
          <a:p>
            <a:pPr lvl="0" rtl="0">
              <a:spcBef>
                <a:spcPts val="0"/>
              </a:spcBef>
              <a:buNone/>
            </a:pPr>
            <a:endParaRPr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508700" y="445025"/>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Analysis(System)</a:t>
            </a:r>
          </a:p>
        </p:txBody>
      </p:sp>
      <p:sp>
        <p:nvSpPr>
          <p:cNvPr id="254" name="Shape 254"/>
          <p:cNvSpPr txBox="1">
            <a:spLocks noGrp="1"/>
          </p:cNvSpPr>
          <p:nvPr>
            <p:ph type="body" idx="1"/>
          </p:nvPr>
        </p:nvSpPr>
        <p:spPr>
          <a:xfrm>
            <a:off x="565225" y="11524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Time Complexity of Database Query: O(log n)</a:t>
            </a:r>
          </a:p>
          <a:p>
            <a:pPr marL="457200" lvl="0" indent="-228600" rtl="0">
              <a:spcBef>
                <a:spcPts val="0"/>
              </a:spcBef>
              <a:buClr>
                <a:srgbClr val="FFFFFF"/>
              </a:buClr>
              <a:buChar char="●"/>
            </a:pPr>
            <a:r>
              <a:rPr lang="en">
                <a:solidFill>
                  <a:srgbClr val="FFFFFF"/>
                </a:solidFill>
              </a:rPr>
              <a:t>Time Complexity of Random Forest: O(M(mn log n))</a:t>
            </a:r>
          </a:p>
          <a:p>
            <a:pPr marL="457200" lvl="0" indent="-228600" rtl="0">
              <a:spcBef>
                <a:spcPts val="0"/>
              </a:spcBef>
              <a:buClr>
                <a:srgbClr val="FFFFFF"/>
              </a:buClr>
              <a:buChar char="●"/>
            </a:pPr>
            <a:r>
              <a:rPr lang="en">
                <a:solidFill>
                  <a:srgbClr val="FFFFFF"/>
                </a:solidFill>
              </a:rPr>
              <a:t>O(M(mn log n)) + O(log n)</a:t>
            </a:r>
          </a:p>
          <a:p>
            <a:pPr marL="457200" lvl="0" indent="-228600" rtl="0">
              <a:spcBef>
                <a:spcPts val="0"/>
              </a:spcBef>
              <a:buClr>
                <a:srgbClr val="FFFFFF"/>
              </a:buClr>
              <a:buChar char="●"/>
            </a:pPr>
            <a:r>
              <a:rPr lang="en">
                <a:solidFill>
                  <a:srgbClr val="FFFFFF"/>
                </a:solidFill>
              </a:rPr>
              <a:t>Random Forest Dominates</a:t>
            </a:r>
          </a:p>
          <a:p>
            <a:pPr marL="457200" lvl="0" indent="-228600" rtl="0">
              <a:spcBef>
                <a:spcPts val="0"/>
              </a:spcBef>
              <a:buClr>
                <a:srgbClr val="FFFFFF"/>
              </a:buClr>
              <a:buChar char="●"/>
            </a:pPr>
            <a:r>
              <a:rPr lang="en">
                <a:solidFill>
                  <a:srgbClr val="FFFFFF"/>
                </a:solidFill>
              </a:rPr>
              <a:t>Time Complexity of System: O(M(mn log n))</a:t>
            </a:r>
          </a:p>
          <a:p>
            <a:pPr lvl="0" rtl="0">
              <a:spcBef>
                <a:spcPts val="0"/>
              </a:spcBef>
              <a:buNone/>
            </a:pPr>
            <a:endParaRPr>
              <a:solidFill>
                <a:srgbClr val="FFFFFF"/>
              </a:solidFill>
            </a:endParaRPr>
          </a:p>
          <a:p>
            <a:pPr lvl="0" rtl="0">
              <a:spcBef>
                <a:spcPts val="0"/>
              </a:spcBef>
              <a:buNone/>
            </a:pPr>
            <a:endParaRP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Functional Requirements</a:t>
            </a:r>
          </a:p>
          <a:p>
            <a:pPr lvl="0" algn="l">
              <a:spcBef>
                <a:spcPts val="0"/>
              </a:spcBef>
              <a:buNone/>
            </a:pPr>
            <a:endParaRPr/>
          </a:p>
        </p:txBody>
      </p:sp>
      <p:sp>
        <p:nvSpPr>
          <p:cNvPr id="76" name="Shape 76"/>
          <p:cNvSpPr txBox="1">
            <a:spLocks noGrp="1"/>
          </p:cNvSpPr>
          <p:nvPr>
            <p:ph type="body" idx="1"/>
          </p:nvPr>
        </p:nvSpPr>
        <p:spPr>
          <a:xfrm>
            <a:off x="618250" y="1152475"/>
            <a:ext cx="7875600" cy="3416400"/>
          </a:xfrm>
          <a:prstGeom prst="rect">
            <a:avLst/>
          </a:prstGeom>
        </p:spPr>
        <p:txBody>
          <a:bodyPr lIns="91425" tIns="91425" rIns="91425" bIns="91425" anchor="t" anchorCtr="0">
            <a:noAutofit/>
          </a:bodyPr>
          <a:lstStyle/>
          <a:p>
            <a:pPr marL="457200" lvl="0" indent="-330200" rtl="0">
              <a:spcBef>
                <a:spcPts val="0"/>
              </a:spcBef>
              <a:buClr>
                <a:srgbClr val="FFFFFF"/>
              </a:buClr>
              <a:buSzPct val="100000"/>
              <a:buChar char="●"/>
            </a:pPr>
            <a:r>
              <a:rPr lang="en" sz="1400" dirty="0">
                <a:solidFill>
                  <a:srgbClr val="FFFFFF"/>
                </a:solidFill>
              </a:rPr>
              <a:t>Users able to input attributes and location for predictive home sale analysis (1st-tier)</a:t>
            </a:r>
          </a:p>
          <a:p>
            <a:pPr marL="457200" lvl="0" indent="-330200" rtl="0">
              <a:spcBef>
                <a:spcPts val="0"/>
              </a:spcBef>
              <a:buClr>
                <a:srgbClr val="FFFFFF"/>
              </a:buClr>
              <a:buSzPct val="100000"/>
              <a:buChar char="●"/>
            </a:pPr>
            <a:r>
              <a:rPr lang="en" sz="1400" dirty="0">
                <a:solidFill>
                  <a:srgbClr val="FFFFFF"/>
                </a:solidFill>
              </a:rPr>
              <a:t>Users able to filter homes listed by attributes and location(1st-tier)</a:t>
            </a:r>
          </a:p>
          <a:p>
            <a:pPr marL="457200" lvl="0" indent="-330200" rtl="0">
              <a:spcBef>
                <a:spcPts val="0"/>
              </a:spcBef>
              <a:buClr>
                <a:srgbClr val="FFFFFF"/>
              </a:buClr>
              <a:buSzPct val="100000"/>
              <a:buChar char="●"/>
            </a:pPr>
            <a:r>
              <a:rPr lang="en" sz="1400" dirty="0">
                <a:solidFill>
                  <a:srgbClr val="FFFFFF"/>
                </a:solidFill>
              </a:rPr>
              <a:t>Users able to create visualizations for housing data based on filters (1st-tier)</a:t>
            </a:r>
          </a:p>
          <a:p>
            <a:pPr marL="457200" lvl="0" indent="-330200" rtl="0">
              <a:spcBef>
                <a:spcPts val="0"/>
              </a:spcBef>
              <a:buClr>
                <a:srgbClr val="FFFFFF"/>
              </a:buClr>
              <a:buSzPct val="100000"/>
              <a:buChar char="●"/>
            </a:pPr>
            <a:r>
              <a:rPr lang="en" sz="1400" dirty="0">
                <a:solidFill>
                  <a:srgbClr val="FFFFFF"/>
                </a:solidFill>
              </a:rPr>
              <a:t>Users able to view most influential factors in home sales for a given area (1st-tier)</a:t>
            </a:r>
          </a:p>
          <a:p>
            <a:pPr marL="457200" lvl="0" indent="-330200" rtl="0">
              <a:spcBef>
                <a:spcPts val="0"/>
              </a:spcBef>
              <a:buClr>
                <a:srgbClr val="FFFFFF"/>
              </a:buClr>
              <a:buSzPct val="100000"/>
              <a:buChar char="●"/>
            </a:pPr>
            <a:r>
              <a:rPr lang="en" sz="1400" dirty="0">
                <a:solidFill>
                  <a:srgbClr val="FFFFFF"/>
                </a:solidFill>
              </a:rPr>
              <a:t>Predictive home sale analysis based on price-point (2nd-tier)</a:t>
            </a:r>
          </a:p>
          <a:p>
            <a:pPr marL="457200" lvl="0" indent="-330200" rtl="0">
              <a:spcBef>
                <a:spcPts val="0"/>
              </a:spcBef>
              <a:buClr>
                <a:srgbClr val="FFFFFF"/>
              </a:buClr>
              <a:buSzPct val="100000"/>
              <a:buChar char="●"/>
            </a:pPr>
            <a:r>
              <a:rPr lang="en" sz="1400" dirty="0">
                <a:solidFill>
                  <a:srgbClr val="FFFFFF"/>
                </a:solidFill>
              </a:rPr>
              <a:t>Predictive home purchase analysis based on attributes and location (2nd-tier)</a:t>
            </a:r>
          </a:p>
          <a:p>
            <a:pPr marL="457200" lvl="0" indent="-330200">
              <a:spcBef>
                <a:spcPts val="0"/>
              </a:spcBef>
              <a:buClr>
                <a:srgbClr val="FFFFFF"/>
              </a:buClr>
              <a:buSzPct val="100000"/>
              <a:buChar char="●"/>
            </a:pPr>
            <a:r>
              <a:rPr lang="en" sz="1400" dirty="0">
                <a:solidFill>
                  <a:srgbClr val="FFFFFF"/>
                </a:solidFill>
              </a:rPr>
              <a:t>Suggest home alterations to potentially enhance sale value (3rd-tier)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User Interface Requirements</a:t>
            </a:r>
          </a:p>
        </p:txBody>
      </p:sp>
      <p:sp>
        <p:nvSpPr>
          <p:cNvPr id="82" name="Shape 82"/>
          <p:cNvSpPr txBox="1">
            <a:spLocks noGrp="1"/>
          </p:cNvSpPr>
          <p:nvPr>
            <p:ph type="body" idx="1"/>
          </p:nvPr>
        </p:nvSpPr>
        <p:spPr>
          <a:xfrm>
            <a:off x="463475" y="1152475"/>
            <a:ext cx="8229600" cy="3648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11700" y="744575"/>
            <a:ext cx="8520600" cy="550500"/>
          </a:xfrm>
          <a:prstGeom prst="rect">
            <a:avLst/>
          </a:prstGeom>
        </p:spPr>
        <p:txBody>
          <a:bodyPr lIns="91425" tIns="91425" rIns="91425" bIns="91425" anchor="b" anchorCtr="0">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a:p>
            <a:pPr marL="457200" lvl="0" indent="-342900">
              <a:spcBef>
                <a:spcPts val="0"/>
              </a:spcBef>
              <a:buClr>
                <a:srgbClr val="FFFFFF"/>
              </a:buClr>
              <a:buSzPct val="100000"/>
              <a:buChar char="●"/>
            </a:pPr>
            <a:r>
              <a:rPr lang="en" sz="1800">
                <a:solidFill>
                  <a:srgbClr val="FFFFFF"/>
                </a:solidFill>
              </a:rPr>
              <a:t>The application will load within 1-2 second interval.</a:t>
            </a:r>
          </a:p>
          <a:p>
            <a:pPr marL="457200" lvl="0" indent="-342900">
              <a:spcBef>
                <a:spcPts val="0"/>
              </a:spcBef>
              <a:buClr>
                <a:srgbClr val="FFFFFF"/>
              </a:buClr>
              <a:buSzPct val="100000"/>
              <a:buChar char="●"/>
            </a:pPr>
            <a:r>
              <a:rPr lang="en" sz="1800">
                <a:solidFill>
                  <a:srgbClr val="FFFFFF"/>
                </a:solidFill>
              </a:rPr>
              <a:t>All buttons will conform to the same style.</a:t>
            </a:r>
          </a:p>
          <a:p>
            <a:pPr marL="457200" lvl="0" indent="-342900">
              <a:spcBef>
                <a:spcPts val="0"/>
              </a:spcBef>
              <a:buClr>
                <a:srgbClr val="FFFFFF"/>
              </a:buClr>
              <a:buSzPct val="100000"/>
              <a:buChar char="●"/>
            </a:pPr>
            <a:r>
              <a:rPr lang="en" sz="1800">
                <a:solidFill>
                  <a:srgbClr val="FFFFFF"/>
                </a:solidFill>
              </a:rPr>
              <a:t>Any text area, checkbox, or dropdown box will have helpful instructions.</a:t>
            </a:r>
          </a:p>
          <a:p>
            <a:pPr marL="457200" lvl="0" indent="-342900">
              <a:spcBef>
                <a:spcPts val="0"/>
              </a:spcBef>
              <a:buClr>
                <a:srgbClr val="FFFFFF"/>
              </a:buClr>
              <a:buSzPct val="100000"/>
              <a:buChar char="●"/>
            </a:pPr>
            <a:r>
              <a:rPr lang="en" sz="1800">
                <a:solidFill>
                  <a:srgbClr val="FFFFFF"/>
                </a:solidFill>
              </a:rPr>
              <a:t>Any function of the web application may be reached within 2-3 clicks.</a:t>
            </a:r>
          </a:p>
          <a:p>
            <a:pPr marL="457200" lvl="0" indent="-3429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Performance Requirements</a:t>
            </a: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endParaRPr b="1">
              <a:solidFill>
                <a:srgbClr val="FFFFFF"/>
              </a:solidFill>
              <a:latin typeface="Calibri"/>
              <a:ea typeface="Calibri"/>
              <a:cs typeface="Calibri"/>
              <a:sym typeface="Calibri"/>
            </a:endParaRPr>
          </a:p>
          <a:p>
            <a:pPr lvl="0">
              <a:spcBef>
                <a:spcPts val="0"/>
              </a:spcBef>
              <a:buNone/>
            </a:pP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System Interface Requirements</a:t>
            </a: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Security Requirements</a:t>
            </a:r>
          </a:p>
        </p:txBody>
      </p:sp>
      <p:sp>
        <p:nvSpPr>
          <p:cNvPr id="106" name="Shape 106"/>
          <p:cNvSpPr txBox="1">
            <a:spLocks noGrp="1"/>
          </p:cNvSpPr>
          <p:nvPr>
            <p:ph type="body" idx="1"/>
          </p:nvPr>
        </p:nvSpPr>
        <p:spPr>
          <a:xfrm>
            <a:off x="560850" y="1152475"/>
            <a:ext cx="8004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in DB can’t be altered except by authorized automated scripts or administrators. </a:t>
            </a:r>
          </a:p>
          <a:p>
            <a:pPr marL="457200" lvl="0" indent="-228600" rtl="0">
              <a:spcBef>
                <a:spcPts val="0"/>
              </a:spcBef>
              <a:buClr>
                <a:srgbClr val="FFFFFF"/>
              </a:buClr>
              <a:buChar char="●"/>
            </a:pPr>
            <a:r>
              <a:rPr lang="en">
                <a:solidFill>
                  <a:srgbClr val="FFFFFF"/>
                </a:solidFill>
              </a:rPr>
              <a:t>Realtor rankings and underlying data in DB can’t be altered except by automated scripts or administrators.</a:t>
            </a:r>
          </a:p>
          <a:p>
            <a:pPr marL="457200" lvl="0" indent="-2286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endParaRPr>
              <a:solidFill>
                <a:srgbClr val="FFFFFF"/>
              </a:solidFill>
            </a:endParaRP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2304</Words>
  <Application>Microsoft Office PowerPoint</Application>
  <PresentationFormat>On-screen Show (16:9)</PresentationFormat>
  <Paragraphs>213</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simple-dark-2</vt:lpstr>
      <vt:lpstr>Nostradomocile</vt:lpstr>
      <vt:lpstr>Approach</vt:lpstr>
      <vt:lpstr>Functional Requirements - Features Priority</vt:lpstr>
      <vt:lpstr>Functional Requirements </vt:lpstr>
      <vt:lpstr>User Interface Requirements</vt:lpstr>
      <vt:lpstr>Usability Requirements</vt:lpstr>
      <vt:lpstr>Performance Requirements</vt:lpstr>
      <vt:lpstr>System Interface Requirements</vt:lpstr>
      <vt:lpstr>Security Requirements</vt:lpstr>
      <vt:lpstr>System Model</vt:lpstr>
      <vt:lpstr>System Model</vt:lpstr>
      <vt:lpstr>Alternative System Model</vt:lpstr>
      <vt:lpstr>Alternative System Model </vt:lpstr>
      <vt:lpstr>Subsystems</vt:lpstr>
      <vt:lpstr>Subsystem Model</vt:lpstr>
      <vt:lpstr>Subsystems</vt:lpstr>
      <vt:lpstr>Timeline</vt:lpstr>
      <vt:lpstr>Risk Assessment/Feasibility </vt:lpstr>
      <vt:lpstr>Alternative models</vt:lpstr>
      <vt:lpstr>Architecture Decisions: ML Model v.s. Statistical Model</vt:lpstr>
      <vt:lpstr>Architecture decisions: AngularJS &amp; Bootstrap vs. Pure HTML/CSS</vt:lpstr>
      <vt:lpstr>Architecture decisions: Ruby on Rails VS Django</vt:lpstr>
      <vt:lpstr>Hosting decision: Cloud Hosting vs Local Hosting </vt:lpstr>
      <vt:lpstr>Database decision: MySQL VS MongoDB</vt:lpstr>
      <vt:lpstr>Roles and Responsibilities</vt:lpstr>
      <vt:lpstr>Project Progress</vt:lpstr>
      <vt:lpstr>PowerPoint Presentation</vt:lpstr>
      <vt:lpstr>Entity-Relationship Model</vt:lpstr>
      <vt:lpstr>Data Dictionary</vt:lpstr>
      <vt:lpstr>PowerPoint Presentation</vt:lpstr>
      <vt:lpstr>Algorithm Analysis(Random Forest)</vt:lpstr>
      <vt:lpstr>Algorithm Analysis(Database Functions)</vt:lpstr>
      <vt:lpstr>Algorithm Analysis(System)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Nostradomocile</dc:title>
  <cp:lastModifiedBy>jeremy hutton</cp:lastModifiedBy>
  <cp:revision>1</cp:revision>
  <dcterms:modified xsi:type="dcterms:W3CDTF">2017-02-28T12:43:23Z</dcterms:modified>
</cp:coreProperties>
</file>