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227683F-6615-4F6C-A2C1-3B111FABE345}">
  <a:tblStyle styleId="{6227683F-6615-4F6C-A2C1-3B111FABE34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30T00:46:29.076">
    <p:pos x="6000" y="0"/>
    <p:text>Starting slide for presentation on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0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comments" Target="../comments/comment1.xml"/><Relationship Id="rId4" Type="http://schemas.openxmlformats.org/officeDocument/2006/relationships/image" Target="../media/image02.png"/><Relationship Id="rId5"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0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490DataFlowModel - Copy of Page 1 (1).png" id="218" name="Shape 218"/>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0" name="Shape 230"/>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descr="RFimage.jpg" id="235" name="Shape 235"/>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2" name="Shape 242"/>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48" name="Shape 248"/>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4" name="Shape 254"/>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8" name="Shape 258"/>
        <p:cNvGrpSpPr/>
        <p:nvPr/>
      </p:nvGrpSpPr>
      <p:grpSpPr>
        <a:xfrm>
          <a:off x="0" y="0"/>
          <a:ext cx="0" cy="0"/>
          <a:chOff x="0" y="0"/>
          <a:chExt cx="0" cy="0"/>
        </a:xfrm>
      </p:grpSpPr>
      <p:sp>
        <p:nvSpPr>
          <p:cNvPr id="259" name="Shape 259"/>
          <p:cNvSpPr txBox="1"/>
          <p:nvPr>
            <p:ph type="ctrTitle"/>
          </p:nvPr>
        </p:nvSpPr>
        <p:spPr>
          <a:xfrm>
            <a:off x="1282499" y="720301"/>
            <a:ext cx="6579000" cy="1584900"/>
          </a:xfrm>
          <a:prstGeom prst="rect">
            <a:avLst/>
          </a:prstGeom>
        </p:spPr>
        <p:txBody>
          <a:bodyPr anchorCtr="0" anchor="b" bIns="91425" lIns="91425" rIns="91425" tIns="91425">
            <a:noAutofit/>
          </a:bodyPr>
          <a:lstStyle/>
          <a:p>
            <a:pPr lvl="0" rtl="0">
              <a:spcBef>
                <a:spcPts val="0"/>
              </a:spcBef>
              <a:buNone/>
            </a:pPr>
            <a:r>
              <a:rPr lang="en"/>
              <a:t>Nostradomocile</a:t>
            </a:r>
          </a:p>
        </p:txBody>
      </p:sp>
      <p:sp>
        <p:nvSpPr>
          <p:cNvPr id="260" name="Shape 260"/>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rt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rtl="0" algn="ctr">
              <a:spcBef>
                <a:spcPts val="0"/>
              </a:spcBef>
              <a:buNone/>
            </a:pPr>
            <a:r>
              <a:rPr lang="en" sz="1800">
                <a:solidFill>
                  <a:srgbClr val="FFFFFF"/>
                </a:solidFill>
              </a:rPr>
              <a:t> Jeremy Hutton, Richard Andrews</a:t>
            </a:r>
          </a:p>
        </p:txBody>
      </p:sp>
      <p:sp>
        <p:nvSpPr>
          <p:cNvPr id="261" name="Shape 261"/>
          <p:cNvSpPr txBox="1"/>
          <p:nvPr/>
        </p:nvSpPr>
        <p:spPr>
          <a:xfrm>
            <a:off x="1362750" y="2256025"/>
            <a:ext cx="6418500" cy="533100"/>
          </a:xfrm>
          <a:prstGeom prst="rect">
            <a:avLst/>
          </a:prstGeom>
          <a:noFill/>
          <a:ln>
            <a:noFill/>
          </a:ln>
        </p:spPr>
        <p:txBody>
          <a:bodyPr anchorCtr="0" anchor="t" bIns="91425" lIns="91425" rIns="91425" tIns="91425">
            <a:noAutofit/>
          </a:bodyPr>
          <a:lstStyle/>
          <a:p>
            <a:pPr lvl="0" rtl="0" algn="ctr">
              <a:spcBef>
                <a:spcPts val="0"/>
              </a:spcBef>
              <a:buNone/>
            </a:pPr>
            <a:r>
              <a:rPr b="1" lang="en" sz="2000">
                <a:solidFill>
                  <a:srgbClr val="FFFFFF"/>
                </a:solidFill>
              </a:rPr>
              <a:t>Plan and Testing</a:t>
            </a:r>
          </a:p>
        </p:txBody>
      </p:sp>
      <p:pic>
        <p:nvPicPr>
          <p:cNvPr descr="Nostradomicile_logo_invert.png" id="262" name="Shape 262"/>
          <p:cNvPicPr preferRelativeResize="0"/>
          <p:nvPr/>
        </p:nvPicPr>
        <p:blipFill>
          <a:blip r:embed="rId4">
            <a:alphaModFix/>
          </a:blip>
          <a:stretch>
            <a:fillRect/>
          </a:stretch>
        </p:blipFill>
        <p:spPr>
          <a:xfrm>
            <a:off x="8017525" y="3989775"/>
            <a:ext cx="1126475" cy="1126475"/>
          </a:xfrm>
          <a:prstGeom prst="rect">
            <a:avLst/>
          </a:prstGeom>
          <a:noFill/>
          <a:ln>
            <a:noFill/>
          </a:ln>
        </p:spPr>
      </p:pic>
      <p:pic>
        <p:nvPicPr>
          <p:cNvPr id="263" name="Shape 263"/>
          <p:cNvPicPr preferRelativeResize="0"/>
          <p:nvPr/>
        </p:nvPicPr>
        <p:blipFill>
          <a:blip r:embed="rId5">
            <a:alphaModFix/>
          </a:blip>
          <a:stretch>
            <a:fillRect/>
          </a:stretch>
        </p:blipFill>
        <p:spPr>
          <a:xfrm>
            <a:off x="0" y="3989774"/>
            <a:ext cx="915349" cy="115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 towards coding</a:t>
            </a:r>
          </a:p>
        </p:txBody>
      </p:sp>
      <p:sp>
        <p:nvSpPr>
          <p:cNvPr id="269" name="Shape 269"/>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Work individually on our separate subsystems.</a:t>
            </a:r>
          </a:p>
          <a:p>
            <a:pPr indent="-228600" lvl="0" marL="457200" rtl="0">
              <a:spcBef>
                <a:spcPts val="0"/>
              </a:spcBef>
              <a:buClr>
                <a:srgbClr val="FFFFFF"/>
              </a:buClr>
            </a:pPr>
            <a:r>
              <a:rPr lang="en">
                <a:solidFill>
                  <a:srgbClr val="FFFFFF"/>
                </a:solidFill>
              </a:rPr>
              <a:t>Connect our subsystems once progress has been made.</a:t>
            </a:r>
          </a:p>
          <a:p>
            <a:pPr indent="-228600" lvl="0" marL="457200" rtl="0">
              <a:spcBef>
                <a:spcPts val="0"/>
              </a:spcBef>
              <a:buClr>
                <a:srgbClr val="FFFFFF"/>
              </a:buClr>
            </a:pPr>
            <a:r>
              <a:rPr lang="en">
                <a:solidFill>
                  <a:srgbClr val="FFFFFF"/>
                </a:solidFill>
              </a:rPr>
              <a:t>Prevents any subsystem from halting the entire system.</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75" name="Shape 275"/>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Python 2.7.4</a:t>
            </a:r>
          </a:p>
          <a:p>
            <a:pPr indent="-228600" lvl="1" marL="914400" rtl="0">
              <a:spcBef>
                <a:spcPts val="0"/>
              </a:spcBef>
              <a:buClr>
                <a:srgbClr val="FFFFFF"/>
              </a:buClr>
              <a:buChar char="○"/>
            </a:pPr>
            <a:r>
              <a:rPr lang="en" sz="1800">
                <a:solidFill>
                  <a:schemeClr val="dk1"/>
                </a:solidFill>
              </a:rPr>
              <a:t>Django 1.9.2</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a:t>
            </a:r>
          </a:p>
        </p:txBody>
      </p:sp>
      <p:sp>
        <p:nvSpPr>
          <p:cNvPr id="281" name="Shape 281"/>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Front-end: Jeremy</a:t>
            </a:r>
          </a:p>
          <a:p>
            <a:pPr indent="-228600" lvl="1" marL="914400" rtl="0">
              <a:spcBef>
                <a:spcPts val="0"/>
              </a:spcBef>
              <a:buClr>
                <a:srgbClr val="FFFFFF"/>
              </a:buClr>
              <a:buChar char="○"/>
            </a:pPr>
            <a:r>
              <a:rPr lang="en">
                <a:solidFill>
                  <a:srgbClr val="FFFFFF"/>
                </a:solidFill>
              </a:rPr>
              <a:t>Example tasks: UI and site coding, creating assets for site (Jeremy also assists with database population).</a:t>
            </a:r>
          </a:p>
          <a:p>
            <a:pPr indent="-228600" lvl="0" marL="457200" rtl="0">
              <a:spcBef>
                <a:spcPts val="0"/>
              </a:spcBef>
              <a:buClr>
                <a:srgbClr val="FFFFFF"/>
              </a:buClr>
              <a:buChar char="●"/>
            </a:pPr>
            <a:r>
              <a:rPr lang="en">
                <a:solidFill>
                  <a:srgbClr val="FFFFFF"/>
                </a:solidFill>
              </a:rPr>
              <a:t>Back-end: Richard</a:t>
            </a:r>
          </a:p>
          <a:p>
            <a:pPr indent="-228600" lvl="1" marL="914400" rtl="0">
              <a:spcBef>
                <a:spcPts val="0"/>
              </a:spcBef>
              <a:buClr>
                <a:srgbClr val="FFFFFF"/>
              </a:buClr>
              <a:buChar char="○"/>
            </a:pPr>
            <a:r>
              <a:rPr lang="en">
                <a:solidFill>
                  <a:schemeClr val="dk1"/>
                </a:solidFill>
              </a:rPr>
              <a:t>Example t</a:t>
            </a:r>
            <a:r>
              <a:rPr lang="en">
                <a:solidFill>
                  <a:srgbClr val="FFFFFF"/>
                </a:solidFill>
              </a:rPr>
              <a:t>asks:</a:t>
            </a:r>
            <a:r>
              <a:rPr lang="en">
                <a:solidFill>
                  <a:srgbClr val="FFFFFF"/>
                </a:solidFill>
              </a:rPr>
              <a:t> Server setup and deployment, </a:t>
            </a:r>
            <a:r>
              <a:rPr lang="en">
                <a:solidFill>
                  <a:srgbClr val="FFFFFF"/>
                </a:solidFill>
              </a:rPr>
              <a:t>backend</a:t>
            </a:r>
            <a:r>
              <a:rPr lang="en">
                <a:solidFill>
                  <a:srgbClr val="FFFFFF"/>
                </a:solidFill>
              </a:rPr>
              <a:t> processing (outside of machine learning). </a:t>
            </a:r>
          </a:p>
          <a:p>
            <a:pPr indent="-228600" lvl="0" marL="457200" rtl="0">
              <a:spcBef>
                <a:spcPts val="0"/>
              </a:spcBef>
              <a:buClr>
                <a:srgbClr val="FFFFFF"/>
              </a:buClr>
              <a:buChar char="●"/>
            </a:pPr>
            <a:r>
              <a:rPr lang="en">
                <a:solidFill>
                  <a:srgbClr val="FFFFFF"/>
                </a:solidFill>
              </a:rPr>
              <a:t>Database: Christian</a:t>
            </a:r>
          </a:p>
          <a:p>
            <a:pPr indent="-228600" lvl="1" marL="914400" rtl="0">
              <a:spcBef>
                <a:spcPts val="0"/>
              </a:spcBef>
              <a:buClr>
                <a:srgbClr val="FFFFFF"/>
              </a:buClr>
              <a:buChar char="○"/>
            </a:pPr>
            <a:r>
              <a:rPr lang="en">
                <a:solidFill>
                  <a:schemeClr val="dk1"/>
                </a:solidFill>
              </a:rPr>
              <a:t>Example t</a:t>
            </a:r>
            <a:r>
              <a:rPr lang="en">
                <a:solidFill>
                  <a:srgbClr val="FFFFFF"/>
                </a:solidFill>
              </a:rPr>
              <a:t>asks: Database setup and population (Christian also assists with back-end setup, deployment, etc).</a:t>
            </a:r>
          </a:p>
          <a:p>
            <a:pPr indent="-228600" lvl="0" marL="457200" rtl="0">
              <a:spcBef>
                <a:spcPts val="0"/>
              </a:spcBef>
              <a:buClr>
                <a:srgbClr val="FFFFFF"/>
              </a:buClr>
              <a:buChar char="●"/>
            </a:pPr>
            <a:r>
              <a:rPr lang="en">
                <a:solidFill>
                  <a:srgbClr val="FFFFFF"/>
                </a:solidFill>
              </a:rPr>
              <a:t>Machine Learning: Ochaun</a:t>
            </a:r>
          </a:p>
          <a:p>
            <a:pPr indent="-228600" lvl="1" marL="914400">
              <a:spcBef>
                <a:spcPts val="0"/>
              </a:spcBef>
              <a:buClr>
                <a:srgbClr val="FFFFFF"/>
              </a:buClr>
              <a:buChar char="○"/>
            </a:pPr>
            <a:r>
              <a:rPr lang="en">
                <a:solidFill>
                  <a:schemeClr val="dk1"/>
                </a:solidFill>
              </a:rPr>
              <a:t>Example t</a:t>
            </a:r>
            <a:r>
              <a:rPr lang="en">
                <a:solidFill>
                  <a:srgbClr val="FFFFFF"/>
                </a:solidFill>
              </a:rPr>
              <a:t>asks: Machine learning algorithm setup.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87" name="Shape 287"/>
          <p:cNvGraphicFramePr/>
          <p:nvPr/>
        </p:nvGraphicFramePr>
        <p:xfrm>
          <a:off x="738362" y="1086350"/>
          <a:ext cx="3000000" cy="3000000"/>
        </p:xfrm>
        <a:graphic>
          <a:graphicData uri="http://schemas.openxmlformats.org/drawingml/2006/table">
            <a:tbl>
              <a:tblPr>
                <a:noFill/>
                <a:tableStyleId>{6227683F-6615-4F6C-A2C1-3B111FABE345}</a:tableStyleId>
              </a:tblPr>
              <a:tblGrid>
                <a:gridCol w="1014475"/>
                <a:gridCol w="1490000"/>
                <a:gridCol w="4046325"/>
                <a:gridCol w="1107900"/>
              </a:tblGrid>
              <a:tr h="654175">
                <a:tc>
                  <a:txBody>
                    <a:bodyPr>
                      <a:noAutofit/>
                    </a:bodyPr>
                    <a:lstStyle/>
                    <a:p>
                      <a:pPr lv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Displaying static files and basic ui on the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lang="en">
                          <a:solidFill>
                            <a:schemeClr val="dk1"/>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Submit form data to the back end for machine learning analyzing.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Finish content for about section, blog section.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a:solidFill>
                            <a:schemeClr val="dk1"/>
                          </a:solidFill>
                        </a:rPr>
                        <a:t>Finish charts for visualizations.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3" name="Shape 293"/>
          <p:cNvGraphicFramePr/>
          <p:nvPr/>
        </p:nvGraphicFramePr>
        <p:xfrm>
          <a:off x="738362" y="1086350"/>
          <a:ext cx="3000000" cy="3000000"/>
        </p:xfrm>
        <a:graphic>
          <a:graphicData uri="http://schemas.openxmlformats.org/drawingml/2006/table">
            <a:tbl>
              <a:tblPr>
                <a:noFill/>
                <a:tableStyleId>{6227683F-6615-4F6C-A2C1-3B111FABE345}</a:tableStyleId>
              </a:tblPr>
              <a:tblGrid>
                <a:gridCol w="1024175"/>
                <a:gridCol w="1480325"/>
                <a:gridCol w="4026900"/>
                <a:gridCol w="1127300"/>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Get email on contact section working.</a:t>
                      </a:r>
                    </a:p>
                    <a:p>
                      <a:pPr indent="0" lvl="0" marL="0" rtl="0">
                        <a:spcBef>
                          <a:spcPts val="0"/>
                        </a:spcBef>
                        <a:buNone/>
                      </a:pPr>
                      <a:r>
                        <a:t/>
                      </a:r>
                      <a:endParaRPr>
                        <a:solidFill>
                          <a:schemeClr val="dk1"/>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Establish server connection to the 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 static files on the server for the front-end to access.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Jeremy,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Take forms from the front end, and process them with the 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9" name="Shape 299"/>
          <p:cNvGraphicFramePr/>
          <p:nvPr/>
        </p:nvGraphicFramePr>
        <p:xfrm>
          <a:off x="738362" y="1086350"/>
          <a:ext cx="3000000" cy="3000000"/>
        </p:xfrm>
        <a:graphic>
          <a:graphicData uri="http://schemas.openxmlformats.org/drawingml/2006/table">
            <a:tbl>
              <a:tblPr>
                <a:noFill/>
                <a:tableStyleId>{6227683F-6615-4F6C-A2C1-3B111FABE345}</a:tableStyleId>
              </a:tblPr>
              <a:tblGrid>
                <a:gridCol w="1024175"/>
                <a:gridCol w="1480325"/>
                <a:gridCol w="4036575"/>
                <a:gridCol w="1117625"/>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Data acquisition.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Create unit tests.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Algorithm setup.</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Help install machine learning setup on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305" name="Shape 305"/>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Blank ERD - Page 1.png" id="311" name="Shape 311"/>
          <p:cNvPicPr preferRelativeResize="0"/>
          <p:nvPr/>
        </p:nvPicPr>
        <p:blipFill>
          <a:blip r:embed="rId3">
            <a:alphaModFix/>
          </a:blip>
          <a:stretch>
            <a:fillRect/>
          </a:stretch>
        </p:blipFill>
        <p:spPr>
          <a:xfrm>
            <a:off x="485474" y="0"/>
            <a:ext cx="8410674"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317" name="Shape 317"/>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the coding methods used in each subsystem’s submodules. Each subsystem will also describe any unit tests that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323" name="Shape 323"/>
          <p:cNvSpPr txBox="1"/>
          <p:nvPr>
            <p:ph idx="1" type="body"/>
          </p:nvPr>
        </p:nvSpPr>
        <p:spPr>
          <a:xfrm>
            <a:off x="630775" y="1129625"/>
            <a:ext cx="7919100" cy="34395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 (cont.)	</a:t>
            </a:r>
          </a:p>
        </p:txBody>
      </p:sp>
      <p:sp>
        <p:nvSpPr>
          <p:cNvPr id="329" name="Shape 329"/>
          <p:cNvSpPr txBox="1"/>
          <p:nvPr>
            <p:ph idx="1" type="body"/>
          </p:nvPr>
        </p:nvSpPr>
        <p:spPr>
          <a:xfrm>
            <a:off x="592000" y="1110225"/>
            <a:ext cx="8044800" cy="34467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 (cont.)</a:t>
            </a:r>
          </a:p>
        </p:txBody>
      </p:sp>
      <p:sp>
        <p:nvSpPr>
          <p:cNvPr id="335" name="Shape 335"/>
          <p:cNvSpPr txBox="1"/>
          <p:nvPr>
            <p:ph idx="1" type="body"/>
          </p:nvPr>
        </p:nvSpPr>
        <p:spPr>
          <a:xfrm>
            <a:off x="601700" y="1096325"/>
            <a:ext cx="80292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630800" y="445025"/>
            <a:ext cx="82014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41" name="Shape 341"/>
          <p:cNvSpPr txBox="1"/>
          <p:nvPr>
            <p:ph idx="1" type="body"/>
          </p:nvPr>
        </p:nvSpPr>
        <p:spPr>
          <a:xfrm>
            <a:off x="630800" y="1152475"/>
            <a:ext cx="77637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47" name="Shape 347"/>
          <p:cNvSpPr txBox="1"/>
          <p:nvPr>
            <p:ph idx="1" type="body"/>
          </p:nvPr>
        </p:nvSpPr>
        <p:spPr>
          <a:xfrm>
            <a:off x="630800" y="1152475"/>
            <a:ext cx="78027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53" name="Shape 353"/>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59" name="Shape 359"/>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65" name="Shape 365"/>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71" name="Shape 371"/>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77" name="Shape 377"/>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Use LabelEncoder to preprocess the data of categorical variables </a:t>
            </a:r>
          </a:p>
          <a:p>
            <a:pPr indent="-228600" lvl="0" marL="457200" rtl="0">
              <a:spcBef>
                <a:spcPts val="0"/>
              </a:spcBef>
              <a:buClr>
                <a:srgbClr val="FFFFFF"/>
              </a:buClr>
            </a:pPr>
            <a:r>
              <a:rPr lang="en">
                <a:solidFill>
                  <a:srgbClr val="FFFFFF"/>
                </a:solidFill>
              </a:rPr>
              <a:t>Send that preprocessed data into the RandomForestClassifier</a:t>
            </a:r>
          </a:p>
          <a:p>
            <a:pPr lvl="0" rtl="0">
              <a:spcBef>
                <a:spcPts val="0"/>
              </a:spcBef>
              <a:buNone/>
            </a:pPr>
            <a:r>
              <a:rPr lang="en">
                <a:solidFill>
                  <a:srgbClr val="FFFFFF"/>
                </a:solidFill>
              </a:rPr>
              <a:t>Unit Testing: </a:t>
            </a:r>
          </a:p>
          <a:p>
            <a:pPr indent="-228600" lvl="0" marL="457200" rtl="0">
              <a:spcBef>
                <a:spcPts val="0"/>
              </a:spcBef>
              <a:buClr>
                <a:srgbClr val="FFFFFF"/>
              </a:buClr>
              <a:buChar char="●"/>
            </a:pPr>
            <a:r>
              <a:rPr lang="en">
                <a:solidFill>
                  <a:srgbClr val="FFFFFF"/>
                </a:solidFill>
              </a:rPr>
              <a:t>Volume  </a:t>
            </a:r>
          </a:p>
          <a:p>
            <a:pPr indent="-228600" lvl="0" marL="457200" rtl="0">
              <a:spcBef>
                <a:spcPts val="0"/>
              </a:spcBef>
              <a:buClr>
                <a:srgbClr val="FFFFFF"/>
              </a:buClr>
              <a:buChar char="●"/>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