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Lua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Strings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60069" indent="-360045" defTabSz="368045">
              <a:spcBef>
                <a:spcPts val="1500"/>
              </a:spcBef>
              <a:defRPr sz="1800"/>
            </a:pPr>
            <a:r>
              <a:rPr sz="2646"/>
              <a:t>sequence of characters</a:t>
            </a:r>
            <a:endParaRPr sz="2646"/>
          </a:p>
          <a:p>
            <a:pPr lvl="1" marL="840105" indent="-360045" defTabSz="368045">
              <a:spcBef>
                <a:spcPts val="1500"/>
              </a:spcBef>
              <a:defRPr sz="1800"/>
            </a:pPr>
            <a:r>
              <a:rPr sz="2646"/>
              <a:t>can contain any embedded code, incl zero</a:t>
            </a:r>
            <a:endParaRPr sz="2646"/>
          </a:p>
          <a:p>
            <a:pPr lvl="0" marL="560069" indent="-360045" defTabSz="368045">
              <a:spcBef>
                <a:spcPts val="1500"/>
              </a:spcBef>
              <a:defRPr sz="1800"/>
            </a:pPr>
            <a:r>
              <a:rPr sz="2646"/>
              <a:t>immutable - can’t change strings, just create new ones with changes</a:t>
            </a:r>
            <a:endParaRPr sz="2646"/>
          </a:p>
          <a:p>
            <a:pPr lvl="1" marL="840105" indent="-360045" defTabSz="368045">
              <a:spcBef>
                <a:spcPts val="1500"/>
              </a:spcBef>
              <a:defRPr sz="1800"/>
            </a:pPr>
            <a:r>
              <a:rPr sz="2646"/>
              <a:t>a = “one string”</a:t>
            </a:r>
            <a:endParaRPr sz="2646"/>
          </a:p>
          <a:p>
            <a:pPr lvl="1" marL="840105" indent="-360045" defTabSz="368045">
              <a:spcBef>
                <a:spcPts val="1500"/>
              </a:spcBef>
              <a:defRPr sz="1800"/>
            </a:pPr>
            <a:r>
              <a:rPr sz="2646"/>
              <a:t>b = string.gsub(a, “one”, “another”)</a:t>
            </a:r>
            <a:endParaRPr sz="2646"/>
          </a:p>
          <a:p>
            <a:pPr lvl="1" marL="840105" indent="-360045" defTabSz="368045">
              <a:spcBef>
                <a:spcPts val="1500"/>
              </a:spcBef>
              <a:defRPr sz="1800"/>
            </a:pPr>
            <a:r>
              <a:rPr sz="2646"/>
              <a:t>print (a)</a:t>
            </a:r>
            <a:endParaRPr sz="2646"/>
          </a:p>
          <a:p>
            <a:pPr lvl="1" marL="840105" indent="-360045" defTabSz="368045">
              <a:spcBef>
                <a:spcPts val="1500"/>
              </a:spcBef>
              <a:defRPr sz="1800"/>
            </a:pPr>
            <a:r>
              <a:rPr sz="2646"/>
              <a:t>print (b)</a:t>
            </a:r>
            <a:endParaRPr sz="2646"/>
          </a:p>
          <a:p>
            <a:pPr lvl="0" marL="560069" indent="-360045" defTabSz="368045">
              <a:spcBef>
                <a:spcPts val="1500"/>
              </a:spcBef>
              <a:defRPr sz="1800"/>
            </a:pPr>
            <a:r>
              <a:rPr sz="2646"/>
              <a:t>can use single or double quotes</a:t>
            </a:r>
            <a:endParaRPr sz="2646"/>
          </a:p>
          <a:p>
            <a:pPr lvl="0" marL="560069" indent="-360045" defTabSz="368045">
              <a:spcBef>
                <a:spcPts val="1500"/>
              </a:spcBef>
              <a:defRPr sz="1800"/>
            </a:pPr>
            <a:r>
              <a:rPr sz="2646"/>
              <a:t>can include C-like escape sequences (\n, \t, etc)</a:t>
            </a:r>
            <a:endParaRPr sz="2646"/>
          </a:p>
          <a:p>
            <a:pPr lvl="0" marL="560069" indent="-360045" defTabSz="368045">
              <a:spcBef>
                <a:spcPts val="1500"/>
              </a:spcBef>
              <a:defRPr sz="1800"/>
            </a:pPr>
            <a:r>
              <a:rPr sz="2646"/>
              <a:t>can also use [[ and ]] to delimit multi-line strings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strings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any numeric operation applied to a string tries to convert the string to a number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print (“10” + 1) -- prints 11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if a number is given when a string is expected, lua tries to convert it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print(10 ..  20 ) -- prints 1020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 .. operator is string concatenation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best to do explicit coercion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tonumber(string)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tostring(number)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get string length with the length operator, #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a = “hello”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print(#a)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Tables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associative arrays -- indexed with any value except nil</a:t>
            </a:r>
            <a:endParaRPr sz="4200"/>
          </a:p>
          <a:p>
            <a:pPr lvl="0">
              <a:defRPr sz="1800"/>
            </a:pPr>
            <a:r>
              <a:rPr sz="4200"/>
              <a:t>the ONLY data structure in Lua</a:t>
            </a:r>
            <a:endParaRPr sz="4200"/>
          </a:p>
          <a:p>
            <a:pPr lvl="0">
              <a:defRPr sz="1800"/>
            </a:pPr>
            <a:r>
              <a:rPr sz="4200"/>
              <a:t>used for arrays, sets, records, queues, etc.</a:t>
            </a:r>
            <a:endParaRPr sz="4200"/>
          </a:p>
          <a:p>
            <a:pPr lvl="0">
              <a:defRPr sz="1800"/>
            </a:pPr>
            <a:r>
              <a:rPr sz="4200"/>
              <a:t>tables are objects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table examples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a = {}  -- creates an empty table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k = “x”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a[k] = 10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a[20] = “cool”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print(a[“x”])        --&gt; 10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k = 20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print(a[k])            --&gt; “cool”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a[“x”] = a[“x”] + 1</a:t>
            </a:r>
            <a:endParaRPr sz="2940"/>
          </a:p>
          <a:p>
            <a:pPr lvl="0" marL="0" indent="0" defTabSz="408940">
              <a:spcBef>
                <a:spcPts val="1600"/>
              </a:spcBef>
              <a:buSzTx/>
              <a:buNone/>
              <a:defRPr sz="1800"/>
            </a:pPr>
            <a:r>
              <a:rPr sz="2940"/>
              <a:t>print(a[“x”])         --&gt; 11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tables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2310" indent="-451484" defTabSz="461518">
              <a:spcBef>
                <a:spcPts val="1800"/>
              </a:spcBef>
              <a:defRPr sz="1800"/>
            </a:pPr>
            <a:r>
              <a:rPr sz="3318"/>
              <a:t>tables grow as needed to hold new values</a:t>
            </a:r>
            <a:endParaRPr sz="3318"/>
          </a:p>
          <a:p>
            <a:pPr lvl="0" marL="702310" indent="-451484" defTabSz="461518">
              <a:spcBef>
                <a:spcPts val="1800"/>
              </a:spcBef>
              <a:defRPr sz="1800"/>
            </a:pPr>
            <a:r>
              <a:rPr sz="3318"/>
              <a:t>a.name is syntactic sugar for a[“name”]</a:t>
            </a:r>
            <a:endParaRPr sz="3318"/>
          </a:p>
          <a:p>
            <a:pPr lvl="2" marL="451484" indent="-451484" defTabSz="461518">
              <a:spcBef>
                <a:spcPts val="1800"/>
              </a:spcBef>
              <a:defRPr sz="1800"/>
            </a:pPr>
            <a:r>
              <a:rPr sz="3318"/>
              <a:t>not a[name] !!!</a:t>
            </a:r>
            <a:endParaRPr sz="3318"/>
          </a:p>
          <a:p>
            <a:pPr lvl="0" marL="702310" indent="-451484" defTabSz="461518">
              <a:spcBef>
                <a:spcPts val="1800"/>
              </a:spcBef>
              <a:defRPr sz="1800"/>
            </a:pPr>
            <a:r>
              <a:rPr sz="3318"/>
              <a:t>Lua convention: arrays start at 1(one)</a:t>
            </a:r>
            <a:endParaRPr sz="3318"/>
          </a:p>
          <a:p>
            <a:pPr lvl="0" marL="702310" indent="-451484" defTabSz="461518">
              <a:spcBef>
                <a:spcPts val="1800"/>
              </a:spcBef>
              <a:defRPr sz="1800"/>
            </a:pPr>
            <a:r>
              <a:rPr sz="3318"/>
              <a:t># gives last index (size) of table (doesn’t count holes...)</a:t>
            </a:r>
            <a:endParaRPr sz="3318"/>
          </a:p>
          <a:p>
            <a:pPr lvl="1" marL="0" indent="0" defTabSz="461518">
              <a:spcBef>
                <a:spcPts val="1800"/>
              </a:spcBef>
              <a:buSzTx/>
              <a:buNone/>
              <a:defRPr sz="1800"/>
            </a:pPr>
            <a:r>
              <a:rPr sz="3318"/>
              <a:t>for i = 1,#a do</a:t>
            </a:r>
            <a:endParaRPr sz="3318"/>
          </a:p>
          <a:p>
            <a:pPr lvl="2" marL="0" indent="0" defTabSz="461518">
              <a:spcBef>
                <a:spcPts val="1800"/>
              </a:spcBef>
              <a:buSzTx/>
              <a:buNone/>
              <a:defRPr sz="1800"/>
            </a:pPr>
            <a:r>
              <a:rPr sz="3318"/>
              <a:t>    print (a[i])</a:t>
            </a:r>
            <a:endParaRPr sz="3318"/>
          </a:p>
          <a:p>
            <a:pPr lvl="1" marL="0" indent="0" defTabSz="461518">
              <a:spcBef>
                <a:spcPts val="1800"/>
              </a:spcBef>
              <a:buSzTx/>
              <a:buNone/>
              <a:defRPr sz="1800"/>
            </a:pPr>
            <a:r>
              <a:rPr sz="3318"/>
              <a:t>end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functions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first-class values</a:t>
            </a:r>
            <a:endParaRPr sz="4200"/>
          </a:p>
          <a:p>
            <a:pPr lvl="1">
              <a:defRPr sz="1800"/>
            </a:pPr>
            <a:r>
              <a:rPr sz="4200"/>
              <a:t>can store in variables, </a:t>
            </a:r>
            <a:endParaRPr sz="4200"/>
          </a:p>
          <a:p>
            <a:pPr lvl="1">
              <a:defRPr sz="1800"/>
            </a:pPr>
            <a:r>
              <a:rPr sz="4200"/>
              <a:t>can pass as arguments to other functions</a:t>
            </a:r>
            <a:endParaRPr sz="4200"/>
          </a:p>
          <a:p>
            <a:pPr lvl="1">
              <a:defRPr sz="1800"/>
            </a:pPr>
            <a:r>
              <a:rPr sz="4200"/>
              <a:t>can be returned from functions</a:t>
            </a:r>
            <a:endParaRPr sz="4200"/>
          </a:p>
          <a:p>
            <a:pPr lvl="0">
              <a:defRPr sz="1800"/>
            </a:pPr>
            <a:r>
              <a:rPr sz="4200"/>
              <a:t>“proper lexical scoping” of nested functions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userdata and threads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userdata - for arbitrary C data in Lua variables</a:t>
            </a:r>
            <a:endParaRPr sz="4200"/>
          </a:p>
          <a:p>
            <a:pPr lvl="0">
              <a:defRPr sz="1800"/>
            </a:pPr>
            <a:r>
              <a:rPr sz="4200"/>
              <a:t>threads - coroutines(?)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Lua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can run under embedding application (Corona)</a:t>
            </a:r>
            <a:endParaRPr sz="4200"/>
          </a:p>
          <a:p>
            <a:pPr lvl="0">
              <a:defRPr sz="1800"/>
            </a:pPr>
            <a:r>
              <a:rPr sz="4200"/>
              <a:t>can run standalone (lua)</a:t>
            </a:r>
            <a:endParaRPr sz="4200"/>
          </a:p>
          <a:p>
            <a:pPr lvl="1">
              <a:defRPr sz="1800"/>
            </a:pPr>
            <a:r>
              <a:rPr sz="4200"/>
              <a:t>good for experimenting, learning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chunks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20090" indent="-462915" defTabSz="473201">
              <a:spcBef>
                <a:spcPts val="1900"/>
              </a:spcBef>
              <a:defRPr sz="1800"/>
            </a:pPr>
            <a:r>
              <a:rPr sz="3402"/>
              <a:t>sequence of Lua statements </a:t>
            </a:r>
            <a:endParaRPr sz="3402"/>
          </a:p>
          <a:p>
            <a:pPr lvl="1" marL="1080135" indent="-462915" defTabSz="473201">
              <a:spcBef>
                <a:spcPts val="1900"/>
              </a:spcBef>
              <a:defRPr sz="1800"/>
            </a:pPr>
            <a:r>
              <a:rPr sz="3402"/>
              <a:t>needs no separator between consecutive statements</a:t>
            </a:r>
            <a:endParaRPr sz="3402"/>
          </a:p>
          <a:p>
            <a:pPr lvl="1" marL="1080135" indent="-462915" defTabSz="473201">
              <a:spcBef>
                <a:spcPts val="1900"/>
              </a:spcBef>
              <a:defRPr sz="1800"/>
            </a:pPr>
            <a:r>
              <a:rPr sz="3402"/>
              <a:t>line breaks ignored</a:t>
            </a:r>
            <a:endParaRPr sz="3402"/>
          </a:p>
          <a:p>
            <a:pPr lvl="0" marL="720090" indent="-462915" defTabSz="473201">
              <a:spcBef>
                <a:spcPts val="1900"/>
              </a:spcBef>
              <a:defRPr sz="1800"/>
            </a:pPr>
            <a:r>
              <a:rPr sz="3402"/>
              <a:t>can be read from interactive console</a:t>
            </a:r>
            <a:endParaRPr sz="3402"/>
          </a:p>
          <a:p>
            <a:pPr lvl="0" marL="720090" indent="-462915" defTabSz="473201">
              <a:spcBef>
                <a:spcPts val="1900"/>
              </a:spcBef>
              <a:defRPr sz="1800"/>
            </a:pPr>
            <a:r>
              <a:rPr sz="3402"/>
              <a:t>can be read from a file</a:t>
            </a:r>
            <a:endParaRPr sz="3402"/>
          </a:p>
          <a:p>
            <a:pPr lvl="0" marL="720090" indent="-462915" defTabSz="473201">
              <a:spcBef>
                <a:spcPts val="1900"/>
              </a:spcBef>
              <a:defRPr sz="1800"/>
            </a:pPr>
            <a:r>
              <a:rPr sz="3402"/>
              <a:t>both:  lua -i filename</a:t>
            </a:r>
            <a:endParaRPr sz="3402"/>
          </a:p>
          <a:p>
            <a:pPr lvl="1" marL="1080135" indent="-462915" defTabSz="473201">
              <a:spcBef>
                <a:spcPts val="1900"/>
              </a:spcBef>
              <a:defRPr sz="1800"/>
            </a:pPr>
            <a:r>
              <a:rPr sz="3402"/>
              <a:t>starts up console after running chunk from filename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identifiers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string of letters, digits, underscores</a:t>
            </a:r>
            <a:endParaRPr sz="3654"/>
          </a:p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starts with letter or underscore</a:t>
            </a:r>
            <a:endParaRPr sz="3654"/>
          </a:p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dont’ use names like _VERSION</a:t>
            </a:r>
            <a:endParaRPr sz="3654"/>
          </a:p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case sensitive</a:t>
            </a:r>
            <a:endParaRPr sz="3654"/>
          </a:p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dont use reserved words:</a:t>
            </a:r>
            <a:endParaRPr sz="3654"/>
          </a:p>
          <a:p>
            <a:pPr lvl="1" marL="1160144" indent="-497205" defTabSz="508254">
              <a:spcBef>
                <a:spcPts val="2000"/>
              </a:spcBef>
              <a:defRPr sz="1800"/>
            </a:pPr>
            <a:r>
              <a:rPr sz="3654"/>
              <a:t>and end break in repeat while false local return do for nil then else function not true elseif if or until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comments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44550" indent="-542925" defTabSz="554990">
              <a:spcBef>
                <a:spcPts val="2200"/>
              </a:spcBef>
              <a:defRPr sz="1800"/>
            </a:pPr>
            <a:r>
              <a:rPr sz="3989"/>
              <a:t>single line comment: starts with -- (2 hyphens)</a:t>
            </a:r>
            <a:endParaRPr sz="3989"/>
          </a:p>
          <a:p>
            <a:pPr lvl="0" marL="844550" indent="-542925" defTabSz="554990">
              <a:spcBef>
                <a:spcPts val="2200"/>
              </a:spcBef>
              <a:defRPr sz="1800"/>
            </a:pPr>
            <a:r>
              <a:rPr sz="3989"/>
              <a:t>block comments</a:t>
            </a:r>
            <a:endParaRPr sz="3989"/>
          </a:p>
          <a:p>
            <a:pPr lvl="1" marL="1266825" indent="-542925" defTabSz="554990">
              <a:spcBef>
                <a:spcPts val="2200"/>
              </a:spcBef>
              <a:defRPr sz="1800"/>
            </a:pPr>
            <a:r>
              <a:rPr sz="3989"/>
              <a:t>--[[</a:t>
            </a:r>
            <a:endParaRPr sz="3989"/>
          </a:p>
          <a:p>
            <a:pPr lvl="1" marL="1266825" indent="-542925" defTabSz="554990">
              <a:spcBef>
                <a:spcPts val="2200"/>
              </a:spcBef>
              <a:defRPr sz="1800"/>
            </a:pPr>
            <a:r>
              <a:rPr sz="3989"/>
              <a:t>--]]</a:t>
            </a:r>
            <a:endParaRPr sz="3989"/>
          </a:p>
          <a:p>
            <a:pPr lvl="1" marL="1266825" indent="-542925" defTabSz="554990">
              <a:spcBef>
                <a:spcPts val="2200"/>
              </a:spcBef>
              <a:defRPr sz="1800"/>
            </a:pPr>
            <a:r>
              <a:rPr sz="3989"/>
              <a:t>(disable by adding a hyphen at front of opening comment ---[[ is just a single line comment)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Types and Values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48970" indent="-417195" defTabSz="426466">
              <a:spcBef>
                <a:spcPts val="1700"/>
              </a:spcBef>
              <a:defRPr sz="1800"/>
            </a:pPr>
            <a:r>
              <a:rPr sz="3066"/>
              <a:t>Lua is dynamically typed</a:t>
            </a:r>
            <a:endParaRPr sz="3066"/>
          </a:p>
          <a:p>
            <a:pPr lvl="1" marL="973455" indent="-417195" defTabSz="426466">
              <a:spcBef>
                <a:spcPts val="1700"/>
              </a:spcBef>
              <a:defRPr sz="1800"/>
            </a:pPr>
            <a:r>
              <a:rPr sz="3066"/>
              <a:t>no type definitions</a:t>
            </a:r>
            <a:endParaRPr sz="3066"/>
          </a:p>
          <a:p>
            <a:pPr lvl="1" marL="973455" indent="-417195" defTabSz="426466">
              <a:spcBef>
                <a:spcPts val="1700"/>
              </a:spcBef>
              <a:defRPr sz="1800"/>
            </a:pPr>
            <a:r>
              <a:rPr sz="3066"/>
              <a:t>each value carries a type</a:t>
            </a:r>
            <a:endParaRPr sz="3066"/>
          </a:p>
          <a:p>
            <a:pPr lvl="0" marL="648970" indent="-417195" defTabSz="426466">
              <a:spcBef>
                <a:spcPts val="1700"/>
              </a:spcBef>
              <a:defRPr sz="1800"/>
            </a:pPr>
            <a:r>
              <a:rPr sz="3066"/>
              <a:t>8 basic types:</a:t>
            </a:r>
            <a:endParaRPr sz="3066"/>
          </a:p>
          <a:p>
            <a:pPr lvl="1" marL="973455" indent="-417195" defTabSz="426466">
              <a:spcBef>
                <a:spcPts val="1700"/>
              </a:spcBef>
              <a:defRPr sz="1800"/>
            </a:pPr>
            <a:r>
              <a:rPr sz="3066"/>
              <a:t>nil, boolean, number, string, userdata, function, thread, table</a:t>
            </a:r>
            <a:endParaRPr sz="3066"/>
          </a:p>
          <a:p>
            <a:pPr lvl="0" marL="648970" indent="-417195" defTabSz="426466">
              <a:spcBef>
                <a:spcPts val="1700"/>
              </a:spcBef>
              <a:defRPr sz="1800"/>
            </a:pPr>
            <a:r>
              <a:rPr sz="3066"/>
              <a:t>the type() function returns a string with the type’s name</a:t>
            </a:r>
            <a:endParaRPr sz="3066"/>
          </a:p>
          <a:p>
            <a:pPr lvl="1" marL="973455" indent="-417195" defTabSz="426466">
              <a:spcBef>
                <a:spcPts val="1700"/>
              </a:spcBef>
              <a:defRPr sz="1800"/>
            </a:pPr>
            <a:r>
              <a:rPr sz="3066"/>
              <a:t>print( type(“Hello World”) )</a:t>
            </a:r>
            <a:endParaRPr sz="3066"/>
          </a:p>
          <a:p>
            <a:pPr lvl="1" marL="973455" indent="-417195" defTabSz="426466">
              <a:spcBef>
                <a:spcPts val="1700"/>
              </a:spcBef>
              <a:defRPr sz="1800"/>
            </a:pPr>
            <a:r>
              <a:rPr sz="3066"/>
              <a:t>print ( type(10.4*3))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Nil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71219" indent="-560070" defTabSz="572516">
              <a:spcBef>
                <a:spcPts val="2300"/>
              </a:spcBef>
              <a:defRPr sz="1800"/>
            </a:pPr>
            <a:r>
              <a:rPr sz="4116"/>
              <a:t>a type with a single value, nil</a:t>
            </a:r>
            <a:endParaRPr sz="4116"/>
          </a:p>
          <a:p>
            <a:pPr lvl="1" marL="1306830" indent="-560070" defTabSz="572516">
              <a:spcBef>
                <a:spcPts val="2300"/>
              </a:spcBef>
              <a:defRPr sz="1800"/>
            </a:pPr>
            <a:r>
              <a:rPr sz="4116"/>
              <a:t>a “non-value” meaning “no useful value”</a:t>
            </a:r>
            <a:endParaRPr sz="4116"/>
          </a:p>
          <a:p>
            <a:pPr lvl="0" marL="871219" indent="-560070" defTabSz="572516">
              <a:spcBef>
                <a:spcPts val="2300"/>
              </a:spcBef>
              <a:defRPr sz="1800"/>
            </a:pPr>
            <a:r>
              <a:rPr sz="4116"/>
              <a:t>different from every other value</a:t>
            </a:r>
            <a:endParaRPr sz="4116"/>
          </a:p>
          <a:p>
            <a:pPr lvl="0" marL="871219" indent="-560070" defTabSz="572516">
              <a:spcBef>
                <a:spcPts val="2300"/>
              </a:spcBef>
              <a:defRPr sz="1800"/>
            </a:pPr>
            <a:r>
              <a:rPr sz="4116"/>
              <a:t>globals are nil by default (before assignment)</a:t>
            </a:r>
            <a:endParaRPr sz="4116"/>
          </a:p>
          <a:p>
            <a:pPr lvl="0" marL="871219" indent="-560070" defTabSz="572516">
              <a:spcBef>
                <a:spcPts val="2300"/>
              </a:spcBef>
              <a:defRPr sz="1800"/>
            </a:pPr>
            <a:r>
              <a:rPr sz="4116"/>
              <a:t>delete a variable by assigning nil to it</a:t>
            </a:r>
            <a:endParaRPr sz="4116"/>
          </a:p>
          <a:p>
            <a:pPr lvl="0" marL="871219" indent="-560070" defTabSz="572516">
              <a:spcBef>
                <a:spcPts val="2300"/>
              </a:spcBef>
              <a:defRPr sz="1800"/>
            </a:pPr>
            <a:r>
              <a:rPr sz="4116"/>
              <a:t>return nil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Booleans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two values: true and false</a:t>
            </a:r>
            <a:endParaRPr sz="4200"/>
          </a:p>
          <a:p>
            <a:pPr lvl="0">
              <a:defRPr sz="1800"/>
            </a:pPr>
            <a:r>
              <a:rPr sz="4200"/>
              <a:t>conditionals consider nil and false as false</a:t>
            </a:r>
            <a:endParaRPr sz="4200"/>
          </a:p>
          <a:p>
            <a:pPr lvl="1">
              <a:defRPr sz="1800"/>
            </a:pPr>
            <a:r>
              <a:rPr sz="4200"/>
              <a:t>anything else (including 0, “”) is true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Numbers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double-precision floating-point</a:t>
            </a:r>
            <a:endParaRPr sz="4200"/>
          </a:p>
          <a:p>
            <a:pPr lvl="0">
              <a:defRPr sz="1800"/>
            </a:pPr>
            <a:r>
              <a:rPr sz="4200"/>
              <a:t>no rounding errors with integers &lt; 10^14</a:t>
            </a:r>
            <a:endParaRPr sz="4200"/>
          </a:p>
          <a:p>
            <a:pPr lvl="0">
              <a:defRPr sz="1800"/>
            </a:pPr>
            <a:r>
              <a:rPr sz="4200"/>
              <a:t>ex) 4     3.1543  6.25e23 100e-3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