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lvl1pPr algn="ctr" defTabSz="584200">
      <a:defRPr sz="4200">
        <a:latin typeface="+mn-lt"/>
        <a:ea typeface="+mn-ea"/>
        <a:cs typeface="+mn-cs"/>
        <a:sym typeface="Gill Sans"/>
      </a:defRPr>
    </a:lvl1pPr>
    <a:lvl2pPr indent="342900" algn="ctr" defTabSz="584200">
      <a:defRPr sz="4200">
        <a:latin typeface="+mn-lt"/>
        <a:ea typeface="+mn-ea"/>
        <a:cs typeface="+mn-cs"/>
        <a:sym typeface="Gill Sans"/>
      </a:defRPr>
    </a:lvl2pPr>
    <a:lvl3pPr indent="685800" algn="ctr" defTabSz="584200">
      <a:defRPr sz="4200">
        <a:latin typeface="+mn-lt"/>
        <a:ea typeface="+mn-ea"/>
        <a:cs typeface="+mn-cs"/>
        <a:sym typeface="Gill Sans"/>
      </a:defRPr>
    </a:lvl3pPr>
    <a:lvl4pPr indent="1028700" algn="ctr" defTabSz="584200">
      <a:defRPr sz="4200">
        <a:latin typeface="+mn-lt"/>
        <a:ea typeface="+mn-ea"/>
        <a:cs typeface="+mn-cs"/>
        <a:sym typeface="Gill Sans"/>
      </a:defRPr>
    </a:lvl4pPr>
    <a:lvl5pPr indent="1371600" algn="ctr" defTabSz="584200">
      <a:defRPr sz="4200">
        <a:latin typeface="+mn-lt"/>
        <a:ea typeface="+mn-ea"/>
        <a:cs typeface="+mn-cs"/>
        <a:sym typeface="Gill Sans"/>
      </a:defRPr>
    </a:lvl5pPr>
    <a:lvl6pPr indent="1714500" algn="ctr" defTabSz="584200">
      <a:defRPr sz="4200">
        <a:latin typeface="+mn-lt"/>
        <a:ea typeface="+mn-ea"/>
        <a:cs typeface="+mn-cs"/>
        <a:sym typeface="Gill Sans"/>
      </a:defRPr>
    </a:lvl6pPr>
    <a:lvl7pPr indent="2057400" algn="ctr" defTabSz="584200">
      <a:defRPr sz="4200">
        <a:latin typeface="+mn-lt"/>
        <a:ea typeface="+mn-ea"/>
        <a:cs typeface="+mn-cs"/>
        <a:sym typeface="Gill Sans"/>
      </a:defRPr>
    </a:lvl7pPr>
    <a:lvl8pPr indent="2400300" algn="ctr" defTabSz="584200">
      <a:defRPr sz="4200">
        <a:latin typeface="+mn-lt"/>
        <a:ea typeface="+mn-ea"/>
        <a:cs typeface="+mn-cs"/>
        <a:sym typeface="Gill Sans"/>
      </a:defRPr>
    </a:lvl8pPr>
    <a:lvl9pPr indent="2743200" algn="ctr" defTabSz="584200">
      <a:defRPr sz="4200"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>
            <a:noAutofit/>
          </a:bodyPr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 defTabSz="584200">
        <a:defRPr sz="8400">
          <a:latin typeface="+mn-lt"/>
          <a:ea typeface="+mn-ea"/>
          <a:cs typeface="+mn-cs"/>
          <a:sym typeface="Gill Sans"/>
        </a:defRPr>
      </a:lvl1pPr>
      <a:lvl2pPr indent="228600" algn="ctr" defTabSz="584200">
        <a:defRPr sz="8400">
          <a:latin typeface="+mn-lt"/>
          <a:ea typeface="+mn-ea"/>
          <a:cs typeface="+mn-cs"/>
          <a:sym typeface="Gill Sans"/>
        </a:defRPr>
      </a:lvl2pPr>
      <a:lvl3pPr indent="457200" algn="ctr" defTabSz="584200">
        <a:defRPr sz="8400">
          <a:latin typeface="+mn-lt"/>
          <a:ea typeface="+mn-ea"/>
          <a:cs typeface="+mn-cs"/>
          <a:sym typeface="Gill Sans"/>
        </a:defRPr>
      </a:lvl3pPr>
      <a:lvl4pPr indent="685800" algn="ctr" defTabSz="584200">
        <a:defRPr sz="8400">
          <a:latin typeface="+mn-lt"/>
          <a:ea typeface="+mn-ea"/>
          <a:cs typeface="+mn-cs"/>
          <a:sym typeface="Gill Sans"/>
        </a:defRPr>
      </a:lvl4pPr>
      <a:lvl5pPr indent="914400" algn="ctr" defTabSz="584200">
        <a:defRPr sz="8400">
          <a:latin typeface="+mn-lt"/>
          <a:ea typeface="+mn-ea"/>
          <a:cs typeface="+mn-cs"/>
          <a:sym typeface="Gill Sans"/>
        </a:defRPr>
      </a:lvl5pPr>
      <a:lvl6pPr indent="1143000" algn="ctr" defTabSz="584200">
        <a:defRPr sz="8400">
          <a:latin typeface="+mn-lt"/>
          <a:ea typeface="+mn-ea"/>
          <a:cs typeface="+mn-cs"/>
          <a:sym typeface="Gill Sans"/>
        </a:defRPr>
      </a:lvl6pPr>
      <a:lvl7pPr indent="1371600" algn="ctr" defTabSz="584200">
        <a:defRPr sz="8400">
          <a:latin typeface="+mn-lt"/>
          <a:ea typeface="+mn-ea"/>
          <a:cs typeface="+mn-cs"/>
          <a:sym typeface="Gill Sans"/>
        </a:defRPr>
      </a:lvl7pPr>
      <a:lvl8pPr indent="1600200" algn="ctr" defTabSz="584200">
        <a:defRPr sz="8400">
          <a:latin typeface="+mn-lt"/>
          <a:ea typeface="+mn-ea"/>
          <a:cs typeface="+mn-cs"/>
          <a:sym typeface="Gill Sans"/>
        </a:defRPr>
      </a:lvl8pPr>
      <a:lvl9pPr indent="1828800" algn="ctr" defTabSz="584200">
        <a:defRPr sz="8400">
          <a:latin typeface="+mn-lt"/>
          <a:ea typeface="+mn-ea"/>
          <a:cs typeface="+mn-cs"/>
          <a:sym typeface="Gill Sans"/>
        </a:defRPr>
      </a:lvl9pPr>
    </p:titleStyle>
    <p:bodyStyle>
      <a:lvl1pPr marL="889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1pPr>
      <a:lvl2pPr marL="1333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2pPr>
      <a:lvl3pPr marL="1778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3pPr>
      <a:lvl4pPr marL="22225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4pPr>
      <a:lvl5pPr marL="26670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5pPr>
      <a:lvl6pPr marL="30226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6pPr>
      <a:lvl7pPr marL="33782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7pPr>
      <a:lvl8pPr marL="37338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8pPr>
      <a:lvl9pPr marL="4089400" indent="-571500" defTabSz="584200">
        <a:spcBef>
          <a:spcPts val="2400"/>
        </a:spcBef>
        <a:buSzPct val="171000"/>
        <a:buChar char="•"/>
        <a:defRPr sz="4200">
          <a:latin typeface="+mn-lt"/>
          <a:ea typeface="+mn-ea"/>
          <a:cs typeface="+mn-cs"/>
          <a:sym typeface="Gill Sans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rld.github.com/hump/#vector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Making things move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Time and Space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979"/>
            </a:lvl1pPr>
          </a:lstStyle>
          <a:p>
            <a:pPr lvl="0">
              <a:defRPr sz="1800"/>
            </a:pPr>
            <a:r>
              <a:rPr sz="7979"/>
              <a:t>Scalar Multiplication and Division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1270000" y="2768600"/>
            <a:ext cx="9969500" cy="4038600"/>
          </a:xfrm>
          <a:prstGeom prst="rect">
            <a:avLst/>
          </a:prstGeom>
        </p:spPr>
        <p:txBody>
          <a:bodyPr/>
          <a:lstStyle/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multiply (divide) each component by the scalar</a:t>
            </a:r>
            <a:endParaRPr sz="2310"/>
          </a:p>
          <a:p>
            <a:pPr lvl="0" marL="0" indent="174625" defTabSz="321310">
              <a:spcBef>
                <a:spcPts val="1300"/>
              </a:spcBef>
              <a:buSzTx/>
              <a:buNone/>
              <a:tabLst>
                <a:tab pos="190500" algn="l"/>
                <a:tab pos="381000" algn="l"/>
                <a:tab pos="584200" algn="l"/>
                <a:tab pos="774700" algn="l"/>
                <a:tab pos="977900" algn="l"/>
                <a:tab pos="1168400" algn="l"/>
                <a:tab pos="1358900" algn="l"/>
                <a:tab pos="1562100" algn="l"/>
                <a:tab pos="1752600" algn="l"/>
                <a:tab pos="1955800" algn="l"/>
                <a:tab pos="2146300" algn="l"/>
                <a:tab pos="2336800" algn="l"/>
              </a:tabLst>
              <a:defRPr sz="1800"/>
            </a:pPr>
            <a:r>
              <a:rPr sz="1375">
                <a:latin typeface="Courier"/>
                <a:ea typeface="Courier"/>
                <a:cs typeface="Courier"/>
                <a:sym typeface="Courier"/>
              </a:rPr>
              <a:t>A = A * 2.0</a:t>
            </a:r>
            <a:endParaRPr sz="1375">
              <a:latin typeface="Courier"/>
              <a:ea typeface="Courier"/>
              <a:cs typeface="Courier"/>
              <a:sym typeface="Courier"/>
            </a:endParaRPr>
          </a:p>
          <a:p>
            <a:pPr lvl="0" marL="0" indent="174625" defTabSz="321310">
              <a:spcBef>
                <a:spcPts val="1300"/>
              </a:spcBef>
              <a:buSzTx/>
              <a:buNone/>
              <a:tabLst>
                <a:tab pos="190500" algn="l"/>
                <a:tab pos="381000" algn="l"/>
                <a:tab pos="584200" algn="l"/>
                <a:tab pos="774700" algn="l"/>
                <a:tab pos="977900" algn="l"/>
                <a:tab pos="1168400" algn="l"/>
                <a:tab pos="1358900" algn="l"/>
                <a:tab pos="1562100" algn="l"/>
                <a:tab pos="1752600" algn="l"/>
                <a:tab pos="1955800" algn="l"/>
                <a:tab pos="2146300" algn="l"/>
                <a:tab pos="2336800" algn="l"/>
              </a:tabLst>
              <a:defRPr sz="1800"/>
            </a:pPr>
            <a:r>
              <a:rPr sz="1375">
                <a:latin typeface="Courier"/>
                <a:ea typeface="Courier"/>
                <a:cs typeface="Courier"/>
                <a:sym typeface="Courier"/>
              </a:rPr>
              <a:t>or</a:t>
            </a:r>
            <a:endParaRPr sz="1375">
              <a:latin typeface="Courier"/>
              <a:ea typeface="Courier"/>
              <a:cs typeface="Courier"/>
              <a:sym typeface="Courier"/>
            </a:endParaRPr>
          </a:p>
          <a:p>
            <a:pPr lvl="0" marL="0" indent="174625" defTabSz="321310">
              <a:spcBef>
                <a:spcPts val="1300"/>
              </a:spcBef>
              <a:buSzTx/>
              <a:buNone/>
              <a:tabLst>
                <a:tab pos="190500" algn="l"/>
                <a:tab pos="381000" algn="l"/>
                <a:tab pos="584200" algn="l"/>
                <a:tab pos="774700" algn="l"/>
                <a:tab pos="977900" algn="l"/>
                <a:tab pos="1168400" algn="l"/>
                <a:tab pos="1358900" algn="l"/>
                <a:tab pos="1562100" algn="l"/>
                <a:tab pos="1752600" algn="l"/>
                <a:tab pos="1955800" algn="l"/>
                <a:tab pos="2146300" algn="l"/>
                <a:tab pos="2336800" algn="l"/>
              </a:tabLst>
              <a:defRPr sz="1800"/>
            </a:pPr>
            <a:r>
              <a:rPr sz="1375">
                <a:latin typeface="Courier"/>
                <a:ea typeface="Courier"/>
                <a:cs typeface="Courier"/>
                <a:sym typeface="Courier"/>
              </a:rPr>
              <a:t>A = 2 * A</a:t>
            </a:r>
            <a:endParaRPr sz="1375">
              <a:latin typeface="Courier"/>
              <a:ea typeface="Courier"/>
              <a:cs typeface="Courier"/>
              <a:sym typeface="Courier"/>
            </a:endParaRPr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keeps direction, changes magnitude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multiply (divide) by 1.0 == no change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multiply (divide) by -1.0 == negate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multiply by value &gt; 1.0 == increase magnitude</a:t>
            </a:r>
            <a:endParaRPr sz="2310"/>
          </a:p>
          <a:p>
            <a:pPr lvl="0" marL="488950" indent="-314325" defTabSz="321310">
              <a:spcBef>
                <a:spcPts val="1300"/>
              </a:spcBef>
              <a:defRPr sz="1800"/>
            </a:pPr>
            <a:r>
              <a:rPr sz="2310"/>
              <a:t>mulitply by value &lt; 1.0 == decrease magnitude</a:t>
            </a:r>
          </a:p>
        </p:txBody>
      </p:sp>
      <p:pic>
        <p:nvPicPr>
          <p:cNvPr id="79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9300" y="6680200"/>
            <a:ext cx="5417226" cy="284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979"/>
            </a:lvl1pPr>
          </a:lstStyle>
          <a:p>
            <a:pPr lvl="0">
              <a:defRPr sz="1800"/>
            </a:pPr>
            <a:r>
              <a:rPr sz="7979"/>
              <a:t>Using Vectors for Motion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keep position and velocity for each moving object</a:t>
            </a:r>
            <a:endParaRPr sz="4200"/>
          </a:p>
          <a:p>
            <a:pPr lvl="0">
              <a:defRPr sz="1800"/>
            </a:pPr>
            <a:r>
              <a:rPr sz="4200"/>
              <a:t>in enterFrame handler:</a:t>
            </a:r>
            <a:endParaRPr sz="4200"/>
          </a:p>
          <a:p>
            <a:pPr lvl="1">
              <a:defRPr sz="1800"/>
            </a:pPr>
            <a:r>
              <a:rPr sz="4200"/>
              <a:t>position = position + velocity * dt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Animation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02310" indent="-451484" defTabSz="461518">
              <a:spcBef>
                <a:spcPts val="1800"/>
              </a:spcBef>
              <a:defRPr sz="1800"/>
            </a:pPr>
            <a:r>
              <a:rPr sz="3318"/>
              <a:t>Persistence of Vision/ Illusion of Motion</a:t>
            </a:r>
            <a:endParaRPr sz="3318"/>
          </a:p>
          <a:p>
            <a:pPr lvl="1" marL="1053465" indent="-451484" defTabSz="461518">
              <a:spcBef>
                <a:spcPts val="1800"/>
              </a:spcBef>
              <a:defRPr sz="1800"/>
            </a:pPr>
            <a:r>
              <a:rPr sz="3318"/>
              <a:t>showing a human a sequence of still images in rapid succession is perceived as motion.</a:t>
            </a:r>
            <a:endParaRPr sz="3318"/>
          </a:p>
          <a:p>
            <a:pPr lvl="1" marL="1053465" indent="-451484" defTabSz="461518">
              <a:spcBef>
                <a:spcPts val="1800"/>
              </a:spcBef>
              <a:defRPr sz="1800"/>
            </a:pPr>
            <a:r>
              <a:rPr sz="3318"/>
              <a:t>screen refresh rate: how often the screen contents are updated (from frame buffer memory)</a:t>
            </a:r>
            <a:endParaRPr sz="3318"/>
          </a:p>
          <a:p>
            <a:pPr lvl="1" marL="1053465" indent="-451484" defTabSz="461518">
              <a:spcBef>
                <a:spcPts val="1800"/>
              </a:spcBef>
              <a:defRPr sz="1800"/>
            </a:pPr>
            <a:r>
              <a:rPr sz="3318"/>
              <a:t>NTSC (TV) video is 30 frames per second (29.97), film: 24fps</a:t>
            </a:r>
            <a:endParaRPr sz="3318"/>
          </a:p>
          <a:p>
            <a:pPr lvl="1" marL="1053465" indent="-451484" defTabSz="461518">
              <a:spcBef>
                <a:spcPts val="1800"/>
              </a:spcBef>
              <a:defRPr sz="1800"/>
            </a:pPr>
            <a:r>
              <a:rPr sz="3318"/>
              <a:t>more is better.</a:t>
            </a:r>
            <a:endParaRPr sz="3318"/>
          </a:p>
          <a:p>
            <a:pPr lvl="1" marL="1053465" indent="-451484" defTabSz="461518">
              <a:spcBef>
                <a:spcPts val="1800"/>
              </a:spcBef>
              <a:defRPr sz="1800"/>
            </a:pPr>
            <a:r>
              <a:rPr sz="3318"/>
              <a:t>fusion frequency = ~20Hz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Time-based motion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on different machines of differing capabilities, the time it takes to render a frame can differ</a:t>
            </a:r>
            <a:endParaRPr sz="4200"/>
          </a:p>
          <a:p>
            <a:pPr lvl="0">
              <a:defRPr sz="1800"/>
            </a:pPr>
            <a:r>
              <a:rPr sz="4200"/>
              <a:t>want motion to be a function of </a:t>
            </a:r>
            <a:r>
              <a:rPr b="1" sz="4200"/>
              <a:t>time</a:t>
            </a:r>
            <a:r>
              <a:rPr sz="4200"/>
              <a:t> not frame rate</a:t>
            </a:r>
            <a:endParaRPr sz="4200"/>
          </a:p>
          <a:p>
            <a:pPr lvl="0">
              <a:defRPr sz="1800"/>
            </a:pPr>
            <a:r>
              <a:rPr sz="4200"/>
              <a:t>use dt parameter to love.update(dt)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Vectors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1270000" y="2768600"/>
            <a:ext cx="10464800" cy="2984500"/>
          </a:xfrm>
          <a:prstGeom prst="rect">
            <a:avLst/>
          </a:prstGeom>
        </p:spPr>
        <p:txBody>
          <a:bodyPr/>
          <a:lstStyle/>
          <a:p>
            <a:pPr lvl="0" marL="817880" indent="-525780" defTabSz="537463">
              <a:spcBef>
                <a:spcPts val="2200"/>
              </a:spcBef>
              <a:defRPr sz="1800"/>
            </a:pPr>
            <a:r>
              <a:rPr sz="3864"/>
              <a:t>Point = x and y coords of a point</a:t>
            </a:r>
            <a:endParaRPr sz="3864"/>
          </a:p>
          <a:p>
            <a:pPr lvl="0" marL="817880" indent="-525780" defTabSz="537463">
              <a:spcBef>
                <a:spcPts val="2200"/>
              </a:spcBef>
              <a:defRPr sz="1800"/>
            </a:pPr>
            <a:r>
              <a:rPr sz="3864"/>
              <a:t>Vector = x and y coords of a </a:t>
            </a:r>
            <a:r>
              <a:rPr b="1" sz="3864"/>
              <a:t>change in position</a:t>
            </a:r>
            <a:endParaRPr sz="3864"/>
          </a:p>
          <a:p>
            <a:pPr lvl="1" marL="1226819" indent="-525780" defTabSz="537463">
              <a:spcBef>
                <a:spcPts val="2200"/>
              </a:spcBef>
              <a:defRPr sz="1800"/>
            </a:pPr>
            <a:r>
              <a:rPr sz="3864"/>
              <a:t>has a direction and a magnitude (length)</a:t>
            </a:r>
          </a:p>
        </p:txBody>
      </p:sp>
      <p:pic>
        <p:nvPicPr>
          <p:cNvPr id="53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5626100"/>
            <a:ext cx="6540501" cy="3975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802245" y="254000"/>
            <a:ext cx="4341268" cy="1870621"/>
          </a:xfrm>
          <a:prstGeom prst="rect">
            <a:avLst/>
          </a:prstGeom>
        </p:spPr>
        <p:txBody>
          <a:bodyPr/>
          <a:lstStyle>
            <a:lvl1pPr defTabSz="280415">
              <a:defRPr sz="4032"/>
            </a:lvl1pPr>
          </a:lstStyle>
          <a:p>
            <a:pPr lvl="0">
              <a:defRPr sz="1800"/>
            </a:pPr>
            <a:r>
              <a:rPr sz="4032"/>
              <a:t>kinematic time-based motion using hump vector</a:t>
            </a:r>
          </a:p>
        </p:txBody>
      </p:sp>
      <p:sp>
        <p:nvSpPr>
          <p:cNvPr id="56" name="Shape 56"/>
          <p:cNvSpPr/>
          <p:nvPr/>
        </p:nvSpPr>
        <p:spPr>
          <a:xfrm>
            <a:off x="802245" y="2705099"/>
            <a:ext cx="4341268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4200" u="sng">
                <a:hlinkClick r:id="rId2" invalidUrl="" action="" tgtFrame="" tooltip="" history="1" highlightClick="0" endSnd="0"/>
              </a:rPr>
              <a:t>http://vrld.github.com/hump/#vector</a:t>
            </a:r>
          </a:p>
        </p:txBody>
      </p:sp>
      <p:sp>
        <p:nvSpPr>
          <p:cNvPr id="57" name="Shape 57"/>
          <p:cNvSpPr/>
          <p:nvPr/>
        </p:nvSpPr>
        <p:spPr>
          <a:xfrm>
            <a:off x="6001165" y="1016000"/>
            <a:ext cx="6903691" cy="77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2200"/>
              <a:t>vector=require('vector')</a:t>
            </a: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r>
              <a:rPr sz="2200"/>
              <a:t>player=display.newRect(320,240, 20,20 )</a:t>
            </a:r>
            <a:endParaRPr sz="2200"/>
          </a:p>
          <a:p>
            <a:pPr lvl="0" algn="l">
              <a:defRPr sz="1800"/>
            </a:pPr>
            <a:r>
              <a:rPr sz="2200"/>
              <a:t>player.velocity = vector(10,-30)</a:t>
            </a:r>
            <a:endParaRPr sz="2200"/>
          </a:p>
          <a:p>
            <a:pPr lvl="0" algn="l">
              <a:defRPr sz="1800"/>
            </a:pPr>
            <a:r>
              <a:rPr sz="2200"/>
              <a:t>player.position = vector(320,240)</a:t>
            </a:r>
            <a:endParaRPr sz="2200"/>
          </a:p>
          <a:p>
            <a:pPr lvl="0" algn="l">
              <a:defRPr sz="1800"/>
            </a:pPr>
            <a:r>
              <a:rPr sz="2200"/>
              <a:t>player.x = player.position.x</a:t>
            </a:r>
            <a:endParaRPr sz="2200"/>
          </a:p>
          <a:p>
            <a:pPr lvl="0" algn="l">
              <a:defRPr sz="1800"/>
            </a:pPr>
            <a:r>
              <a:rPr sz="2200"/>
              <a:t>player.y = player.position.y</a:t>
            </a: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r>
              <a:rPr sz="2200"/>
              <a:t>function update (object)</a:t>
            </a:r>
            <a:endParaRPr sz="2200"/>
          </a:p>
          <a:p>
            <a:pPr lvl="0" algn="l">
              <a:defRPr sz="1800"/>
            </a:pPr>
            <a:r>
              <a:rPr sz="2200"/>
              <a:t>	local now = system.getTimer()</a:t>
            </a:r>
            <a:endParaRPr sz="2200"/>
          </a:p>
          <a:p>
            <a:pPr lvl="0" algn="l">
              <a:defRPr sz="1800"/>
            </a:pPr>
            <a:r>
              <a:rPr sz="2200"/>
              <a:t>	local dt = (now - lastFrame) / 1000</a:t>
            </a:r>
            <a:endParaRPr sz="2200"/>
          </a:p>
          <a:p>
            <a:pPr lvl="0" algn="l">
              <a:defRPr sz="1800"/>
            </a:pPr>
            <a:r>
              <a:rPr sz="2200"/>
              <a:t>	object.position = object.position + object.velocity * dt</a:t>
            </a:r>
            <a:endParaRPr sz="2200"/>
          </a:p>
          <a:p>
            <a:pPr lvl="0" algn="l">
              <a:defRPr sz="1800"/>
            </a:pPr>
            <a:r>
              <a:rPr sz="2200"/>
              <a:t>	object.x = object.position.x</a:t>
            </a:r>
            <a:endParaRPr sz="2200"/>
          </a:p>
          <a:p>
            <a:pPr lvl="0" algn="l">
              <a:defRPr sz="1800"/>
            </a:pPr>
            <a:r>
              <a:rPr sz="2200"/>
              <a:t>	object.y = object.position.y</a:t>
            </a:r>
            <a:endParaRPr sz="2200"/>
          </a:p>
          <a:p>
            <a:pPr lvl="0" algn="l">
              <a:defRPr sz="1800"/>
            </a:pPr>
            <a:r>
              <a:rPr sz="2200"/>
              <a:t>	lastFrame = now</a:t>
            </a:r>
            <a:endParaRPr sz="2200"/>
          </a:p>
          <a:p>
            <a:pPr lvl="0" algn="l">
              <a:defRPr sz="1800"/>
            </a:pPr>
            <a:r>
              <a:rPr sz="2200"/>
              <a:t>end</a:t>
            </a: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r>
              <a:rPr sz="2200"/>
              <a:t>function enterFrame ( event )</a:t>
            </a:r>
            <a:endParaRPr sz="2200"/>
          </a:p>
          <a:p>
            <a:pPr lvl="0" algn="l">
              <a:defRPr sz="1800"/>
            </a:pPr>
            <a:r>
              <a:rPr sz="2200"/>
              <a:t>	update(player)</a:t>
            </a:r>
            <a:endParaRPr sz="2200"/>
          </a:p>
          <a:p>
            <a:pPr lvl="0" algn="l">
              <a:defRPr sz="1800"/>
            </a:pPr>
            <a:r>
              <a:rPr sz="2200"/>
              <a:t>end</a:t>
            </a:r>
            <a:endParaRPr sz="2200"/>
          </a:p>
          <a:p>
            <a:pPr lvl="0" algn="l">
              <a:defRPr sz="1800"/>
            </a:pPr>
            <a:endParaRPr sz="2200"/>
          </a:p>
          <a:p>
            <a:pPr lvl="0" algn="l">
              <a:defRPr sz="1800"/>
            </a:pPr>
            <a:r>
              <a:rPr sz="2200"/>
              <a:t>lastFrame = system.getTimer()</a:t>
            </a:r>
            <a:endParaRPr sz="2200"/>
          </a:p>
          <a:p>
            <a:pPr lvl="0" algn="l">
              <a:defRPr sz="1800"/>
            </a:pPr>
            <a:r>
              <a:rPr sz="2200"/>
              <a:t>Runtime:addEventListener ('enterFrame', enterFrame)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Unit Vectors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91209" indent="-508634" defTabSz="519937">
              <a:spcBef>
                <a:spcPts val="2100"/>
              </a:spcBef>
              <a:defRPr sz="1800"/>
            </a:pPr>
            <a:r>
              <a:rPr sz="3738"/>
              <a:t>directions are usually described with vectors of magnitude of 1.0</a:t>
            </a:r>
            <a:endParaRPr sz="3738"/>
          </a:p>
          <a:p>
            <a:pPr lvl="0" marL="791209" indent="-508634" defTabSz="519937">
              <a:spcBef>
                <a:spcPts val="2100"/>
              </a:spcBef>
              <a:defRPr sz="1800"/>
            </a:pPr>
            <a:r>
              <a:rPr sz="3738"/>
              <a:t>normalize a vector == keep its direction the same, but change its length to 1.0</a:t>
            </a:r>
            <a:endParaRPr sz="3738"/>
          </a:p>
          <a:p>
            <a:pPr lvl="2" marL="1582419" indent="-508634" defTabSz="519937">
              <a:spcBef>
                <a:spcPts val="2100"/>
              </a:spcBef>
              <a:defRPr sz="1800"/>
            </a:pPr>
            <a:r>
              <a:rPr sz="3738"/>
              <a:t>divide x and y components by the magnitude</a:t>
            </a:r>
            <a:endParaRPr sz="3738"/>
          </a:p>
          <a:p>
            <a:pPr lvl="1" marL="508634" indent="-508634" defTabSz="519937">
              <a:spcBef>
                <a:spcPts val="2100"/>
              </a:spcBef>
              <a:defRPr sz="1800"/>
            </a:pPr>
            <a:r>
              <a:rPr sz="3738"/>
              <a:t>vector:normalized()</a:t>
            </a:r>
            <a:endParaRPr sz="3738"/>
          </a:p>
          <a:p>
            <a:pPr lvl="1" marL="508634" indent="-508634" defTabSz="519937">
              <a:spcBef>
                <a:spcPts val="2100"/>
              </a:spcBef>
              <a:defRPr sz="1800"/>
            </a:pPr>
            <a:r>
              <a:rPr sz="3738"/>
              <a:t>vector:normalize_inplace()</a:t>
            </a:r>
            <a:endParaRPr sz="3738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Vector Addition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698500" y="2159000"/>
            <a:ext cx="10464800" cy="5994400"/>
          </a:xfrm>
          <a:prstGeom prst="rect">
            <a:avLst/>
          </a:prstGeom>
        </p:spPr>
        <p:txBody>
          <a:bodyPr/>
          <a:lstStyle/>
          <a:p>
            <a:pPr lvl="0" marL="571500">
              <a:defRPr sz="1800"/>
            </a:pPr>
            <a:r>
              <a:rPr sz="5200"/>
              <a:t>add components separately</a:t>
            </a:r>
            <a:endParaRPr sz="5200"/>
          </a:p>
          <a:p>
            <a:pPr lvl="0" marL="571500">
              <a:defRPr sz="1800"/>
            </a:pPr>
            <a:r>
              <a:rPr sz="5400"/>
              <a:t>same effect as the two vectors in sequence: head-to-tail</a:t>
            </a:r>
            <a:endParaRPr sz="5400"/>
          </a:p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   A = vector(10,20)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   B = vector(30,35)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   C = vector(15,45)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   BC = C - B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   AB = B - A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lnSpc>
                <a:spcPct val="90000"/>
              </a:lnSpc>
              <a:spcBef>
                <a:spcPts val="0"/>
              </a:spcBef>
              <a:buSzTx/>
              <a:buNone/>
              <a:defRPr sz="1800"/>
            </a:pPr>
            <a:r>
              <a:rPr sz="2500">
                <a:latin typeface="Courier New"/>
                <a:ea typeface="Courier New"/>
                <a:cs typeface="Courier New"/>
                <a:sym typeface="Courier New"/>
              </a:rPr>
              <a:t>   AC = AB + BC</a:t>
            </a:r>
          </a:p>
        </p:txBody>
      </p:sp>
      <p:pic>
        <p:nvPicPr>
          <p:cNvPr id="64" name="dropped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7104" y="4826000"/>
            <a:ext cx="5728403" cy="474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Vector Subtraction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71500">
              <a:defRPr sz="1800"/>
            </a:pPr>
            <a:r>
              <a:rPr sz="4200"/>
              <a:t>result vector for A - B :</a:t>
            </a:r>
            <a:endParaRPr sz="4200"/>
          </a:p>
          <a:p>
            <a:pPr lvl="1">
              <a:defRPr sz="1800"/>
            </a:pPr>
            <a:r>
              <a:rPr sz="4200"/>
              <a:t>head at  A</a:t>
            </a:r>
            <a:endParaRPr sz="4200"/>
          </a:p>
          <a:p>
            <a:pPr lvl="1">
              <a:defRPr sz="1800"/>
            </a:pPr>
            <a:r>
              <a:rPr sz="4200"/>
              <a:t>tail at B</a:t>
            </a:r>
            <a:endParaRPr sz="4200"/>
          </a:p>
          <a:p>
            <a:pPr lvl="0" marL="571500">
              <a:defRPr sz="1800"/>
            </a:pPr>
            <a:r>
              <a:rPr sz="4200"/>
              <a:t>component-wise subtraction</a:t>
            </a:r>
            <a:endParaRPr sz="4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200">
                <a:latin typeface="Courier"/>
                <a:ea typeface="Courier"/>
                <a:cs typeface="Courier"/>
                <a:sym typeface="Courier"/>
              </a:rPr>
              <a:t>   </a:t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800"/>
            </a:pPr>
            <a:endParaRPr sz="22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8407400" y="3073400"/>
            <a:ext cx="444500" cy="444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blipFill>
            <a:blip r:embed="rId2"/>
          </a:blipFill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11264900" y="5067300"/>
            <a:ext cx="444500" cy="444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blipFill>
            <a:blip r:embed="rId2"/>
          </a:blipFill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8856133" y="3454400"/>
            <a:ext cx="2438401" cy="1659467"/>
          </a:xfrm>
          <a:prstGeom prst="line">
            <a:avLst/>
          </a:prstGeom>
          <a:ln w="63500">
            <a:solidFill/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1" name="Shape 71"/>
          <p:cNvSpPr/>
          <p:nvPr/>
        </p:nvSpPr>
        <p:spPr>
          <a:xfrm>
            <a:off x="8395735" y="2362200"/>
            <a:ext cx="470075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A</a:t>
            </a:r>
          </a:p>
        </p:txBody>
      </p:sp>
      <p:sp>
        <p:nvSpPr>
          <p:cNvPr id="72" name="Shape 72"/>
          <p:cNvSpPr/>
          <p:nvPr/>
        </p:nvSpPr>
        <p:spPr>
          <a:xfrm>
            <a:off x="11279937" y="4381500"/>
            <a:ext cx="41459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200"/>
              <a:t>B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Vector Negation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71500">
              <a:defRPr sz="1800"/>
            </a:pPr>
            <a:r>
              <a:rPr sz="4200"/>
              <a:t>flips direction</a:t>
            </a:r>
            <a:endParaRPr sz="4200"/>
          </a:p>
          <a:p>
            <a:pPr lvl="0" marL="571500">
              <a:defRPr sz="1800"/>
            </a:pPr>
            <a:r>
              <a:rPr sz="4200"/>
              <a:t>magnitude the same</a:t>
            </a:r>
            <a:endParaRPr sz="4200"/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2900">
                <a:latin typeface="Courier"/>
                <a:ea typeface="Courier"/>
                <a:cs typeface="Courier"/>
                <a:sym typeface="Courier"/>
              </a:rPr>
              <a:t>   negA = -A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