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lvl1pPr marL="40639" marR="40639">
      <a:defRPr sz="1200">
        <a:uFill>
          <a:solidFill/>
        </a:uFill>
        <a:latin typeface="+mn-lt"/>
        <a:ea typeface="+mn-ea"/>
        <a:cs typeface="+mn-cs"/>
        <a:sym typeface="Gill Sans"/>
      </a:defRPr>
    </a:lvl1pPr>
    <a:lvl2pPr marL="40639" marR="40639" indent="342900">
      <a:defRPr sz="1200">
        <a:uFill>
          <a:solidFill/>
        </a:uFill>
        <a:latin typeface="+mn-lt"/>
        <a:ea typeface="+mn-ea"/>
        <a:cs typeface="+mn-cs"/>
        <a:sym typeface="Gill Sans"/>
      </a:defRPr>
    </a:lvl2pPr>
    <a:lvl3pPr marL="40639" marR="40639" indent="685800">
      <a:defRPr sz="1200">
        <a:uFill>
          <a:solidFill/>
        </a:uFill>
        <a:latin typeface="+mn-lt"/>
        <a:ea typeface="+mn-ea"/>
        <a:cs typeface="+mn-cs"/>
        <a:sym typeface="Gill Sans"/>
      </a:defRPr>
    </a:lvl3pPr>
    <a:lvl4pPr marL="40639" marR="40639" indent="1028700">
      <a:defRPr sz="1200">
        <a:uFill>
          <a:solidFill/>
        </a:uFill>
        <a:latin typeface="+mn-lt"/>
        <a:ea typeface="+mn-ea"/>
        <a:cs typeface="+mn-cs"/>
        <a:sym typeface="Gill Sans"/>
      </a:defRPr>
    </a:lvl4pPr>
    <a:lvl5pPr marL="40639" marR="40639" indent="1371600">
      <a:defRPr sz="1200">
        <a:uFill>
          <a:solidFill/>
        </a:uFill>
        <a:latin typeface="+mn-lt"/>
        <a:ea typeface="+mn-ea"/>
        <a:cs typeface="+mn-cs"/>
        <a:sym typeface="Gill Sans"/>
      </a:defRPr>
    </a:lvl5pPr>
    <a:lvl6pPr marL="40639" marR="40639" indent="1714500">
      <a:defRPr sz="1200">
        <a:uFill>
          <a:solidFill/>
        </a:uFill>
        <a:latin typeface="+mn-lt"/>
        <a:ea typeface="+mn-ea"/>
        <a:cs typeface="+mn-cs"/>
        <a:sym typeface="Gill Sans"/>
      </a:defRPr>
    </a:lvl6pPr>
    <a:lvl7pPr marL="40639" marR="40639" indent="2057400">
      <a:defRPr sz="1200">
        <a:uFill>
          <a:solidFill/>
        </a:uFill>
        <a:latin typeface="+mn-lt"/>
        <a:ea typeface="+mn-ea"/>
        <a:cs typeface="+mn-cs"/>
        <a:sym typeface="Gill Sans"/>
      </a:defRPr>
    </a:lvl7pPr>
    <a:lvl8pPr marL="40639" marR="40639" indent="2400300">
      <a:defRPr sz="1200">
        <a:uFill>
          <a:solidFill/>
        </a:uFill>
        <a:latin typeface="+mn-lt"/>
        <a:ea typeface="+mn-ea"/>
        <a:cs typeface="+mn-cs"/>
        <a:sym typeface="Gill Sans"/>
      </a:defRPr>
    </a:lvl8pPr>
    <a:lvl9pPr marL="40639" marR="40639" indent="2743200">
      <a:defRPr sz="1200">
        <a:uFill>
          <a:solidFill/>
        </a:uFill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4A9BC294-FFE2-49D5-8D69-9E1BD2C41BD5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BBFC77FB-9ED0-4EC9-95AA-A1379042E64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3DC5C2F9-1CAC-4260-A1DD-9FCDBB87749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3600"/>
            </a:lvl1pPr>
            <a:lvl2pPr marL="0" indent="0" algn="ctr">
              <a:spcBef>
                <a:spcPts val="0"/>
              </a:spcBef>
              <a:buClrTx/>
              <a:buSzTx/>
              <a:buFontTx/>
              <a:buNone/>
              <a:defRPr sz="3600"/>
            </a:lvl2pPr>
            <a:lvl3pPr marL="0" indent="0" algn="ctr">
              <a:spcBef>
                <a:spcPts val="0"/>
              </a:spcBef>
              <a:buClrTx/>
              <a:buSzTx/>
              <a:buFontTx/>
              <a:buNone/>
              <a:defRPr sz="3600"/>
            </a:lvl3pPr>
            <a:lvl4pPr marL="0" indent="0" algn="ctr">
              <a:spcBef>
                <a:spcPts val="0"/>
              </a:spcBef>
              <a:buClrTx/>
              <a:buSzTx/>
              <a:buFontTx/>
              <a:buNone/>
              <a:defRPr sz="3600"/>
            </a:lvl4pPr>
            <a:lvl5pPr marL="0" indent="0" algn="ctr">
              <a:spcBef>
                <a:spcPts val="0"/>
              </a:spcBef>
              <a:buClrTx/>
              <a:buSzTx/>
              <a:buFontTx/>
              <a:buNone/>
              <a:defRPr sz="3600"/>
            </a:lvl5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Body Level One</a:t>
            </a:r>
            <a:endParaRPr sz="36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Body Level Two</a:t>
            </a:r>
            <a:endParaRPr sz="36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Body Level Three</a:t>
            </a:r>
            <a:endParaRPr sz="36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Body Level Four</a:t>
            </a:r>
            <a:endParaRPr sz="36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1270000" y="240862"/>
            <a:ext cx="10464800" cy="24646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1270000" y="2705537"/>
            <a:ext cx="5041900" cy="5841126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  <a:endParaRPr sz="3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  <a:endParaRPr sz="3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  <a:endParaRPr sz="3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  <a:endParaRPr sz="3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  <a:endParaRPr sz="3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  <a:endParaRPr sz="3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  <a:endParaRPr sz="3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  <a:endParaRPr sz="3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1270000" y="240862"/>
            <a:ext cx="10464800" cy="24646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7772400" y="2705537"/>
            <a:ext cx="3962400" cy="5841126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  <a:endParaRPr sz="3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  <a:endParaRPr sz="3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  <a:endParaRPr sz="3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  <a:endParaRPr sz="3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1270000" y="240862"/>
            <a:ext cx="10464800" cy="24646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Title Text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1270000" y="2705537"/>
            <a:ext cx="5041900" cy="5841126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  <a:endParaRPr sz="3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  <a:endParaRPr sz="3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  <a:endParaRPr sz="3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  <a:endParaRPr sz="3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240862"/>
            <a:ext cx="10464800" cy="24646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2705537"/>
            <a:ext cx="10464800" cy="5841126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838200" indent="-571500">
              <a:spcBef>
                <a:spcPts val="2400"/>
              </a:spcBef>
              <a:defRPr sz="4200"/>
            </a:lvl1pPr>
            <a:lvl2pPr marL="1282700" indent="-571500">
              <a:spcBef>
                <a:spcPts val="2400"/>
              </a:spcBef>
              <a:defRPr sz="4200"/>
            </a:lvl2pPr>
            <a:lvl3pPr marL="1727200" indent="-571500">
              <a:spcBef>
                <a:spcPts val="2400"/>
              </a:spcBef>
              <a:defRPr sz="4200"/>
            </a:lvl3pPr>
            <a:lvl4pPr marL="2171700" indent="-571500">
              <a:spcBef>
                <a:spcPts val="2400"/>
              </a:spcBef>
              <a:defRPr sz="4200"/>
            </a:lvl4pPr>
            <a:lvl5pPr marL="2616200" indent="-571500">
              <a:spcBef>
                <a:spcPts val="2400"/>
              </a:spcBef>
              <a:defRPr sz="4200"/>
            </a:lvl5pPr>
          </a:lstStyle>
          <a:p>
            <a:pPr lvl="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Body Level One</a:t>
            </a:r>
            <a:endParaRPr sz="4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Body Level Two</a:t>
            </a:r>
            <a:endParaRPr sz="4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Body Level Three</a:t>
            </a:r>
            <a:endParaRPr sz="4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Body Level Four</a:t>
            </a:r>
            <a:endParaRPr sz="4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838200" indent="-571500">
              <a:spcBef>
                <a:spcPts val="4800"/>
              </a:spcBef>
              <a:defRPr sz="4200"/>
            </a:lvl1pPr>
            <a:lvl2pPr marL="1282700" indent="-571500">
              <a:spcBef>
                <a:spcPts val="4800"/>
              </a:spcBef>
              <a:defRPr sz="4200"/>
            </a:lvl2pPr>
            <a:lvl3pPr marL="1727200" indent="-571500">
              <a:spcBef>
                <a:spcPts val="4800"/>
              </a:spcBef>
              <a:defRPr sz="4200"/>
            </a:lvl3pPr>
            <a:lvl4pPr marL="2171700" indent="-571500">
              <a:spcBef>
                <a:spcPts val="4800"/>
              </a:spcBef>
              <a:defRPr sz="4200"/>
            </a:lvl4pPr>
            <a:lvl5pPr marL="2616200" indent="-571500">
              <a:spcBef>
                <a:spcPts val="4800"/>
              </a:spcBef>
              <a:defRPr sz="4200"/>
            </a:lvl5pPr>
          </a:lstStyle>
          <a:p>
            <a:pPr lvl="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Body Level One</a:t>
            </a:r>
            <a:endParaRPr sz="4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Body Level Two</a:t>
            </a:r>
            <a:endParaRPr sz="4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Body Level Three</a:t>
            </a:r>
            <a:endParaRPr sz="4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Body Level Four</a:t>
            </a:r>
            <a:endParaRPr sz="4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635000" y="0"/>
            <a:ext cx="5867400" cy="47117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>
                <a:uFillTx/>
              </a:defRPr>
            </a:pPr>
            <a:r>
              <a:rPr sz="7000">
                <a:uFill>
                  <a:solidFill/>
                </a:uFill>
              </a:rPr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635000" y="4787900"/>
            <a:ext cx="5867400" cy="49657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3400"/>
            </a:lvl1pPr>
            <a:lvl2pPr marL="0" indent="0" algn="ctr">
              <a:spcBef>
                <a:spcPts val="0"/>
              </a:spcBef>
              <a:buClrTx/>
              <a:buSzTx/>
              <a:buFontTx/>
              <a:buNone/>
              <a:defRPr sz="3400"/>
            </a:lvl2pPr>
            <a:lvl3pPr marL="0" indent="0" algn="ctr">
              <a:spcBef>
                <a:spcPts val="0"/>
              </a:spcBef>
              <a:buClrTx/>
              <a:buSzTx/>
              <a:buFontTx/>
              <a:buNone/>
              <a:defRPr sz="3400"/>
            </a:lvl3pPr>
            <a:lvl4pPr marL="0" indent="0" algn="ctr">
              <a:spcBef>
                <a:spcPts val="0"/>
              </a:spcBef>
              <a:buClrTx/>
              <a:buSzTx/>
              <a:buFontTx/>
              <a:buNone/>
              <a:defRPr sz="3400"/>
            </a:lvl4pPr>
            <a:lvl5pPr marL="0" indent="0" algn="ctr">
              <a:spcBef>
                <a:spcPts val="0"/>
              </a:spcBef>
              <a:buClrTx/>
              <a:buSzTx/>
              <a:buFontTx/>
              <a:buNone/>
              <a:defRPr sz="3400"/>
            </a:lvl5pPr>
          </a:lstStyle>
          <a:p>
            <a:pPr lvl="0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Body Level One</a:t>
            </a:r>
            <a:endParaRPr sz="3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Body Level Two</a:t>
            </a:r>
            <a:endParaRPr sz="34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Body Level Three</a:t>
            </a:r>
            <a:endParaRPr sz="34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Body Level Four</a:t>
            </a:r>
            <a:endParaRPr sz="34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635000" y="0"/>
            <a:ext cx="5867400" cy="47117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>
                <a:uFillTx/>
              </a:defRPr>
            </a:pPr>
            <a:r>
              <a:rPr sz="7000">
                <a:uFill>
                  <a:solidFill/>
                </a:uFill>
              </a:rP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635000" y="4787900"/>
            <a:ext cx="5867400" cy="49657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3400"/>
            </a:lvl1pPr>
            <a:lvl2pPr marL="0" indent="0" algn="ctr">
              <a:spcBef>
                <a:spcPts val="0"/>
              </a:spcBef>
              <a:buClrTx/>
              <a:buSzTx/>
              <a:buFontTx/>
              <a:buNone/>
              <a:defRPr sz="3400"/>
            </a:lvl2pPr>
            <a:lvl3pPr marL="0" indent="0" algn="ctr">
              <a:spcBef>
                <a:spcPts val="0"/>
              </a:spcBef>
              <a:buClrTx/>
              <a:buSzTx/>
              <a:buFontTx/>
              <a:buNone/>
              <a:defRPr sz="3400"/>
            </a:lvl3pPr>
            <a:lvl4pPr marL="0" indent="0" algn="ctr">
              <a:spcBef>
                <a:spcPts val="0"/>
              </a:spcBef>
              <a:buClrTx/>
              <a:buSzTx/>
              <a:buFontTx/>
              <a:buNone/>
              <a:defRPr sz="3400"/>
            </a:lvl4pPr>
            <a:lvl5pPr marL="0" indent="0" algn="ctr">
              <a:spcBef>
                <a:spcPts val="0"/>
              </a:spcBef>
              <a:buClrTx/>
              <a:buSzTx/>
              <a:buFontTx/>
              <a:buNone/>
              <a:defRPr sz="3400"/>
            </a:lvl5pPr>
          </a:lstStyle>
          <a:p>
            <a:pPr lvl="0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Body Level One</a:t>
            </a:r>
            <a:endParaRPr sz="3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Body Level Two</a:t>
            </a:r>
            <a:endParaRPr sz="34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Body Level Three</a:t>
            </a:r>
            <a:endParaRPr sz="34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Body Level Four</a:t>
            </a:r>
            <a:endParaRPr sz="34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177800"/>
            <a:ext cx="104648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768600"/>
            <a:ext cx="10464800" cy="698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  <a:endParaRPr sz="3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  <a:endParaRPr sz="3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  <a:endParaRPr sz="3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  <a:endParaRPr sz="3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 algn="ctr">
        <a:defRPr sz="8400">
          <a:uFill>
            <a:solidFill/>
          </a:uFill>
          <a:latin typeface="+mn-lt"/>
          <a:ea typeface="+mn-ea"/>
          <a:cs typeface="+mn-cs"/>
          <a:sym typeface="Gill Sans"/>
        </a:defRPr>
      </a:lvl1pPr>
      <a:lvl2pPr indent="228600" algn="ctr">
        <a:defRPr sz="8400">
          <a:uFill>
            <a:solidFill/>
          </a:uFill>
          <a:latin typeface="+mn-lt"/>
          <a:ea typeface="+mn-ea"/>
          <a:cs typeface="+mn-cs"/>
          <a:sym typeface="Gill Sans"/>
        </a:defRPr>
      </a:lvl2pPr>
      <a:lvl3pPr indent="457200" algn="ctr">
        <a:defRPr sz="8400">
          <a:uFill>
            <a:solidFill/>
          </a:uFill>
          <a:latin typeface="+mn-lt"/>
          <a:ea typeface="+mn-ea"/>
          <a:cs typeface="+mn-cs"/>
          <a:sym typeface="Gill Sans"/>
        </a:defRPr>
      </a:lvl3pPr>
      <a:lvl4pPr indent="685800" algn="ctr">
        <a:defRPr sz="8400">
          <a:uFill>
            <a:solidFill/>
          </a:uFill>
          <a:latin typeface="+mn-lt"/>
          <a:ea typeface="+mn-ea"/>
          <a:cs typeface="+mn-cs"/>
          <a:sym typeface="Gill Sans"/>
        </a:defRPr>
      </a:lvl4pPr>
      <a:lvl5pPr indent="914400" algn="ctr">
        <a:defRPr sz="8400">
          <a:uFill>
            <a:solidFill/>
          </a:uFill>
          <a:latin typeface="+mn-lt"/>
          <a:ea typeface="+mn-ea"/>
          <a:cs typeface="+mn-cs"/>
          <a:sym typeface="Gill Sans"/>
        </a:defRPr>
      </a:lvl5pPr>
      <a:lvl6pPr indent="1143000" algn="ctr">
        <a:defRPr sz="8400">
          <a:uFill>
            <a:solidFill/>
          </a:uFill>
          <a:latin typeface="+mn-lt"/>
          <a:ea typeface="+mn-ea"/>
          <a:cs typeface="+mn-cs"/>
          <a:sym typeface="Gill Sans"/>
        </a:defRPr>
      </a:lvl6pPr>
      <a:lvl7pPr indent="1371600" algn="ctr">
        <a:defRPr sz="8400">
          <a:uFill>
            <a:solidFill/>
          </a:uFill>
          <a:latin typeface="+mn-lt"/>
          <a:ea typeface="+mn-ea"/>
          <a:cs typeface="+mn-cs"/>
          <a:sym typeface="Gill Sans"/>
        </a:defRPr>
      </a:lvl7pPr>
      <a:lvl8pPr indent="1600200" algn="ctr">
        <a:defRPr sz="8400">
          <a:uFill>
            <a:solidFill/>
          </a:uFill>
          <a:latin typeface="+mn-lt"/>
          <a:ea typeface="+mn-ea"/>
          <a:cs typeface="+mn-cs"/>
          <a:sym typeface="Gill Sans"/>
        </a:defRPr>
      </a:lvl8pPr>
      <a:lvl9pPr indent="1828800" algn="ctr">
        <a:defRPr sz="8400">
          <a:uFill>
            <a:solidFill/>
          </a:uFill>
          <a:latin typeface="+mn-lt"/>
          <a:ea typeface="+mn-ea"/>
          <a:cs typeface="+mn-cs"/>
          <a:sym typeface="Gill Sans"/>
        </a:defRPr>
      </a:lvl9pPr>
    </p:titleStyle>
    <p:bodyStyle>
      <a:lvl1pPr marL="760412" indent="-493712">
        <a:spcBef>
          <a:spcPts val="3800"/>
        </a:spcBef>
        <a:buClr>
          <a:srgbClr val="000000"/>
        </a:buClr>
        <a:buSzPct val="171000"/>
        <a:buFont typeface="Gill Sans"/>
        <a:buChar char="•"/>
        <a:defRPr sz="3200">
          <a:uFill>
            <a:solidFill/>
          </a:uFill>
          <a:latin typeface="+mn-lt"/>
          <a:ea typeface="+mn-ea"/>
          <a:cs typeface="+mn-cs"/>
          <a:sym typeface="Gill Sans"/>
        </a:defRPr>
      </a:lvl1pPr>
      <a:lvl2pPr marL="1204912" indent="-493712">
        <a:spcBef>
          <a:spcPts val="3800"/>
        </a:spcBef>
        <a:buClr>
          <a:srgbClr val="000000"/>
        </a:buClr>
        <a:buSzPct val="171000"/>
        <a:buFont typeface="Gill Sans"/>
        <a:buChar char="•"/>
        <a:defRPr sz="3200">
          <a:uFill>
            <a:solidFill/>
          </a:uFill>
          <a:latin typeface="+mn-lt"/>
          <a:ea typeface="+mn-ea"/>
          <a:cs typeface="+mn-cs"/>
          <a:sym typeface="Gill Sans"/>
        </a:defRPr>
      </a:lvl2pPr>
      <a:lvl3pPr marL="1649412" indent="-493712">
        <a:spcBef>
          <a:spcPts val="3800"/>
        </a:spcBef>
        <a:buClr>
          <a:srgbClr val="000000"/>
        </a:buClr>
        <a:buSzPct val="171000"/>
        <a:buFont typeface="Gill Sans"/>
        <a:buChar char="•"/>
        <a:defRPr sz="3200">
          <a:uFill>
            <a:solidFill/>
          </a:uFill>
          <a:latin typeface="+mn-lt"/>
          <a:ea typeface="+mn-ea"/>
          <a:cs typeface="+mn-cs"/>
          <a:sym typeface="Gill Sans"/>
        </a:defRPr>
      </a:lvl3pPr>
      <a:lvl4pPr marL="2093912" indent="-493712">
        <a:spcBef>
          <a:spcPts val="3800"/>
        </a:spcBef>
        <a:buClr>
          <a:srgbClr val="000000"/>
        </a:buClr>
        <a:buSzPct val="171000"/>
        <a:buFont typeface="Gill Sans"/>
        <a:buChar char="•"/>
        <a:defRPr sz="3200">
          <a:uFill>
            <a:solidFill/>
          </a:uFill>
          <a:latin typeface="+mn-lt"/>
          <a:ea typeface="+mn-ea"/>
          <a:cs typeface="+mn-cs"/>
          <a:sym typeface="Gill Sans"/>
        </a:defRPr>
      </a:lvl4pPr>
      <a:lvl5pPr marL="2538412" indent="-493712">
        <a:spcBef>
          <a:spcPts val="3800"/>
        </a:spcBef>
        <a:buClr>
          <a:srgbClr val="000000"/>
        </a:buClr>
        <a:buSzPct val="171000"/>
        <a:buFont typeface="Gill Sans"/>
        <a:buChar char="•"/>
        <a:defRPr sz="3200">
          <a:uFill>
            <a:solidFill/>
          </a:uFill>
          <a:latin typeface="+mn-lt"/>
          <a:ea typeface="+mn-ea"/>
          <a:cs typeface="+mn-cs"/>
          <a:sym typeface="Gill Sans"/>
        </a:defRPr>
      </a:lvl5pPr>
      <a:lvl6pPr marL="2538412" indent="-493712">
        <a:spcBef>
          <a:spcPts val="3800"/>
        </a:spcBef>
        <a:buClr>
          <a:srgbClr val="000000"/>
        </a:buClr>
        <a:buSzPct val="171000"/>
        <a:buFont typeface="Gill Sans"/>
        <a:buChar char="•"/>
        <a:defRPr sz="3200">
          <a:uFill>
            <a:solidFill/>
          </a:uFill>
          <a:latin typeface="+mn-lt"/>
          <a:ea typeface="+mn-ea"/>
          <a:cs typeface="+mn-cs"/>
          <a:sym typeface="Gill Sans"/>
        </a:defRPr>
      </a:lvl6pPr>
      <a:lvl7pPr marL="2538412" indent="-493712">
        <a:spcBef>
          <a:spcPts val="3800"/>
        </a:spcBef>
        <a:buClr>
          <a:srgbClr val="000000"/>
        </a:buClr>
        <a:buSzPct val="171000"/>
        <a:buFont typeface="Gill Sans"/>
        <a:buChar char="•"/>
        <a:defRPr sz="3200">
          <a:uFill>
            <a:solidFill/>
          </a:uFill>
          <a:latin typeface="+mn-lt"/>
          <a:ea typeface="+mn-ea"/>
          <a:cs typeface="+mn-cs"/>
          <a:sym typeface="Gill Sans"/>
        </a:defRPr>
      </a:lvl7pPr>
      <a:lvl8pPr marL="2538412" indent="-493712">
        <a:spcBef>
          <a:spcPts val="3800"/>
        </a:spcBef>
        <a:buClr>
          <a:srgbClr val="000000"/>
        </a:buClr>
        <a:buSzPct val="171000"/>
        <a:buFont typeface="Gill Sans"/>
        <a:buChar char="•"/>
        <a:defRPr sz="3200">
          <a:uFill>
            <a:solidFill/>
          </a:uFill>
          <a:latin typeface="+mn-lt"/>
          <a:ea typeface="+mn-ea"/>
          <a:cs typeface="+mn-cs"/>
          <a:sym typeface="Gill Sans"/>
        </a:defRPr>
      </a:lvl8pPr>
      <a:lvl9pPr marL="2538412" indent="-493712">
        <a:spcBef>
          <a:spcPts val="3800"/>
        </a:spcBef>
        <a:buClr>
          <a:srgbClr val="000000"/>
        </a:buClr>
        <a:buSzPct val="171000"/>
        <a:buFont typeface="Gill Sans"/>
        <a:buChar char="•"/>
        <a:defRPr sz="3200">
          <a:uFill>
            <a:solidFill/>
          </a:uFill>
          <a:latin typeface="+mn-lt"/>
          <a:ea typeface="+mn-ea"/>
          <a:cs typeface="+mn-cs"/>
          <a:sym typeface="Gill Sans"/>
        </a:defRPr>
      </a:lvl9pPr>
    </p:bodyStyle>
    <p:otherStyle>
      <a:lvl1pPr algn="ctr" defTabSz="584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Gill Sans"/>
        </a:defRPr>
      </a:lvl1pPr>
      <a:lvl2pPr indent="228600" algn="ctr" defTabSz="584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Gill Sans"/>
        </a:defRPr>
      </a:lvl2pPr>
      <a:lvl3pPr indent="457200" algn="ctr" defTabSz="584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Gill Sans"/>
        </a:defRPr>
      </a:lvl3pPr>
      <a:lvl4pPr indent="685800" algn="ctr" defTabSz="584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Gill Sans"/>
        </a:defRPr>
      </a:lvl4pPr>
      <a:lvl5pPr indent="914400" algn="ctr" defTabSz="584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Gill Sans"/>
        </a:defRPr>
      </a:lvl5pPr>
      <a:lvl6pPr indent="1143000" algn="ctr" defTabSz="584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Gill Sans"/>
        </a:defRPr>
      </a:lvl6pPr>
      <a:lvl7pPr indent="1371600" algn="ctr" defTabSz="584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Gill Sans"/>
        </a:defRPr>
      </a:lvl7pPr>
      <a:lvl8pPr indent="1600200" algn="ctr" defTabSz="584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Gill Sans"/>
        </a:defRPr>
      </a:lvl8pPr>
      <a:lvl9pPr indent="1828800" algn="ctr" defTabSz="584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Game Architecture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buFont typeface="Gill Sans"/>
            </a:pP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NPC Rendering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NPC == non-player character</a:t>
            </a:r>
            <a:endParaRPr sz="4200">
              <a:uFill>
                <a:solidFill/>
              </a:uFill>
            </a:endParaRPr>
          </a:p>
          <a:p>
            <a:pPr lvl="0" marL="889000">
              <a:buSzPct val="99000"/>
              <a:buAutoNum type="arabicPeriod" startAt="1"/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Select visible subset and LOD</a:t>
            </a:r>
            <a:endParaRPr sz="4200">
              <a:uFill>
                <a:solidFill/>
              </a:uFill>
            </a:endParaRPr>
          </a:p>
          <a:p>
            <a:pPr lvl="0" marL="889000">
              <a:buSzPct val="99000"/>
              <a:buAutoNum type="arabicPeriod" startAt="1"/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Animate</a:t>
            </a:r>
            <a:endParaRPr sz="4200">
              <a:uFill>
                <a:solidFill/>
              </a:uFill>
            </a:endParaRPr>
          </a:p>
          <a:p>
            <a:pPr lvl="0" marL="889000">
              <a:buSzPct val="99000"/>
              <a:buAutoNum type="arabicPeriod" startAt="1"/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Pack</a:t>
            </a:r>
            <a:endParaRPr sz="4200">
              <a:uFill>
                <a:solidFill/>
              </a:uFill>
            </a:endParaRPr>
          </a:p>
          <a:p>
            <a:pPr lvl="0" marL="889000">
              <a:buSzPct val="99000"/>
              <a:buAutoNum type="arabicPeriod" startAt="1"/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Render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Player Rendering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Animate</a:t>
            </a:r>
            <a:endParaRPr sz="4200">
              <a:uFill>
                <a:solidFill/>
              </a:uFill>
            </a:endParaRPr>
          </a:p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Pack</a:t>
            </a:r>
            <a:endParaRPr sz="4200">
              <a:uFill>
                <a:solidFill/>
              </a:uFill>
            </a:endParaRPr>
          </a:p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Render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900"/>
            </a:lvl1pPr>
          </a:lstStyle>
          <a:p>
            <a:pPr lvl="0">
              <a:defRPr sz="1800">
                <a:uFillTx/>
              </a:defRPr>
            </a:pPr>
            <a:r>
              <a:rPr sz="7900">
                <a:uFill>
                  <a:solidFill/>
                </a:uFill>
              </a:rPr>
              <a:t>Games are Real-Time Software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1270000" y="2705537"/>
            <a:ext cx="10464800" cy="3097926"/>
          </a:xfrm>
          <a:prstGeom prst="rect">
            <a:avLst/>
          </a:prstGeom>
        </p:spPr>
        <p:txBody>
          <a:bodyPr/>
          <a:lstStyle/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must meet time contraints</a:t>
            </a:r>
            <a:endParaRPr sz="4200">
              <a:uFill>
                <a:solidFill/>
              </a:uFill>
            </a:endParaRPr>
          </a:p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ex) air traffic control</a:t>
            </a:r>
          </a:p>
        </p:txBody>
      </p:sp>
      <p:grpSp>
        <p:nvGrpSpPr>
          <p:cNvPr id="49" name="Group 49"/>
          <p:cNvGrpSpPr/>
          <p:nvPr/>
        </p:nvGrpSpPr>
        <p:grpSpPr>
          <a:xfrm>
            <a:off x="1992312" y="6154737"/>
            <a:ext cx="2387601" cy="1771651"/>
            <a:chOff x="0" y="0"/>
            <a:chExt cx="2387600" cy="1771650"/>
          </a:xfrm>
        </p:grpSpPr>
        <p:sp>
          <p:nvSpPr>
            <p:cNvPr id="47" name="Shape 47"/>
            <p:cNvSpPr/>
            <p:nvPr/>
          </p:nvSpPr>
          <p:spPr>
            <a:xfrm>
              <a:off x="1587" y="0"/>
              <a:ext cx="2384426" cy="177165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301625"/>
              <a:ext cx="2387600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marL="0" marR="0" algn="ctr">
                <a:buClr>
                  <a:srgbClr val="FFFFFF"/>
                </a:buClr>
                <a:buFont typeface="Gill Sans"/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CBCBCB"/>
                    </a:outerShdw>
                  </a:effectLst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  <a:uFillTx/>
                </a:defRPr>
              </a:pPr>
              <a:r>
                <a:rPr sz="4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CBCBCB"/>
                    </a:outerShdw>
                  </a:effectLst>
                  <a:uFill>
                    <a:solidFill>
                      <a:srgbClr val="FFFFFF"/>
                    </a:solidFill>
                  </a:uFill>
                </a:rPr>
                <a:t>control/interaction</a:t>
              </a:r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5437187" y="5829299"/>
            <a:ext cx="2781301" cy="3048001"/>
            <a:chOff x="0" y="0"/>
            <a:chExt cx="2781300" cy="3048000"/>
          </a:xfrm>
        </p:grpSpPr>
        <p:sp>
          <p:nvSpPr>
            <p:cNvPr id="50" name="Shape 50"/>
            <p:cNvSpPr/>
            <p:nvPr/>
          </p:nvSpPr>
          <p:spPr>
            <a:xfrm>
              <a:off x="-1" y="-1"/>
              <a:ext cx="2781302" cy="304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406399" y="647700"/>
              <a:ext cx="1968501" cy="175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marL="0" marR="0" algn="ctr">
                <a:buClr>
                  <a:srgbClr val="FFFFFF"/>
                </a:buClr>
                <a:buFont typeface="Gill Sans"/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CBCBCB"/>
                    </a:outerShdw>
                  </a:effectLst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  <a:uFillTx/>
                </a:defRPr>
              </a:pPr>
              <a:r>
                <a:rPr sz="4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CBCBCB"/>
                    </a:outerShdw>
                  </a:effectLst>
                  <a:uFill>
                    <a:solidFill>
                      <a:srgbClr val="FFFFFF"/>
                    </a:solidFill>
                  </a:uFill>
                </a:rPr>
                <a:t>display/presentation</a:t>
              </a:r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9399587" y="5991225"/>
            <a:ext cx="2476501" cy="3352800"/>
            <a:chOff x="0" y="0"/>
            <a:chExt cx="2476500" cy="3352800"/>
          </a:xfrm>
        </p:grpSpPr>
        <p:sp>
          <p:nvSpPr>
            <p:cNvPr id="53" name="Shape 53"/>
            <p:cNvSpPr/>
            <p:nvPr/>
          </p:nvSpPr>
          <p:spPr>
            <a:xfrm>
              <a:off x="0" y="0"/>
              <a:ext cx="2476500" cy="3352800"/>
            </a:xfrm>
            <a:prstGeom prst="roundRect">
              <a:avLst>
                <a:gd name="adj" fmla="val 7690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57150" y="508000"/>
              <a:ext cx="2362200" cy="2336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marL="0" marR="0" algn="ctr">
                <a:buClr>
                  <a:srgbClr val="FFFFFF"/>
                </a:buClr>
                <a:buFont typeface="Gill Sans"/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CBCBCB"/>
                    </a:outerShdw>
                  </a:effectLst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  <a:uFillTx/>
                </a:defRPr>
              </a:pPr>
              <a:r>
                <a:rPr sz="4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CBCBCB"/>
                    </a:outerShdw>
                  </a:effectLst>
                  <a:uFill>
                    <a:solidFill>
                      <a:srgbClr val="FFFFFF"/>
                    </a:solidFill>
                  </a:uFill>
                </a:rPr>
                <a:t>real world sensors (radars, etc)</a:t>
              </a:r>
            </a:p>
          </p:txBody>
        </p:sp>
      </p:grpSp>
      <p:sp>
        <p:nvSpPr>
          <p:cNvPr id="56" name="Shape 56"/>
          <p:cNvSpPr/>
          <p:nvPr/>
        </p:nvSpPr>
        <p:spPr>
          <a:xfrm>
            <a:off x="4368800" y="7077075"/>
            <a:ext cx="1066800" cy="1588"/>
          </a:xfrm>
          <a:prstGeom prst="line">
            <a:avLst/>
          </a:prstGeom>
          <a:ln w="38100">
            <a:solidFill/>
            <a:miter lim="400000"/>
            <a:headEnd type="triangle"/>
            <a:tailEnd type="triangle"/>
          </a:ln>
        </p:spPr>
        <p:txBody>
          <a:bodyPr lIns="0" tIns="0" rIns="0" bIns="0"/>
          <a:lstStyle/>
          <a:p>
            <a:pPr lvl="0" marL="0" marR="0" defTabSz="457200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7" name="Shape 57"/>
          <p:cNvSpPr/>
          <p:nvPr/>
        </p:nvSpPr>
        <p:spPr>
          <a:xfrm>
            <a:off x="8267700" y="7048500"/>
            <a:ext cx="1066800" cy="1588"/>
          </a:xfrm>
          <a:prstGeom prst="line">
            <a:avLst/>
          </a:prstGeom>
          <a:ln w="38100">
            <a:solidFill/>
            <a:miter lim="400000"/>
            <a:headEnd type="triangle"/>
            <a:tailEnd type="triangle"/>
          </a:ln>
        </p:spPr>
        <p:txBody>
          <a:bodyPr lIns="0" tIns="0" rIns="0" bIns="0"/>
          <a:lstStyle/>
          <a:p>
            <a:pPr lvl="0" marL="0" marR="0" defTabSz="457200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Real-time Loops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"continuously:" </a:t>
            </a:r>
            <a:endParaRPr sz="4200">
              <a:uFill>
                <a:solidFill/>
              </a:uFill>
            </a:endParaRPr>
          </a:p>
          <a:p>
            <a:pPr lvl="1" marL="13335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update world/simulation</a:t>
            </a:r>
            <a:endParaRPr sz="4200">
              <a:uFill>
                <a:solidFill/>
              </a:uFill>
            </a:endParaRPr>
          </a:p>
          <a:p>
            <a:pPr lvl="1" marL="13335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interact with world/sim</a:t>
            </a:r>
            <a:endParaRPr sz="4200">
              <a:uFill>
                <a:solidFill/>
              </a:uFill>
            </a:endParaRPr>
          </a:p>
          <a:p>
            <a:pPr lvl="1" marL="13335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display state of world/sim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1625600" y="2387600"/>
            <a:ext cx="8572500" cy="2921000"/>
          </a:xfrm>
          <a:prstGeom prst="rect">
            <a:avLst/>
          </a:prstGeom>
          <a:solidFill>
            <a:srgbClr val="EEBE2F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Coupled Approach</a:t>
            </a:r>
          </a:p>
        </p:txBody>
      </p:sp>
      <p:sp>
        <p:nvSpPr>
          <p:cNvPr id="64" name="Shape 64"/>
          <p:cNvSpPr/>
          <p:nvPr/>
        </p:nvSpPr>
        <p:spPr>
          <a:xfrm flipH="1" rot="10800000">
            <a:off x="1777999" y="2705099"/>
            <a:ext cx="3924301" cy="2438401"/>
          </a:xfrm>
          <a:prstGeom prst="rect">
            <a:avLst/>
          </a:prstGeom>
          <a:solidFill>
            <a:srgbClr val="78897F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spcBef>
                <a:spcPts val="0"/>
              </a:spcBef>
              <a:buSzTx/>
              <a:buNone/>
              <a:defRPr sz="1800">
                <a:uFillTx/>
              </a:defRPr>
            </a:pPr>
            <a:r>
              <a:rPr sz="3700">
                <a:uFill>
                  <a:solidFill/>
                </a:uFill>
                <a:latin typeface="Courier"/>
                <a:ea typeface="Courier"/>
                <a:cs typeface="Courier"/>
                <a:sym typeface="Courier"/>
              </a:rPr>
              <a:t>while True:</a:t>
            </a:r>
            <a:endParaRPr sz="3700">
              <a:uFill>
                <a:solidFill/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2" marL="1206500" indent="0">
              <a:spcBef>
                <a:spcPts val="0"/>
              </a:spcBef>
              <a:buSzTx/>
              <a:buNone/>
              <a:defRPr sz="1800">
                <a:uFillTx/>
              </a:defRPr>
            </a:pPr>
            <a:r>
              <a:rPr sz="3700">
                <a:uFill>
                  <a:solidFill/>
                </a:uFill>
                <a:latin typeface="Courier"/>
                <a:ea typeface="Courier"/>
                <a:cs typeface="Courier"/>
                <a:sym typeface="Courier"/>
              </a:rPr>
              <a:t>update()</a:t>
            </a:r>
            <a:endParaRPr sz="3700">
              <a:uFill>
                <a:solidFill/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2" marL="1206500" indent="0">
              <a:spcBef>
                <a:spcPts val="0"/>
              </a:spcBef>
              <a:buSzTx/>
              <a:buNone/>
              <a:defRPr sz="1800">
                <a:uFillTx/>
              </a:defRPr>
            </a:pPr>
            <a:r>
              <a:rPr sz="3700">
                <a:uFill>
                  <a:solidFill/>
                </a:uFill>
                <a:latin typeface="Courier"/>
                <a:ea typeface="Courier"/>
                <a:cs typeface="Courier"/>
                <a:sym typeface="Courier"/>
              </a:rPr>
              <a:t>render()</a:t>
            </a:r>
            <a:endParaRPr sz="3700">
              <a:uFill>
                <a:solidFill/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0" indent="0">
              <a:spcBef>
                <a:spcPts val="2100"/>
              </a:spcBef>
              <a:defRPr sz="1800">
                <a:uFillTx/>
              </a:defRPr>
            </a:pPr>
            <a:endParaRPr sz="3700">
              <a:uFill>
                <a:solidFill/>
              </a:uFill>
            </a:endParaRPr>
          </a:p>
          <a:p>
            <a:pPr lvl="0" marL="0" indent="0">
              <a:spcBef>
                <a:spcPts val="2100"/>
              </a:spcBef>
              <a:defRPr sz="1800">
                <a:uFillTx/>
              </a:defRPr>
            </a:pPr>
            <a:r>
              <a:rPr sz="3700">
                <a:uFill>
                  <a:solidFill/>
                </a:uFill>
              </a:rPr>
              <a:t>want to render as fast as possible</a:t>
            </a:r>
            <a:endParaRPr sz="3700">
              <a:uFill>
                <a:solidFill/>
              </a:uFill>
            </a:endParaRPr>
          </a:p>
          <a:p>
            <a:pPr lvl="0" marL="0" indent="0">
              <a:spcBef>
                <a:spcPts val="2100"/>
              </a:spcBef>
              <a:defRPr sz="1800">
                <a:uFillTx/>
              </a:defRPr>
            </a:pPr>
            <a:r>
              <a:rPr sz="3700">
                <a:uFill>
                  <a:solidFill/>
                </a:uFill>
              </a:rPr>
              <a:t>but, update may not be needed every frame</a:t>
            </a:r>
            <a:endParaRPr sz="3700">
              <a:uFill>
                <a:solidFill/>
              </a:uFill>
            </a:endParaRPr>
          </a:p>
          <a:p>
            <a:pPr lvl="0" marL="0" indent="0">
              <a:spcBef>
                <a:spcPts val="2100"/>
              </a:spcBef>
              <a:defRPr sz="1800">
                <a:uFillTx/>
              </a:defRPr>
            </a:pPr>
            <a:r>
              <a:rPr sz="3700">
                <a:uFill>
                  <a:solidFill/>
                </a:uFill>
              </a:rPr>
              <a:t>motions need to be the same on different platforms</a:t>
            </a:r>
          </a:p>
        </p:txBody>
      </p:sp>
      <p:grpSp>
        <p:nvGrpSpPr>
          <p:cNvPr id="68" name="Group 68"/>
          <p:cNvGrpSpPr/>
          <p:nvPr/>
        </p:nvGrpSpPr>
        <p:grpSpPr>
          <a:xfrm>
            <a:off x="6959600" y="2844800"/>
            <a:ext cx="2044701" cy="2019301"/>
            <a:chOff x="0" y="0"/>
            <a:chExt cx="2044700" cy="2019300"/>
          </a:xfrm>
        </p:grpSpPr>
        <p:sp>
          <p:nvSpPr>
            <p:cNvPr id="66" name="Shape 66"/>
            <p:cNvSpPr/>
            <p:nvPr/>
          </p:nvSpPr>
          <p:spPr>
            <a:xfrm>
              <a:off x="0" y="-1"/>
              <a:ext cx="2044700" cy="2019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298450" y="717550"/>
              <a:ext cx="1447800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marL="0" marR="0" algn="ctr">
                <a:buClr>
                  <a:srgbClr val="FFFFFF"/>
                </a:buClr>
                <a:buFont typeface="Gill Sans"/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CBCBCB"/>
                    </a:outerShdw>
                  </a:effectLst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  <a:uFillTx/>
                </a:defRPr>
              </a:pPr>
              <a:r>
                <a:rPr sz="4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CBCBCB"/>
                    </a:outerShdw>
                  </a:effectLst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sp>
        <p:nvSpPr>
          <p:cNvPr id="69" name="Shape 69"/>
          <p:cNvSpPr/>
          <p:nvPr/>
        </p:nvSpPr>
        <p:spPr>
          <a:xfrm flipV="1">
            <a:off x="5773737" y="3894137"/>
            <a:ext cx="1150938" cy="1588"/>
          </a:xfrm>
          <a:prstGeom prst="line">
            <a:avLst/>
          </a:prstGeom>
          <a:ln w="38100">
            <a:solidFill/>
            <a:miter lim="400000"/>
            <a:headEnd type="triangle"/>
            <a:tailEnd type="triangle"/>
          </a:ln>
        </p:spPr>
        <p:txBody>
          <a:bodyPr lIns="0" tIns="0" rIns="0" bIns="0"/>
          <a:lstStyle/>
          <a:p>
            <a:pPr lvl="0" marL="0" marR="0" defTabSz="457200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1270000" y="0"/>
            <a:ext cx="10464800" cy="2946400"/>
          </a:xfrm>
          <a:prstGeom prst="rect">
            <a:avLst/>
          </a:prstGeom>
        </p:spPr>
        <p:txBody>
          <a:bodyPr/>
          <a:lstStyle>
            <a:lvl1pPr>
              <a:defRPr sz="7900"/>
            </a:lvl1pPr>
          </a:lstStyle>
          <a:p>
            <a:pPr lvl="0">
              <a:defRPr sz="1800">
                <a:uFillTx/>
              </a:defRPr>
            </a:pPr>
            <a:r>
              <a:rPr sz="7900">
                <a:uFill>
                  <a:solidFill/>
                </a:uFill>
              </a:rPr>
              <a:t>Dual-Threaded Approach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1270000" y="4978400"/>
            <a:ext cx="10464800" cy="4724400"/>
          </a:xfrm>
          <a:prstGeom prst="rect">
            <a:avLst/>
          </a:prstGeom>
        </p:spPr>
        <p:txBody>
          <a:bodyPr/>
          <a:lstStyle/>
          <a:p>
            <a:pPr lvl="0" marL="889000">
              <a:spcBef>
                <a:spcPts val="0"/>
              </a:spcBef>
              <a:defRPr sz="1800">
                <a:uFillTx/>
              </a:defRPr>
            </a:pPr>
            <a:r>
              <a:rPr>
                <a:uFill>
                  <a:solidFill/>
                </a:uFill>
              </a:rPr>
              <a:t>separate threads, running at different rates</a:t>
            </a:r>
            <a:endParaRPr>
              <a:uFill>
                <a:solidFill/>
              </a:uFill>
            </a:endParaRPr>
          </a:p>
          <a:p>
            <a:pPr lvl="0" marL="889000">
              <a:spcBef>
                <a:spcPts val="1000"/>
              </a:spcBef>
              <a:defRPr sz="1800">
                <a:uFillTx/>
              </a:defRPr>
            </a:pPr>
            <a:r>
              <a:rPr>
                <a:uFill>
                  <a:solidFill/>
                </a:uFill>
              </a:rPr>
              <a:t>ex) render 60Hz, update 15 Hz</a:t>
            </a:r>
            <a:endParaRPr>
              <a:uFill>
                <a:solidFill/>
              </a:uFill>
            </a:endParaRPr>
          </a:p>
          <a:p>
            <a:pPr lvl="1" marL="1006928" indent="-244928">
              <a:spcBef>
                <a:spcPts val="1000"/>
              </a:spcBef>
              <a:defRPr sz="1800">
                <a:uFillTx/>
              </a:defRPr>
            </a:pPr>
            <a:r>
              <a:rPr>
                <a:uFill>
                  <a:solidFill/>
                </a:uFill>
              </a:rPr>
              <a:t>use </a:t>
            </a:r>
            <a:r>
              <a:rPr b="1">
                <a:uFill>
                  <a:solidFill/>
                </a:uFill>
              </a:rPr>
              <a:t>interpolation</a:t>
            </a:r>
            <a:r>
              <a:rPr>
                <a:uFill>
                  <a:solidFill/>
                </a:uFill>
              </a:rPr>
              <a:t> in renderer for position changes per frame (render 4 frames for each update)</a:t>
            </a:r>
            <a:endParaRPr>
              <a:uFill>
                <a:solidFill/>
              </a:uFill>
            </a:endParaRPr>
          </a:p>
          <a:p>
            <a:pPr lvl="0" marL="889000">
              <a:spcBef>
                <a:spcPts val="1000"/>
              </a:spcBef>
              <a:defRPr sz="1800">
                <a:uFillTx/>
              </a:defRPr>
            </a:pPr>
            <a:r>
              <a:rPr>
                <a:uFill>
                  <a:solidFill/>
                </a:uFill>
              </a:rPr>
              <a:t>contention for shared data - locking can cause delays</a:t>
            </a:r>
            <a:endParaRPr>
              <a:uFill>
                <a:solidFill/>
              </a:uFill>
            </a:endParaRPr>
          </a:p>
          <a:p>
            <a:pPr lvl="0" marL="889000">
              <a:spcBef>
                <a:spcPts val="1000"/>
              </a:spcBef>
              <a:defRPr sz="1800">
                <a:uFillTx/>
              </a:defRPr>
            </a:pPr>
            <a:r>
              <a:rPr>
                <a:uFill>
                  <a:solidFill/>
                </a:uFill>
              </a:rPr>
              <a:t>exploits multi-core CPUs</a:t>
            </a:r>
          </a:p>
        </p:txBody>
      </p:sp>
      <p:sp>
        <p:nvSpPr>
          <p:cNvPr id="73" name="Shape 73"/>
          <p:cNvSpPr/>
          <p:nvPr/>
        </p:nvSpPr>
        <p:spPr>
          <a:xfrm>
            <a:off x="1701800" y="2705100"/>
            <a:ext cx="9588500" cy="2921000"/>
          </a:xfrm>
          <a:prstGeom prst="rect">
            <a:avLst/>
          </a:prstGeom>
          <a:solidFill>
            <a:srgbClr val="EEBE2F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4" name="Shape 74"/>
          <p:cNvSpPr/>
          <p:nvPr/>
        </p:nvSpPr>
        <p:spPr>
          <a:xfrm flipH="1" rot="10800000">
            <a:off x="2222499" y="3022600"/>
            <a:ext cx="3289301" cy="2286000"/>
          </a:xfrm>
          <a:prstGeom prst="rect">
            <a:avLst/>
          </a:prstGeom>
          <a:solidFill>
            <a:srgbClr val="78897F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5" name="Shape 75"/>
          <p:cNvSpPr/>
          <p:nvPr/>
        </p:nvSpPr>
        <p:spPr>
          <a:xfrm flipH="1" rot="10800000">
            <a:off x="7696200" y="3022600"/>
            <a:ext cx="3289300" cy="2286000"/>
          </a:xfrm>
          <a:prstGeom prst="rect">
            <a:avLst/>
          </a:prstGeom>
          <a:solidFill>
            <a:srgbClr val="78897F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6" name="Shape 76"/>
          <p:cNvSpPr/>
          <p:nvPr/>
        </p:nvSpPr>
        <p:spPr>
          <a:xfrm>
            <a:off x="2443162" y="3676650"/>
            <a:ext cx="2882901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marL="0" marR="0">
              <a:buClr>
                <a:srgbClr val="000000"/>
              </a:buClr>
              <a:buFont typeface="Courier"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Courier"/>
                <a:ea typeface="Courier"/>
                <a:cs typeface="Courier"/>
                <a:sym typeface="Courier"/>
              </a:rPr>
              <a:t>while True:</a:t>
            </a:r>
            <a:endParaRPr sz="3200">
              <a:uFill>
                <a:solidFill/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0" marR="0">
              <a:buClr>
                <a:srgbClr val="000000"/>
              </a:buClr>
              <a:buFont typeface="Courier"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Courier"/>
                <a:ea typeface="Courier"/>
                <a:cs typeface="Courier"/>
                <a:sym typeface="Courier"/>
              </a:rPr>
              <a:t>update()</a:t>
            </a:r>
          </a:p>
        </p:txBody>
      </p:sp>
      <p:sp>
        <p:nvSpPr>
          <p:cNvPr id="77" name="Shape 77"/>
          <p:cNvSpPr/>
          <p:nvPr/>
        </p:nvSpPr>
        <p:spPr>
          <a:xfrm>
            <a:off x="7899400" y="3683000"/>
            <a:ext cx="2882900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marL="0" marR="0">
              <a:buClr>
                <a:srgbClr val="000000"/>
              </a:buClr>
              <a:buFont typeface="Courier"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Courier"/>
                <a:ea typeface="Courier"/>
                <a:cs typeface="Courier"/>
                <a:sym typeface="Courier"/>
              </a:rPr>
              <a:t>while True:</a:t>
            </a:r>
            <a:endParaRPr sz="3200">
              <a:uFill>
                <a:solidFill/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0" marR="0">
              <a:buClr>
                <a:srgbClr val="000000"/>
              </a:buClr>
              <a:buFont typeface="Courier"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Courier"/>
                <a:ea typeface="Courier"/>
                <a:cs typeface="Courier"/>
                <a:sym typeface="Courier"/>
              </a:rPr>
              <a:t>render()</a:t>
            </a:r>
          </a:p>
        </p:txBody>
      </p:sp>
      <p:grpSp>
        <p:nvGrpSpPr>
          <p:cNvPr id="80" name="Group 80"/>
          <p:cNvGrpSpPr/>
          <p:nvPr/>
        </p:nvGrpSpPr>
        <p:grpSpPr>
          <a:xfrm>
            <a:off x="6019800" y="3517899"/>
            <a:ext cx="1270000" cy="1295402"/>
            <a:chOff x="0" y="0"/>
            <a:chExt cx="1270000" cy="1295400"/>
          </a:xfrm>
        </p:grpSpPr>
        <p:sp>
          <p:nvSpPr>
            <p:cNvPr id="78" name="Shape 78"/>
            <p:cNvSpPr/>
            <p:nvPr/>
          </p:nvSpPr>
          <p:spPr>
            <a:xfrm>
              <a:off x="0" y="-1"/>
              <a:ext cx="1270000" cy="1295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84149" y="355600"/>
              <a:ext cx="901701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marL="0" marR="0" algn="ctr">
                <a:buClr>
                  <a:srgbClr val="FFFFFF"/>
                </a:buClr>
                <a:buFont typeface="Gill Sans"/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CBCBCB"/>
                    </a:outerShdw>
                  </a:effectLst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  <a:uFillTx/>
                </a:defRPr>
              </a:pPr>
              <a:r>
                <a:rPr sz="4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CBCBCB"/>
                    </a:outerShdw>
                  </a:effectLst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sp>
        <p:nvSpPr>
          <p:cNvPr id="81" name="Shape 81"/>
          <p:cNvSpPr/>
          <p:nvPr/>
        </p:nvSpPr>
        <p:spPr>
          <a:xfrm>
            <a:off x="5537200" y="4160837"/>
            <a:ext cx="439738" cy="1588"/>
          </a:xfrm>
          <a:prstGeom prst="line">
            <a:avLst/>
          </a:prstGeom>
          <a:ln w="38100">
            <a:solidFill/>
            <a:miter lim="400000"/>
            <a:headEnd type="triangle"/>
            <a:tailEnd type="triangle"/>
          </a:ln>
        </p:spPr>
        <p:txBody>
          <a:bodyPr lIns="0" tIns="0" rIns="0" bIns="0"/>
          <a:lstStyle/>
          <a:p>
            <a:pPr lvl="0" marL="0" marR="0" defTabSz="457200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2" name="Shape 82"/>
          <p:cNvSpPr/>
          <p:nvPr/>
        </p:nvSpPr>
        <p:spPr>
          <a:xfrm>
            <a:off x="7327900" y="4165600"/>
            <a:ext cx="439738" cy="1588"/>
          </a:xfrm>
          <a:prstGeom prst="line">
            <a:avLst/>
          </a:prstGeom>
          <a:ln w="38100">
            <a:solidFill/>
            <a:miter lim="400000"/>
            <a:headEnd type="triangle"/>
            <a:tailEnd type="triangle"/>
          </a:ln>
        </p:spPr>
        <p:txBody>
          <a:bodyPr lIns="0" tIns="0" rIns="0" bIns="0"/>
          <a:lstStyle/>
          <a:p>
            <a:pPr lvl="0" marL="0" marR="0" defTabSz="457200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1270000" y="0"/>
            <a:ext cx="10464800" cy="2946400"/>
          </a:xfrm>
          <a:prstGeom prst="rect">
            <a:avLst/>
          </a:prstGeom>
        </p:spPr>
        <p:txBody>
          <a:bodyPr/>
          <a:lstStyle>
            <a:lvl1pPr>
              <a:defRPr sz="7900"/>
            </a:lvl1pPr>
          </a:lstStyle>
          <a:p>
            <a:pPr lvl="0">
              <a:defRPr sz="1800">
                <a:uFillTx/>
              </a:defRPr>
            </a:pPr>
            <a:r>
              <a:rPr sz="7900">
                <a:uFill>
                  <a:solidFill/>
                </a:uFill>
              </a:rPr>
              <a:t>Single-Threaded, Decoupled Approach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1270000" y="5892800"/>
            <a:ext cx="10464800" cy="3860800"/>
          </a:xfrm>
          <a:prstGeom prst="rect">
            <a:avLst/>
          </a:prstGeom>
        </p:spPr>
        <p:txBody>
          <a:bodyPr/>
          <a:lstStyle>
            <a:lvl1pPr marL="571500">
              <a:spcBef>
                <a:spcPts val="0"/>
              </a:spcBef>
              <a:buSzPct val="125000"/>
            </a:lvl1pPr>
          </a:lstStyle>
          <a:p>
            <a:pPr lvl="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need to use interpolation for position update in render()</a:t>
            </a:r>
          </a:p>
        </p:txBody>
      </p:sp>
      <p:sp>
        <p:nvSpPr>
          <p:cNvPr id="86" name="Shape 86"/>
          <p:cNvSpPr/>
          <p:nvPr/>
        </p:nvSpPr>
        <p:spPr>
          <a:xfrm>
            <a:off x="1917700" y="2908300"/>
            <a:ext cx="8572500" cy="2921000"/>
          </a:xfrm>
          <a:prstGeom prst="rect">
            <a:avLst/>
          </a:prstGeom>
          <a:solidFill>
            <a:srgbClr val="EEBE2F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7" name="Shape 87"/>
          <p:cNvSpPr/>
          <p:nvPr/>
        </p:nvSpPr>
        <p:spPr>
          <a:xfrm flipH="1" rot="10800000">
            <a:off x="2070099" y="3225799"/>
            <a:ext cx="4648201" cy="2438401"/>
          </a:xfrm>
          <a:prstGeom prst="rect">
            <a:avLst/>
          </a:prstGeom>
          <a:solidFill>
            <a:srgbClr val="78897F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grpSp>
        <p:nvGrpSpPr>
          <p:cNvPr id="90" name="Group 90"/>
          <p:cNvGrpSpPr/>
          <p:nvPr/>
        </p:nvGrpSpPr>
        <p:grpSpPr>
          <a:xfrm>
            <a:off x="7924800" y="3352800"/>
            <a:ext cx="2044701" cy="2019301"/>
            <a:chOff x="0" y="0"/>
            <a:chExt cx="2044700" cy="2019300"/>
          </a:xfrm>
        </p:grpSpPr>
        <p:sp>
          <p:nvSpPr>
            <p:cNvPr id="88" name="Shape 88"/>
            <p:cNvSpPr/>
            <p:nvPr/>
          </p:nvSpPr>
          <p:spPr>
            <a:xfrm>
              <a:off x="0" y="-1"/>
              <a:ext cx="2044700" cy="2019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298450" y="717550"/>
              <a:ext cx="1447800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marL="0" marR="0" algn="ctr">
                <a:buClr>
                  <a:srgbClr val="FFFFFF"/>
                </a:buClr>
                <a:buFont typeface="Gill Sans"/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CBCBCB"/>
                    </a:outerShdw>
                  </a:effectLst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  <a:uFillTx/>
                </a:defRPr>
              </a:pPr>
              <a:r>
                <a:rPr sz="4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CBCBCB"/>
                    </a:outerShdw>
                  </a:effectLst>
                  <a:uFill>
                    <a:solidFill>
                      <a:srgbClr val="FFFFFF"/>
                    </a:solidFill>
                  </a:uFill>
                </a:rPr>
                <a:t>data</a:t>
              </a:r>
            </a:p>
          </p:txBody>
        </p:sp>
      </p:grpSp>
      <p:sp>
        <p:nvSpPr>
          <p:cNvPr id="91" name="Shape 91"/>
          <p:cNvSpPr/>
          <p:nvPr/>
        </p:nvSpPr>
        <p:spPr>
          <a:xfrm flipV="1">
            <a:off x="6738937" y="4364037"/>
            <a:ext cx="1150938" cy="1588"/>
          </a:xfrm>
          <a:prstGeom prst="line">
            <a:avLst/>
          </a:prstGeom>
          <a:ln w="38100">
            <a:solidFill/>
            <a:miter lim="400000"/>
            <a:headEnd type="triangle"/>
            <a:tailEnd type="triangle"/>
          </a:ln>
        </p:spPr>
        <p:txBody>
          <a:bodyPr lIns="0" tIns="0" rIns="0" bIns="0"/>
          <a:lstStyle/>
          <a:p>
            <a:pPr lvl="0" marL="0" marR="0" defTabSz="457200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2" name="Shape 92"/>
          <p:cNvSpPr/>
          <p:nvPr/>
        </p:nvSpPr>
        <p:spPr>
          <a:xfrm>
            <a:off x="2201862" y="3676650"/>
            <a:ext cx="4533901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marL="0" marR="0">
              <a:buClr>
                <a:srgbClr val="000000"/>
              </a:buClr>
              <a:buFont typeface="Courier"/>
              <a:defRPr sz="1800">
                <a:uFillTx/>
              </a:defRPr>
            </a:pPr>
            <a:r>
              <a:rPr sz="2500">
                <a:uFill>
                  <a:solidFill/>
                </a:uFill>
                <a:latin typeface="Courier"/>
                <a:ea typeface="Courier"/>
                <a:cs typeface="Courier"/>
                <a:sym typeface="Courier"/>
              </a:rPr>
              <a:t>while True:</a:t>
            </a:r>
            <a:endParaRPr sz="2500">
              <a:uFill>
                <a:solidFill/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0" marR="0">
              <a:buClr>
                <a:srgbClr val="000000"/>
              </a:buClr>
              <a:buFont typeface="Courier"/>
              <a:defRPr sz="1800">
                <a:uFillTx/>
              </a:defRPr>
            </a:pPr>
            <a:r>
              <a:rPr sz="2500">
                <a:uFill>
                  <a:solidFill/>
                </a:uFill>
                <a:latin typeface="Courier"/>
                <a:ea typeface="Courier"/>
                <a:cs typeface="Courier"/>
                <a:sym typeface="Courier"/>
              </a:rPr>
              <a:t>if isTimeForUpdate():</a:t>
            </a:r>
            <a:endParaRPr sz="2500">
              <a:uFill>
                <a:solidFill/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685800" marR="0">
              <a:buClr>
                <a:srgbClr val="000000"/>
              </a:buClr>
              <a:buFont typeface="Courier"/>
              <a:defRPr sz="1800">
                <a:uFillTx/>
              </a:defRPr>
            </a:pPr>
            <a:r>
              <a:rPr sz="2500">
                <a:uFill>
                  <a:solidFill/>
                </a:uFill>
                <a:latin typeface="Courier"/>
                <a:ea typeface="Courier"/>
                <a:cs typeface="Courier"/>
                <a:sym typeface="Courier"/>
              </a:rPr>
              <a:t>update()</a:t>
            </a:r>
            <a:endParaRPr sz="2500">
              <a:uFill>
                <a:solidFill/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0" marR="0">
              <a:buClr>
                <a:srgbClr val="000000"/>
              </a:buClr>
              <a:buFont typeface="Courier"/>
              <a:defRPr sz="1800">
                <a:uFillTx/>
              </a:defRPr>
            </a:pPr>
            <a:r>
              <a:rPr sz="2500">
                <a:uFill>
                  <a:solidFill/>
                </a:uFill>
                <a:latin typeface="Courier"/>
                <a:ea typeface="Courier"/>
                <a:cs typeface="Courier"/>
                <a:sym typeface="Courier"/>
              </a:rPr>
              <a:t>render()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Corona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674914" indent="-408214">
              <a:defRPr sz="1800">
                <a:uFillTx/>
              </a:defRPr>
            </a:pPr>
            <a:r>
              <a:rPr sz="3000">
                <a:uFill>
                  <a:solidFill/>
                </a:uFill>
              </a:rPr>
              <a:t>handles update and render </a:t>
            </a:r>
            <a:r>
              <a:rPr i="1" sz="3000">
                <a:uFill>
                  <a:solidFill/>
                </a:uFill>
              </a:rPr>
              <a:t>in engine</a:t>
            </a:r>
            <a:endParaRPr sz="3000">
              <a:uFill>
                <a:solidFill/>
              </a:uFill>
            </a:endParaRPr>
          </a:p>
          <a:p>
            <a:pPr lvl="2" marL="1563914" indent="-408214">
              <a:defRPr sz="1800">
                <a:uFillTx/>
              </a:defRPr>
            </a:pPr>
            <a:r>
              <a:rPr sz="3000">
                <a:uFill>
                  <a:solidFill/>
                </a:uFill>
              </a:rPr>
              <a:t>all game objects (images, rects, circles etc) </a:t>
            </a:r>
            <a:endParaRPr sz="3000">
              <a:uFill>
                <a:solidFill/>
              </a:uFill>
            </a:endParaRPr>
          </a:p>
          <a:p>
            <a:pPr lvl="3" marL="2008414" indent="-408214">
              <a:defRPr sz="1800">
                <a:uFillTx/>
              </a:defRPr>
            </a:pPr>
            <a:r>
              <a:rPr sz="3000">
                <a:uFill>
                  <a:solidFill/>
                </a:uFill>
              </a:rPr>
              <a:t>automatically updated if added to physics</a:t>
            </a:r>
            <a:endParaRPr sz="3000">
              <a:uFill>
                <a:solidFill/>
              </a:uFill>
            </a:endParaRPr>
          </a:p>
          <a:p>
            <a:pPr lvl="3" marL="2008414" indent="-408214">
              <a:defRPr sz="1800">
                <a:uFillTx/>
              </a:defRPr>
            </a:pPr>
            <a:r>
              <a:rPr sz="3000">
                <a:uFill>
                  <a:solidFill/>
                </a:uFill>
              </a:rPr>
              <a:t>automatically rendered each frame</a:t>
            </a:r>
            <a:endParaRPr sz="3000">
              <a:uFill>
                <a:solidFill/>
              </a:uFill>
            </a:endParaRPr>
          </a:p>
          <a:p>
            <a:pPr lvl="0" marL="674914" indent="-408214">
              <a:defRPr sz="1800">
                <a:uFillTx/>
              </a:defRPr>
            </a:pPr>
            <a:r>
              <a:rPr sz="3000">
                <a:uFill>
                  <a:solidFill/>
                </a:uFill>
              </a:rPr>
              <a:t>events (enterFrame, collision, touch, etc) can be handled by Lua script if an “event listener” is registered </a:t>
            </a:r>
            <a:endParaRPr sz="3000">
              <a:uFill>
                <a:solidFill/>
              </a:uFill>
            </a:endParaRPr>
          </a:p>
          <a:p>
            <a:pPr lvl="0" marL="674914" indent="-408214">
              <a:defRPr sz="1800">
                <a:uFillTx/>
              </a:defRPr>
            </a:pPr>
            <a:r>
              <a:rPr sz="3000">
                <a:uFill>
                  <a:solidFill/>
                </a:uFill>
              </a:rPr>
              <a:t>listeners get events before rendering occurs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Game Logic (generic)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889000">
              <a:spcBef>
                <a:spcPts val="0"/>
              </a:spcBef>
              <a:defRPr sz="1800">
                <a:uFillTx/>
              </a:defRPr>
            </a:pPr>
            <a:r>
              <a:rPr sz="2300">
                <a:uFill>
                  <a:solidFill/>
                </a:uFill>
              </a:rPr>
              <a:t>player update</a:t>
            </a:r>
            <a:endParaRPr sz="2300">
              <a:uFill>
                <a:solidFill/>
              </a:uFill>
            </a:endParaRPr>
          </a:p>
          <a:p>
            <a:pPr lvl="1" marL="1333500">
              <a:spcBef>
                <a:spcPts val="1300"/>
              </a:spcBef>
              <a:defRPr sz="1800">
                <a:uFillTx/>
              </a:defRPr>
            </a:pPr>
            <a:r>
              <a:rPr sz="2300">
                <a:uFill>
                  <a:solidFill/>
                </a:uFill>
              </a:rPr>
              <a:t>get input - devices</a:t>
            </a:r>
            <a:endParaRPr sz="2300">
              <a:uFill>
                <a:solidFill/>
              </a:uFill>
            </a:endParaRPr>
          </a:p>
          <a:p>
            <a:pPr lvl="1" marL="1333500">
              <a:spcBef>
                <a:spcPts val="1300"/>
              </a:spcBef>
              <a:defRPr sz="1800">
                <a:uFillTx/>
              </a:defRPr>
            </a:pPr>
            <a:r>
              <a:rPr sz="2300">
                <a:uFill>
                  <a:solidFill/>
                </a:uFill>
              </a:rPr>
              <a:t>restrict motions - collisions, etc</a:t>
            </a:r>
            <a:endParaRPr sz="2300">
              <a:uFill>
                <a:solidFill/>
              </a:uFill>
            </a:endParaRPr>
          </a:p>
          <a:p>
            <a:pPr lvl="1" marL="1333500">
              <a:spcBef>
                <a:spcPts val="1300"/>
              </a:spcBef>
              <a:defRPr sz="1800">
                <a:uFillTx/>
              </a:defRPr>
            </a:pPr>
            <a:r>
              <a:rPr sz="2300">
                <a:uFill>
                  <a:solidFill/>
                </a:uFill>
              </a:rPr>
              <a:t>update state</a:t>
            </a:r>
            <a:endParaRPr sz="2300">
              <a:uFill>
                <a:solidFill/>
              </a:uFill>
            </a:endParaRPr>
          </a:p>
          <a:p>
            <a:pPr lvl="0" marL="889000">
              <a:spcBef>
                <a:spcPts val="1300"/>
              </a:spcBef>
              <a:defRPr sz="1800">
                <a:uFillTx/>
              </a:defRPr>
            </a:pPr>
            <a:r>
              <a:rPr sz="2300">
                <a:uFill>
                  <a:solidFill/>
                </a:uFill>
              </a:rPr>
              <a:t>world update</a:t>
            </a:r>
            <a:endParaRPr sz="2300">
              <a:uFill>
                <a:solidFill/>
              </a:uFill>
            </a:endParaRPr>
          </a:p>
          <a:p>
            <a:pPr lvl="1" marL="1333500">
              <a:spcBef>
                <a:spcPts val="1300"/>
              </a:spcBef>
              <a:defRPr sz="1800">
                <a:uFillTx/>
              </a:defRPr>
            </a:pPr>
            <a:r>
              <a:rPr sz="2300">
                <a:uFill>
                  <a:solidFill/>
                </a:uFill>
              </a:rPr>
              <a:t>passive elements - walls, floors, etc</a:t>
            </a:r>
            <a:endParaRPr sz="2300">
              <a:uFill>
                <a:solidFill/>
              </a:uFill>
            </a:endParaRPr>
          </a:p>
          <a:p>
            <a:pPr lvl="1" marL="1333500">
              <a:spcBef>
                <a:spcPts val="1300"/>
              </a:spcBef>
              <a:defRPr sz="1800">
                <a:uFillTx/>
              </a:defRPr>
            </a:pPr>
            <a:r>
              <a:rPr sz="2300">
                <a:uFill>
                  <a:solidFill/>
                </a:uFill>
              </a:rPr>
              <a:t>active elements - NPCs, etc</a:t>
            </a:r>
            <a:endParaRPr sz="2300">
              <a:uFill>
                <a:solidFill/>
              </a:uFill>
            </a:endParaRPr>
          </a:p>
          <a:p>
            <a:pPr lvl="1" marL="1333500">
              <a:spcBef>
                <a:spcPts val="1300"/>
              </a:spcBef>
              <a:buSzPct val="99000"/>
              <a:buAutoNum type="arabicPeriod" startAt="1"/>
              <a:defRPr sz="1800">
                <a:uFillTx/>
              </a:defRPr>
            </a:pPr>
            <a:r>
              <a:rPr sz="2300">
                <a:uFill>
                  <a:solidFill/>
                </a:uFill>
              </a:rPr>
              <a:t>Filter out relevant elements </a:t>
            </a:r>
            <a:endParaRPr sz="2300">
              <a:uFill>
                <a:solidFill/>
              </a:uFill>
            </a:endParaRPr>
          </a:p>
          <a:p>
            <a:pPr lvl="1" marL="1333500">
              <a:spcBef>
                <a:spcPts val="1300"/>
              </a:spcBef>
              <a:buSzPct val="99000"/>
              <a:buAutoNum type="arabicPeriod" startAt="1"/>
              <a:defRPr sz="1800">
                <a:uFillTx/>
              </a:defRPr>
            </a:pPr>
            <a:r>
              <a:rPr sz="2300">
                <a:uFill>
                  <a:solidFill/>
                </a:uFill>
              </a:rPr>
              <a:t>Update active elements</a:t>
            </a:r>
            <a:endParaRPr sz="2300">
              <a:uFill>
                <a:solidFill/>
              </a:uFill>
            </a:endParaRPr>
          </a:p>
          <a:p>
            <a:pPr lvl="1" marL="1333500">
              <a:spcBef>
                <a:spcPts val="1300"/>
              </a:spcBef>
              <a:buSzPct val="99000"/>
              <a:buAutoNum type="arabicPeriod" startAt="1"/>
              <a:defRPr sz="1800">
                <a:uFillTx/>
              </a:defRPr>
            </a:pPr>
            <a:r>
              <a:rPr sz="2300">
                <a:uFill>
                  <a:solidFill/>
                </a:uFill>
              </a:rPr>
              <a:t>Generate behaviors</a:t>
            </a:r>
            <a:endParaRPr sz="2300">
              <a:uFill>
                <a:solidFill/>
              </a:uFill>
            </a:endParaRPr>
          </a:p>
          <a:p>
            <a:pPr lvl="1" marL="1333500">
              <a:spcBef>
                <a:spcPts val="1300"/>
              </a:spcBef>
              <a:buSzPct val="99000"/>
              <a:buAutoNum type="arabicPeriod" startAt="1"/>
              <a:defRPr sz="1800">
                <a:uFillTx/>
              </a:defRPr>
            </a:pPr>
            <a:r>
              <a:rPr sz="2300">
                <a:uFill>
                  <a:solidFill/>
                </a:uFill>
              </a:rPr>
              <a:t>Update world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World Rendering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889000">
              <a:spcBef>
                <a:spcPts val="0"/>
              </a:spcBef>
              <a:defRPr sz="1800">
                <a:uFillTx/>
              </a:defRPr>
            </a:pPr>
            <a:r>
              <a:rPr sz="3800">
                <a:uFill>
                  <a:solidFill/>
                </a:uFill>
              </a:rPr>
              <a:t>for static and simple objects</a:t>
            </a:r>
            <a:endParaRPr sz="3800">
              <a:uFill>
                <a:solidFill/>
              </a:uFill>
            </a:endParaRPr>
          </a:p>
          <a:p>
            <a:pPr lvl="0" marL="889000">
              <a:spcBef>
                <a:spcPts val="2200"/>
              </a:spcBef>
              <a:buSzPct val="99000"/>
              <a:buAutoNum type="arabicPeriod" startAt="1"/>
              <a:defRPr sz="1800">
                <a:uFillTx/>
              </a:defRPr>
            </a:pPr>
            <a:r>
              <a:rPr sz="3800">
                <a:uFill>
                  <a:solidFill/>
                </a:uFill>
              </a:rPr>
              <a:t>Select visible subset (clip, cull, occlusion test)</a:t>
            </a:r>
            <a:endParaRPr sz="3800">
              <a:uFill>
                <a:solidFill/>
              </a:uFill>
            </a:endParaRPr>
          </a:p>
          <a:p>
            <a:pPr lvl="0" marL="889000">
              <a:spcBef>
                <a:spcPts val="2200"/>
              </a:spcBef>
              <a:buSzPct val="99000"/>
              <a:buAutoNum type="arabicPeriod" startAt="1"/>
              <a:defRPr sz="1800">
                <a:uFillTx/>
              </a:defRPr>
            </a:pPr>
            <a:r>
              <a:rPr sz="3800">
                <a:uFill>
                  <a:solidFill/>
                </a:uFill>
              </a:rPr>
              <a:t>Select Level-Of-Detail (LOD)</a:t>
            </a:r>
            <a:endParaRPr sz="3800">
              <a:uFill>
                <a:solidFill/>
              </a:uFill>
            </a:endParaRPr>
          </a:p>
          <a:p>
            <a:pPr lvl="0" marL="889000">
              <a:spcBef>
                <a:spcPts val="2200"/>
              </a:spcBef>
              <a:buSzPct val="99000"/>
              <a:buAutoNum type="arabicPeriod" startAt="1"/>
              <a:defRPr sz="1800">
                <a:uFillTx/>
              </a:defRPr>
            </a:pPr>
            <a:r>
              <a:rPr sz="3800">
                <a:uFill>
                  <a:solidFill/>
                </a:uFill>
              </a:rPr>
              <a:t>Pack geometry - for specific hardware</a:t>
            </a:r>
            <a:endParaRPr sz="3800">
              <a:uFill>
                <a:solidFill/>
              </a:uFill>
            </a:endParaRPr>
          </a:p>
          <a:p>
            <a:pPr lvl="0" marL="889000">
              <a:spcBef>
                <a:spcPts val="2200"/>
              </a:spcBef>
              <a:buSzPct val="99000"/>
              <a:buAutoNum type="arabicPeriod" startAt="1"/>
              <a:defRPr sz="1800">
                <a:uFillTx/>
              </a:defRPr>
            </a:pPr>
            <a:r>
              <a:rPr sz="3800">
                <a:uFill>
                  <a:solidFill/>
                </a:uFill>
              </a:rPr>
              <a:t>Render geometry</a:t>
            </a:r>
            <a:endParaRPr sz="3800">
              <a:uFill>
                <a:solidFill/>
              </a:uFill>
            </a:endParaRPr>
          </a:p>
          <a:p>
            <a:pPr lvl="0" marL="889000">
              <a:spcBef>
                <a:spcPts val="2200"/>
              </a:spcBef>
              <a:buSzPct val="99000"/>
              <a:buAutoNum type="arabicPeriod" startAt="1"/>
              <a:defRPr sz="1800">
                <a:uFillTx/>
              </a:defRPr>
            </a:pPr>
            <a:r>
              <a:rPr sz="3800">
                <a:uFill>
                  <a:solidFill/>
                </a:uFill>
              </a:rPr>
              <a:t>Select audible sound sources</a:t>
            </a:r>
            <a:endParaRPr sz="3800">
              <a:uFill>
                <a:solidFill/>
              </a:uFill>
            </a:endParaRPr>
          </a:p>
          <a:p>
            <a:pPr lvl="0" marL="889000">
              <a:spcBef>
                <a:spcPts val="2200"/>
              </a:spcBef>
              <a:buSzPct val="99000"/>
              <a:buAutoNum type="arabicPeriod" startAt="1"/>
              <a:defRPr sz="1800">
                <a:uFillTx/>
              </a:defRPr>
            </a:pPr>
            <a:r>
              <a:rPr sz="3800">
                <a:uFill>
                  <a:solidFill/>
                </a:uFill>
              </a:rPr>
              <a:t>Pack audio and send to hardware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254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254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