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>
      <a:defRPr sz="1200">
        <a:latin typeface="Gill Sans"/>
        <a:ea typeface="Gill Sans"/>
        <a:cs typeface="Gill Sans"/>
        <a:sym typeface="Gill Sans"/>
      </a:defRPr>
    </a:lvl1pPr>
    <a:lvl2pPr indent="457200">
      <a:defRPr sz="1200">
        <a:latin typeface="Gill Sans"/>
        <a:ea typeface="Gill Sans"/>
        <a:cs typeface="Gill Sans"/>
        <a:sym typeface="Gill Sans"/>
      </a:defRPr>
    </a:lvl2pPr>
    <a:lvl3pPr indent="914400">
      <a:defRPr sz="1200">
        <a:latin typeface="Gill Sans"/>
        <a:ea typeface="Gill Sans"/>
        <a:cs typeface="Gill Sans"/>
        <a:sym typeface="Gill Sans"/>
      </a:defRPr>
    </a:lvl3pPr>
    <a:lvl4pPr indent="1371600">
      <a:defRPr sz="1200">
        <a:latin typeface="Gill Sans"/>
        <a:ea typeface="Gill Sans"/>
        <a:cs typeface="Gill Sans"/>
        <a:sym typeface="Gill Sans"/>
      </a:defRPr>
    </a:lvl4pPr>
    <a:lvl5pPr indent="1828800">
      <a:defRPr sz="1200">
        <a:latin typeface="Gill Sans"/>
        <a:ea typeface="Gill Sans"/>
        <a:cs typeface="Gill Sans"/>
        <a:sym typeface="Gill Sans"/>
      </a:defRPr>
    </a:lvl5pPr>
    <a:lvl6pPr>
      <a:defRPr sz="1200">
        <a:latin typeface="Gill Sans"/>
        <a:ea typeface="Gill Sans"/>
        <a:cs typeface="Gill Sans"/>
        <a:sym typeface="Gill Sans"/>
      </a:defRPr>
    </a:lvl6pPr>
    <a:lvl7pPr>
      <a:defRPr sz="1200">
        <a:latin typeface="Gill Sans"/>
        <a:ea typeface="Gill Sans"/>
        <a:cs typeface="Gill Sans"/>
        <a:sym typeface="Gill Sans"/>
      </a:defRPr>
    </a:lvl7pPr>
    <a:lvl8pPr>
      <a:defRPr sz="1200">
        <a:latin typeface="Gill Sans"/>
        <a:ea typeface="Gill Sans"/>
        <a:cs typeface="Gill Sans"/>
        <a:sym typeface="Gill Sans"/>
      </a:defRPr>
    </a:lvl8pPr>
    <a:lvl9pPr>
      <a:defRPr sz="1200"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2" indent="-493712">
              <a:spcBef>
                <a:spcPts val="3800"/>
              </a:spcBef>
              <a:defRPr sz="3200"/>
            </a:lvl3pPr>
            <a:lvl4pPr marL="2093912" indent="-493712">
              <a:spcBef>
                <a:spcPts val="3800"/>
              </a:spcBef>
              <a:defRPr sz="3200"/>
            </a:lvl4pPr>
            <a:lvl5pPr marL="2538412" indent="-493712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177800"/>
            <a:ext cx="10464800" cy="2590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270000" y="2768600"/>
            <a:ext cx="10464800" cy="6985000"/>
          </a:xfrm>
          <a:prstGeom prst="rect">
            <a:avLst/>
          </a:prstGeom>
        </p:spPr>
        <p:txBody>
          <a:bodyPr lIns="50800" tIns="50800" rIns="50800" bIns="50800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2" indent="-493712">
              <a:spcBef>
                <a:spcPts val="3800"/>
              </a:spcBef>
              <a:defRPr sz="3200"/>
            </a:lvl3pPr>
            <a:lvl4pPr marL="2093912" indent="-493712">
              <a:spcBef>
                <a:spcPts val="3800"/>
              </a:spcBef>
              <a:defRPr sz="3200"/>
            </a:lvl4pPr>
            <a:lvl5pPr marL="2538412" indent="-493712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7772400" y="2705537"/>
            <a:ext cx="39624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2" indent="-493712">
              <a:spcBef>
                <a:spcPts val="3800"/>
              </a:spcBef>
              <a:defRPr sz="3200"/>
            </a:lvl3pPr>
            <a:lvl4pPr marL="2093912" indent="-493712">
              <a:spcBef>
                <a:spcPts val="3800"/>
              </a:spcBef>
              <a:defRPr sz="3200"/>
            </a:lvl4pPr>
            <a:lvl5pPr marL="2538412" indent="-493712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2" indent="-493712">
              <a:spcBef>
                <a:spcPts val="3800"/>
              </a:spcBef>
              <a:defRPr sz="3200"/>
            </a:lvl3pPr>
            <a:lvl4pPr marL="2093912" indent="-493712">
              <a:spcBef>
                <a:spcPts val="3800"/>
              </a:spcBef>
              <a:defRPr sz="3200"/>
            </a:lvl4pPr>
            <a:lvl5pPr marL="2538412" indent="-493712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40" y="2275839"/>
            <a:ext cx="11704320" cy="643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>
        <a:defRPr sz="8400">
          <a:latin typeface="Gill Sans"/>
          <a:ea typeface="Gill Sans"/>
          <a:cs typeface="Gill Sans"/>
          <a:sym typeface="Gill Sans"/>
        </a:defRPr>
      </a:lvl1pPr>
      <a:lvl2pPr algn="ctr">
        <a:defRPr sz="8400">
          <a:latin typeface="Gill Sans"/>
          <a:ea typeface="Gill Sans"/>
          <a:cs typeface="Gill Sans"/>
          <a:sym typeface="Gill Sans"/>
        </a:defRPr>
      </a:lvl2pPr>
      <a:lvl3pPr algn="ctr">
        <a:defRPr sz="8400">
          <a:latin typeface="Gill Sans"/>
          <a:ea typeface="Gill Sans"/>
          <a:cs typeface="Gill Sans"/>
          <a:sym typeface="Gill Sans"/>
        </a:defRPr>
      </a:lvl3pPr>
      <a:lvl4pPr algn="ctr">
        <a:defRPr sz="8400">
          <a:latin typeface="Gill Sans"/>
          <a:ea typeface="Gill Sans"/>
          <a:cs typeface="Gill Sans"/>
          <a:sym typeface="Gill Sans"/>
        </a:defRPr>
      </a:lvl4pPr>
      <a:lvl5pPr algn="ctr">
        <a:defRPr sz="8400">
          <a:latin typeface="Gill Sans"/>
          <a:ea typeface="Gill Sans"/>
          <a:cs typeface="Gill Sans"/>
          <a:sym typeface="Gill Sans"/>
        </a:defRPr>
      </a:lvl5pPr>
      <a:lvl6pPr indent="457200" algn="ctr">
        <a:defRPr sz="8400">
          <a:latin typeface="Gill Sans"/>
          <a:ea typeface="Gill Sans"/>
          <a:cs typeface="Gill Sans"/>
          <a:sym typeface="Gill Sans"/>
        </a:defRPr>
      </a:lvl6pPr>
      <a:lvl7pPr indent="914400" algn="ctr">
        <a:defRPr sz="8400">
          <a:latin typeface="Gill Sans"/>
          <a:ea typeface="Gill Sans"/>
          <a:cs typeface="Gill Sans"/>
          <a:sym typeface="Gill Sans"/>
        </a:defRPr>
      </a:lvl7pPr>
      <a:lvl8pPr indent="1371600" algn="ctr">
        <a:defRPr sz="8400">
          <a:latin typeface="Gill Sans"/>
          <a:ea typeface="Gill Sans"/>
          <a:cs typeface="Gill Sans"/>
          <a:sym typeface="Gill Sans"/>
        </a:defRPr>
      </a:lvl8pPr>
      <a:lvl9pPr indent="1828800" algn="ctr">
        <a:defRPr sz="8400">
          <a:latin typeface="Gill Sans"/>
          <a:ea typeface="Gill Sans"/>
          <a:cs typeface="Gill Sans"/>
          <a:sym typeface="Gill Sans"/>
        </a:defRPr>
      </a:lvl9pPr>
    </p:titleStyle>
    <p:bodyStyle>
      <a:lvl1pPr marL="8890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3335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7780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22225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6670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31242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35814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40386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4495800" indent="-571500">
        <a:spcBef>
          <a:spcPts val="2400"/>
        </a:spcBef>
        <a:buSzPct val="171000"/>
        <a:buFont typeface="Gill Sans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hyperlink" Target="http://groups.csail.mit.edu/graphics/classes/6.837/F98/talecture/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hyperlink" Target="http://groups.csail.mit.edu/graphics/classes/6.837/F98/talecture/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hyperlink" Target="http://www-evasion.imag.fr/Membres/Sylvain.Lefebvre/pict1.png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69999" y="1638300"/>
            <a:ext cx="10464802" cy="3302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Data Structures and Algorithms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269999" y="5029200"/>
            <a:ext cx="10464802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  <p:sp>
        <p:nvSpPr>
          <p:cNvPr id="125" name="Shape 125"/>
          <p:cNvSpPr/>
          <p:nvPr/>
        </p:nvSpPr>
        <p:spPr>
          <a:xfrm>
            <a:off x="5168813" y="4241799"/>
            <a:ext cx="3684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A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5557" y="2501899"/>
            <a:ext cx="3129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B</a:t>
            </a:r>
          </a:p>
        </p:txBody>
      </p:sp>
      <p:sp>
        <p:nvSpPr>
          <p:cNvPr id="127" name="Shape 127"/>
          <p:cNvSpPr/>
          <p:nvPr/>
        </p:nvSpPr>
        <p:spPr>
          <a:xfrm>
            <a:off x="2147974" y="3568699"/>
            <a:ext cx="3903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C</a:t>
            </a:r>
          </a:p>
        </p:txBody>
      </p:sp>
      <p:sp>
        <p:nvSpPr>
          <p:cNvPr id="128" name="Shape 128"/>
          <p:cNvSpPr/>
          <p:nvPr/>
        </p:nvSpPr>
        <p:spPr>
          <a:xfrm>
            <a:off x="3314700" y="4559299"/>
            <a:ext cx="412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D</a:t>
            </a:r>
          </a:p>
        </p:txBody>
      </p:sp>
      <p:sp>
        <p:nvSpPr>
          <p:cNvPr id="129" name="Shape 129"/>
          <p:cNvSpPr/>
          <p:nvPr/>
        </p:nvSpPr>
        <p:spPr>
          <a:xfrm>
            <a:off x="3206749" y="39750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E</a:t>
            </a:r>
          </a:p>
        </p:txBody>
      </p:sp>
      <p:sp>
        <p:nvSpPr>
          <p:cNvPr id="130" name="Shape 130"/>
          <p:cNvSpPr/>
          <p:nvPr/>
        </p:nvSpPr>
        <p:spPr>
          <a:xfrm>
            <a:off x="9752279" y="6197599"/>
            <a:ext cx="2629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F</a:t>
            </a:r>
          </a:p>
        </p:txBody>
      </p:sp>
      <p:sp>
        <p:nvSpPr>
          <p:cNvPr id="131" name="Shape 131"/>
          <p:cNvSpPr/>
          <p:nvPr/>
        </p:nvSpPr>
        <p:spPr>
          <a:xfrm>
            <a:off x="10299613" y="4749799"/>
            <a:ext cx="3684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A</a:t>
            </a:r>
          </a:p>
        </p:txBody>
      </p:sp>
      <p:sp>
        <p:nvSpPr>
          <p:cNvPr id="132" name="Shape 132"/>
          <p:cNvSpPr/>
          <p:nvPr/>
        </p:nvSpPr>
        <p:spPr>
          <a:xfrm>
            <a:off x="7264269" y="5968999"/>
            <a:ext cx="3129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B</a:t>
            </a:r>
          </a:p>
        </p:txBody>
      </p:sp>
      <p:sp>
        <p:nvSpPr>
          <p:cNvPr id="133" name="Shape 133"/>
          <p:cNvSpPr/>
          <p:nvPr/>
        </p:nvSpPr>
        <p:spPr>
          <a:xfrm>
            <a:off x="7720893" y="4559299"/>
            <a:ext cx="3903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C</a:t>
            </a:r>
          </a:p>
        </p:txBody>
      </p:sp>
      <p:sp>
        <p:nvSpPr>
          <p:cNvPr id="134" name="Shape 134"/>
          <p:cNvSpPr/>
          <p:nvPr/>
        </p:nvSpPr>
        <p:spPr>
          <a:xfrm>
            <a:off x="7708900" y="6997699"/>
            <a:ext cx="412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D</a:t>
            </a:r>
          </a:p>
        </p:txBody>
      </p:sp>
      <p:sp>
        <p:nvSpPr>
          <p:cNvPr id="135" name="Shape 135"/>
          <p:cNvSpPr/>
          <p:nvPr/>
        </p:nvSpPr>
        <p:spPr>
          <a:xfrm>
            <a:off x="6159499" y="59689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3072872" y="6197599"/>
            <a:ext cx="2629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>
                <a:solidFill>
                  <a:srgbClr val="15301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15301F"/>
                </a:solidFill>
              </a:rPr>
              <a:t>F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Searching a BSP Tree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71500">
              <a:defRPr sz="1800"/>
            </a:pPr>
            <a:r>
              <a:rPr sz="4200"/>
              <a:t>Test if point x is "inside" or "outside" of the shape represented by a BSP Tree:</a:t>
            </a:r>
            <a:endParaRPr b="1" sz="4200"/>
          </a:p>
          <a:p>
            <a:pPr lvl="0" marL="571500"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def searchBSP ( Tree, x ):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if Tree.isLeaf: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return Tree.label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dist = Tree.planeEquationAt(x)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if dist &gt; 0: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return searchBSP ( Tree.rightChild, x)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else: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"/>
                <a:ea typeface="Courier"/>
                <a:cs typeface="Courier"/>
                <a:sym typeface="Courier"/>
              </a:rPr>
              <a:t>return searchBSP ( Tree.leftChild, x)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7900"/>
            </a:lvl1pPr>
          </a:lstStyle>
          <a:p>
            <a:pPr lvl="0">
              <a:defRPr sz="1800"/>
            </a:pPr>
            <a:r>
              <a:rPr sz="7900"/>
              <a:t>Rendering the Polygons in a BSP Tree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964" indent="-312964">
              <a:spcBef>
                <a:spcPts val="0"/>
              </a:spcBef>
              <a:defRPr sz="1800"/>
            </a:pPr>
            <a:r>
              <a:rPr sz="2300"/>
              <a:t>draw the in-plane polygons in back-to-front (</a:t>
            </a:r>
            <a:r>
              <a:rPr b="1" sz="2300"/>
              <a:t>or</a:t>
            </a:r>
            <a:r>
              <a:rPr sz="2300"/>
              <a:t> front-to-back) order with respect to viewpoint </a:t>
            </a:r>
            <a:endParaRPr sz="2300"/>
          </a:p>
          <a:p>
            <a:pPr lvl="2" marL="312964" indent="-312964">
              <a:spcBef>
                <a:spcPts val="1300"/>
              </a:spcBef>
              <a:defRPr sz="1800"/>
            </a:pPr>
            <a:r>
              <a:rPr sz="2300"/>
              <a:t>a form of </a:t>
            </a:r>
            <a:r>
              <a:rPr b="1" sz="2300"/>
              <a:t>in-order traversal</a:t>
            </a:r>
            <a:r>
              <a:rPr sz="2300"/>
              <a:t>, where the order of visiting the subtrees depends on the the viewpoint's position with respect to the node's plane</a:t>
            </a:r>
            <a:endParaRPr b="1" sz="2300"/>
          </a:p>
          <a:p>
            <a:pPr lvl="0" marL="571500">
              <a:spcBef>
                <a:spcPts val="130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def renderBSP ( Tree, viewpoint ):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0" marL="571500">
              <a:spcBef>
                <a:spcPts val="0"/>
              </a:spcBef>
              <a:buSzTx/>
              <a:buNone/>
              <a:defRPr sz="1800"/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if Tree.isLeaf: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return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dist = Tree.planeEquationAt(viewpoint)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if dist &gt; 0: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nearSubtree = Tree.rightChild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farSubtree = Tree.leftChild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else: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nearSubtree = Tree.leftChild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farSubtree = Tree.rightChild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renderBSP ( farSubtree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drawPolygons ( Tree.polys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renderBSP ( nearSubtree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BSP Tree Summary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34571" indent="-517071">
              <a:spcBef>
                <a:spcPts val="0"/>
              </a:spcBef>
              <a:defRPr sz="1800"/>
            </a:pPr>
            <a:r>
              <a:rPr sz="3800"/>
              <a:t>BSP Trees can classify regions of space (eg as solid or empty)</a:t>
            </a:r>
            <a:endParaRPr sz="3800"/>
          </a:p>
          <a:p>
            <a:pPr lvl="1" marL="1279071" indent="-517071">
              <a:spcBef>
                <a:spcPts val="2200"/>
              </a:spcBef>
              <a:defRPr sz="1800"/>
            </a:pPr>
            <a:r>
              <a:rPr sz="3800"/>
              <a:t>speeds up collision tests</a:t>
            </a:r>
            <a:endParaRPr sz="3800"/>
          </a:p>
          <a:p>
            <a:pPr lvl="0" marL="834571" indent="-517071">
              <a:spcBef>
                <a:spcPts val="2200"/>
              </a:spcBef>
              <a:defRPr sz="1800"/>
            </a:pPr>
            <a:r>
              <a:rPr sz="3800"/>
              <a:t>provide front-to-back or back-to-front orderings</a:t>
            </a:r>
            <a:endParaRPr sz="3800"/>
          </a:p>
          <a:p>
            <a:pPr lvl="0" marL="834571" indent="-517071">
              <a:spcBef>
                <a:spcPts val="2200"/>
              </a:spcBef>
              <a:defRPr sz="1800"/>
            </a:pPr>
            <a:r>
              <a:rPr sz="3800"/>
              <a:t>are "global" - any change requires rebuilding tree</a:t>
            </a:r>
            <a:endParaRPr sz="3800"/>
          </a:p>
          <a:p>
            <a:pPr lvl="1" marL="1279071" indent="-517071">
              <a:spcBef>
                <a:spcPts val="2200"/>
              </a:spcBef>
              <a:defRPr sz="1800"/>
            </a:pPr>
            <a:r>
              <a:rPr sz="3800"/>
              <a:t>best for static elements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Quadtrees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61785" indent="-544285">
              <a:spcBef>
                <a:spcPts val="0"/>
              </a:spcBef>
              <a:defRPr sz="1800"/>
            </a:pPr>
            <a:r>
              <a:rPr sz="4000"/>
              <a:t>each level of the quadtree subdivides space into 4 square regions</a:t>
            </a:r>
            <a:endParaRPr sz="4000"/>
          </a:p>
          <a:p>
            <a:pPr lvl="0" marL="861785" indent="-544285">
              <a:spcBef>
                <a:spcPts val="2300"/>
              </a:spcBef>
              <a:defRPr sz="1800"/>
            </a:pPr>
            <a:r>
              <a:rPr sz="4000"/>
              <a:t>each region is recursively subdivided, as needed</a:t>
            </a:r>
            <a:endParaRPr sz="4000"/>
          </a:p>
          <a:p>
            <a:pPr lvl="0" marL="861785" indent="-544285">
              <a:spcBef>
                <a:spcPts val="2300"/>
              </a:spcBef>
              <a:defRPr sz="1800"/>
            </a:pPr>
            <a:r>
              <a:rPr sz="4000"/>
              <a:t>leaf nodes of quadtree correspond to regions</a:t>
            </a:r>
            <a:endParaRPr sz="4000"/>
          </a:p>
          <a:p>
            <a:pPr lvl="0" marL="861785" indent="-544285">
              <a:spcBef>
                <a:spcPts val="2300"/>
              </a:spcBef>
              <a:defRPr sz="1800"/>
            </a:pPr>
            <a:r>
              <a:rPr sz="4000"/>
              <a:t>terminate subdivision when a region is "simple enough" (eg, has &lt; n objects)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Data Structures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12107" indent="-394607">
              <a:spcBef>
                <a:spcPts val="0"/>
              </a:spcBef>
              <a:defRPr sz="1800"/>
            </a:pPr>
            <a:r>
              <a:rPr sz="2900"/>
              <a:t>static arrays</a:t>
            </a:r>
            <a:endParaRPr sz="2900"/>
          </a:p>
          <a:p>
            <a:pPr lvl="1" marL="1156607" indent="-394607">
              <a:spcBef>
                <a:spcPts val="1600"/>
              </a:spcBef>
              <a:defRPr sz="1800"/>
            </a:pPr>
            <a:r>
              <a:rPr sz="2900"/>
              <a:t>if sorted, supports binary search (O(log n))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linked lists - dynamic size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doubly-linked lists - easier deletion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queues - FIFO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stacks - LIFO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dequeues - double-ended queue - push/pop either end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maps - &lt;key,value&gt;</a:t>
            </a:r>
            <a:endParaRPr sz="2900"/>
          </a:p>
          <a:p>
            <a:pPr lvl="1" marL="1156607" indent="-394607">
              <a:spcBef>
                <a:spcPts val="1600"/>
              </a:spcBef>
              <a:defRPr sz="1800"/>
            </a:pPr>
            <a:r>
              <a:rPr sz="2900"/>
              <a:t>with hash tables, O(1) search, insert, delete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3200" y="1714500"/>
            <a:ext cx="4965700" cy="689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700" y="1612900"/>
            <a:ext cx="5346700" cy="688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300" y="1130300"/>
            <a:ext cx="7683500" cy="770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Quadtrees</a:t>
            </a:r>
          </a:p>
        </p:txBody>
      </p:sp>
      <p:pic>
        <p:nvPicPr>
          <p:cNvPr id="15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300" y="673100"/>
            <a:ext cx="7696200" cy="842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89000"/>
          </a:p>
        </p:txBody>
      </p:sp>
      <p:pic>
        <p:nvPicPr>
          <p:cNvPr id="16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2349500"/>
            <a:ext cx="6731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12700" y="8801100"/>
            <a:ext cx="1299210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1600">
                <a:hlinkClick r:id="rId3" invalidUrl="" action="" tgtFrame="" tooltip="" history="1" highlightClick="0" endSnd="0"/>
              </a:rPr>
              <a:t>http://groups.csail.mit.edu/graphics/classes/6.837/F98/talecture/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Octree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507999" y="1638300"/>
            <a:ext cx="10464802" cy="2019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89000">
              <a:defRPr sz="1800"/>
            </a:pPr>
            <a:r>
              <a:rPr sz="4200"/>
              <a:t>"3-D quadtree"</a:t>
            </a:r>
            <a:endParaRPr sz="4200"/>
          </a:p>
          <a:p>
            <a:pPr lvl="0" marL="889000">
              <a:defRPr sz="1800"/>
            </a:pPr>
            <a:r>
              <a:rPr sz="4200"/>
              <a:t>each non-leaf node has 8 children</a:t>
            </a:r>
          </a:p>
        </p:txBody>
      </p:sp>
      <p:pic>
        <p:nvPicPr>
          <p:cNvPr id="16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3862" y="3848100"/>
            <a:ext cx="5246688" cy="562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5283200" y="9182100"/>
            <a:ext cx="772160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1600">
                <a:hlinkClick r:id="rId3" invalidUrl="" action="" tgtFrame="" tooltip="" history="1" highlightClick="0" endSnd="0"/>
              </a:rPr>
              <a:t>http://groups.csail.mit.edu/graphics/classes/6.837/F98/talecture/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89000"/>
          </a:p>
        </p:txBody>
      </p:sp>
      <p:pic>
        <p:nvPicPr>
          <p:cNvPr id="17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0" y="1079500"/>
            <a:ext cx="92456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393700" y="8788399"/>
            <a:ext cx="1261110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hlinkClick r:id="rId3" invalidUrl="" action="" tgtFrame="" tooltip="" history="1" highlightClick="0" endSnd="0"/>
              </a:defRPr>
            </a:lvl1pPr>
          </a:lstStyle>
          <a:p>
            <a:pPr lvl="0"/>
            <a:r>
              <a:rPr>
                <a:hlinkClick r:id="rId3" invalidUrl="" action="" tgtFrame="" tooltip="" history="1" highlightClick="0" endSnd="0"/>
              </a:rPr>
              <a:t>http://www-evasion.imag.fr/Membres/Sylvain.Lefebvre/pict1.png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Spatial Subdivision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66535" indent="-449035">
              <a:spcBef>
                <a:spcPts val="0"/>
              </a:spcBef>
              <a:defRPr sz="1800"/>
            </a:pPr>
            <a:r>
              <a:rPr sz="3300"/>
              <a:t>regular subdivision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squares, cubes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may have many empty regions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easy to find in which region a point lies</a:t>
            </a:r>
            <a:endParaRPr sz="3300"/>
          </a:p>
          <a:p>
            <a:pPr lvl="0" marL="766535" indent="-449035">
              <a:spcBef>
                <a:spcPts val="1800"/>
              </a:spcBef>
              <a:defRPr sz="1800"/>
            </a:pPr>
            <a:r>
              <a:rPr sz="3300"/>
              <a:t>adaptive subdivision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BSP Trees, quadtrees, octrees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can be less verbose than regular subdivisions</a:t>
            </a:r>
            <a:endParaRPr sz="3300"/>
          </a:p>
          <a:p>
            <a:pPr lvl="1" marL="1211035" indent="-449035">
              <a:spcBef>
                <a:spcPts val="1800"/>
              </a:spcBef>
              <a:defRPr sz="1800"/>
            </a:pPr>
            <a:r>
              <a:rPr sz="3300"/>
              <a:t>can cost more to search than regular subdivisions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6375" y="4826000"/>
            <a:ext cx="5360988" cy="420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Others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61785" indent="-544285">
              <a:spcBef>
                <a:spcPts val="0"/>
              </a:spcBef>
              <a:defRPr sz="1800"/>
            </a:pPr>
            <a:r>
              <a:rPr sz="4000"/>
              <a:t>tries - branching based on representation</a:t>
            </a:r>
            <a:endParaRPr sz="4000"/>
          </a:p>
          <a:p>
            <a:pPr lvl="0" marL="861785" indent="-544285">
              <a:spcBef>
                <a:spcPts val="2300"/>
              </a:spcBef>
              <a:defRPr sz="1800"/>
            </a:pPr>
            <a:r>
              <a:rPr sz="4000"/>
              <a:t>priority queue - find "largest" element in O(1) time</a:t>
            </a:r>
            <a:endParaRPr sz="4000"/>
          </a:p>
          <a:p>
            <a:pPr lvl="0" marL="861785" indent="-544285">
              <a:spcBef>
                <a:spcPts val="2300"/>
              </a:spcBef>
              <a:defRPr sz="1800"/>
            </a:pPr>
            <a:r>
              <a:rPr sz="4000"/>
              <a:t>graphs</a:t>
            </a:r>
            <a:endParaRPr sz="4000"/>
          </a:p>
          <a:p>
            <a:pPr lvl="1" marL="1306285" indent="-544285">
              <a:spcBef>
                <a:spcPts val="2300"/>
              </a:spcBef>
              <a:defRPr sz="1800"/>
            </a:pPr>
            <a:r>
              <a:rPr sz="4000"/>
              <a:t>G = { N, E }</a:t>
            </a:r>
            <a:endParaRPr sz="4000"/>
          </a:p>
          <a:p>
            <a:pPr lvl="1" marL="1306285" indent="-544285">
              <a:spcBef>
                <a:spcPts val="2300"/>
              </a:spcBef>
              <a:defRPr sz="1800"/>
            </a:pPr>
            <a:r>
              <a:rPr sz="4000"/>
              <a:t>N = nodes</a:t>
            </a:r>
            <a:endParaRPr sz="4000"/>
          </a:p>
          <a:p>
            <a:pPr lvl="1" marL="1306285" indent="-544285">
              <a:spcBef>
                <a:spcPts val="2300"/>
              </a:spcBef>
              <a:defRPr sz="1800"/>
            </a:pPr>
            <a:r>
              <a:rPr sz="4000"/>
              <a:t>E = edges (n1, n2)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Binary Search Trees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1269999" y="2095500"/>
            <a:ext cx="10464802" cy="2933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12107" indent="-394607">
              <a:spcBef>
                <a:spcPts val="0"/>
              </a:spcBef>
              <a:defRPr sz="1800"/>
            </a:pPr>
            <a:r>
              <a:rPr sz="2900"/>
              <a:t>each node holds a value, and has two subtrees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all values in the left subtree are smaller than the parent's value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all values in the right subtree are larger than the parent's value</a:t>
            </a:r>
            <a:endParaRPr sz="2900"/>
          </a:p>
          <a:p>
            <a:pPr lvl="0" marL="712107" indent="-394607">
              <a:spcBef>
                <a:spcPts val="1600"/>
              </a:spcBef>
              <a:defRPr sz="1800"/>
            </a:pPr>
            <a:r>
              <a:rPr sz="2900"/>
              <a:t>Search is O(log</a:t>
            </a:r>
            <a:r>
              <a:rPr baseline="-5999" sz="2900"/>
              <a:t>2</a:t>
            </a:r>
            <a:r>
              <a:rPr sz="2900"/>
              <a:t> n) if tree balanced</a:t>
            </a:r>
          </a:p>
        </p:txBody>
      </p:sp>
      <p:sp>
        <p:nvSpPr>
          <p:cNvPr id="54" name="Shape 54"/>
          <p:cNvSpPr/>
          <p:nvPr/>
        </p:nvSpPr>
        <p:spPr>
          <a:xfrm>
            <a:off x="6153149" y="54609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55" name="Shape 55"/>
          <p:cNvSpPr/>
          <p:nvPr/>
        </p:nvSpPr>
        <p:spPr>
          <a:xfrm>
            <a:off x="5308599" y="63626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4</a:t>
            </a:r>
          </a:p>
        </p:txBody>
      </p:sp>
      <p:sp>
        <p:nvSpPr>
          <p:cNvPr id="56" name="Shape 56"/>
          <p:cNvSpPr/>
          <p:nvPr/>
        </p:nvSpPr>
        <p:spPr>
          <a:xfrm>
            <a:off x="4457699" y="72643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57" name="Shape 57"/>
          <p:cNvSpPr/>
          <p:nvPr/>
        </p:nvSpPr>
        <p:spPr>
          <a:xfrm>
            <a:off x="7035799" y="63626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8</a:t>
            </a:r>
          </a:p>
        </p:txBody>
      </p:sp>
      <p:sp>
        <p:nvSpPr>
          <p:cNvPr id="58" name="Shape 58"/>
          <p:cNvSpPr/>
          <p:nvPr/>
        </p:nvSpPr>
        <p:spPr>
          <a:xfrm>
            <a:off x="7912099" y="72643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9</a:t>
            </a:r>
          </a:p>
        </p:txBody>
      </p:sp>
      <p:sp>
        <p:nvSpPr>
          <p:cNvPr id="59" name="Shape 59"/>
          <p:cNvSpPr/>
          <p:nvPr/>
        </p:nvSpPr>
        <p:spPr>
          <a:xfrm>
            <a:off x="6362699" y="72643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6</a:t>
            </a:r>
          </a:p>
        </p:txBody>
      </p:sp>
      <p:sp>
        <p:nvSpPr>
          <p:cNvPr id="60" name="Shape 60"/>
          <p:cNvSpPr/>
          <p:nvPr/>
        </p:nvSpPr>
        <p:spPr>
          <a:xfrm flipV="1">
            <a:off x="5672137" y="5976937"/>
            <a:ext cx="3206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 flipV="1">
            <a:off x="4902200" y="6959600"/>
            <a:ext cx="3206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2" name="Shape 62"/>
          <p:cNvSpPr/>
          <p:nvPr/>
        </p:nvSpPr>
        <p:spPr>
          <a:xfrm flipV="1">
            <a:off x="6730999" y="6959600"/>
            <a:ext cx="3206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H="1" flipV="1">
            <a:off x="7399337" y="6992937"/>
            <a:ext cx="322264" cy="373064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 flipV="1">
            <a:off x="6527800" y="6121400"/>
            <a:ext cx="4222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AVL Tree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1269999" y="2768600"/>
            <a:ext cx="10464802" cy="3314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89000">
              <a:defRPr sz="1800"/>
            </a:pPr>
            <a:r>
              <a:rPr sz="4200"/>
              <a:t>binary search tree</a:t>
            </a:r>
            <a:endParaRPr sz="4200"/>
          </a:p>
          <a:p>
            <a:pPr lvl="1" marL="1333500">
              <a:defRPr sz="1800"/>
            </a:pPr>
            <a:r>
              <a:rPr sz="4200"/>
              <a:t>height of subtrees of any node differ by at most one (balanced)</a:t>
            </a:r>
            <a:endParaRPr sz="4200"/>
          </a:p>
          <a:p>
            <a:pPr lvl="1" marL="1333500">
              <a:defRPr sz="1800"/>
            </a:pPr>
            <a:r>
              <a:rPr sz="4200"/>
              <a:t>rebalance on insert/delete</a:t>
            </a:r>
          </a:p>
        </p:txBody>
      </p:sp>
      <p:sp>
        <p:nvSpPr>
          <p:cNvPr id="68" name="Shape 68"/>
          <p:cNvSpPr/>
          <p:nvPr/>
        </p:nvSpPr>
        <p:spPr>
          <a:xfrm>
            <a:off x="6750049" y="62102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69" name="Shape 69"/>
          <p:cNvSpPr/>
          <p:nvPr/>
        </p:nvSpPr>
        <p:spPr>
          <a:xfrm>
            <a:off x="5905499" y="71119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70" name="Shape 70"/>
          <p:cNvSpPr/>
          <p:nvPr/>
        </p:nvSpPr>
        <p:spPr>
          <a:xfrm>
            <a:off x="5054599" y="80136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2</a:t>
            </a:r>
          </a:p>
        </p:txBody>
      </p:sp>
      <p:sp>
        <p:nvSpPr>
          <p:cNvPr id="71" name="Shape 71"/>
          <p:cNvSpPr/>
          <p:nvPr/>
        </p:nvSpPr>
        <p:spPr>
          <a:xfrm>
            <a:off x="10934699" y="68198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72" name="Shape 72"/>
          <p:cNvSpPr/>
          <p:nvPr/>
        </p:nvSpPr>
        <p:spPr>
          <a:xfrm>
            <a:off x="11810999" y="77215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73" name="Shape 73"/>
          <p:cNvSpPr/>
          <p:nvPr/>
        </p:nvSpPr>
        <p:spPr>
          <a:xfrm>
            <a:off x="10261599" y="77215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2</a:t>
            </a:r>
          </a:p>
        </p:txBody>
      </p:sp>
      <p:sp>
        <p:nvSpPr>
          <p:cNvPr id="74" name="Shape 74"/>
          <p:cNvSpPr/>
          <p:nvPr/>
        </p:nvSpPr>
        <p:spPr>
          <a:xfrm flipV="1">
            <a:off x="6269037" y="6726237"/>
            <a:ext cx="322264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499100" y="7708900"/>
            <a:ext cx="3206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10629899" y="7416800"/>
            <a:ext cx="320676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 flipH="1" flipV="1">
            <a:off x="11310937" y="7432674"/>
            <a:ext cx="309564" cy="388939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777999" y="66674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79" name="Shape 79"/>
          <p:cNvSpPr/>
          <p:nvPr/>
        </p:nvSpPr>
        <p:spPr>
          <a:xfrm>
            <a:off x="927099" y="7569199"/>
            <a:ext cx="2794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80" name="Shape 80"/>
          <p:cNvSpPr/>
          <p:nvPr/>
        </p:nvSpPr>
        <p:spPr>
          <a:xfrm flipV="1">
            <a:off x="1295400" y="7188200"/>
            <a:ext cx="320675" cy="338138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83" name="Group 83"/>
          <p:cNvGrpSpPr/>
          <p:nvPr/>
        </p:nvGrpSpPr>
        <p:grpSpPr>
          <a:xfrm>
            <a:off x="2717800" y="6426200"/>
            <a:ext cx="2324100" cy="2324100"/>
            <a:chOff x="0" y="0"/>
            <a:chExt cx="2324100" cy="2324100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2324100" cy="2324100"/>
            </a:xfrm>
            <a:prstGeom prst="rightArrow">
              <a:avLst>
                <a:gd name="adj1" fmla="val 32000"/>
                <a:gd name="adj2" fmla="val 24046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869949"/>
              <a:ext cx="2145274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rPr>
                <a:t>insert 2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7467599" y="6426200"/>
            <a:ext cx="2451101" cy="2324100"/>
            <a:chOff x="0" y="0"/>
            <a:chExt cx="2451100" cy="23241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2451100" cy="2324100"/>
            </a:xfrm>
            <a:prstGeom prst="rightArrow">
              <a:avLst>
                <a:gd name="adj1" fmla="val 32000"/>
                <a:gd name="adj2" fmla="val 2404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869949"/>
              <a:ext cx="227226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</a:rPr>
                <a:t>rebalance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362080" y="8915399"/>
            <a:ext cx="18793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balanced</a:t>
            </a:r>
          </a:p>
        </p:txBody>
      </p:sp>
      <p:sp>
        <p:nvSpPr>
          <p:cNvPr id="88" name="Shape 88"/>
          <p:cNvSpPr/>
          <p:nvPr/>
        </p:nvSpPr>
        <p:spPr>
          <a:xfrm>
            <a:off x="5003136" y="9004299"/>
            <a:ext cx="2412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unbalanced</a:t>
            </a:r>
          </a:p>
        </p:txBody>
      </p:sp>
      <p:sp>
        <p:nvSpPr>
          <p:cNvPr id="89" name="Shape 89"/>
          <p:cNvSpPr/>
          <p:nvPr/>
        </p:nvSpPr>
        <p:spPr>
          <a:xfrm>
            <a:off x="10172036" y="8864599"/>
            <a:ext cx="18793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balanced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6250" y="3028950"/>
            <a:ext cx="7277100" cy="63563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xfrm>
            <a:off x="1269999" y="1181100"/>
            <a:ext cx="10464802" cy="1511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Binary search tree == 1-D spatial index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698500" y="2806700"/>
            <a:ext cx="4470400" cy="5829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93750" indent="-476250">
              <a:spcBef>
                <a:spcPts val="0"/>
              </a:spcBef>
              <a:defRPr sz="1800"/>
            </a:pPr>
            <a:r>
              <a:rPr sz="3500"/>
              <a:t>consider the number line</a:t>
            </a:r>
            <a:endParaRPr sz="3500"/>
          </a:p>
          <a:p>
            <a:pPr lvl="0" marL="793750" indent="-476250">
              <a:spcBef>
                <a:spcPts val="2000"/>
              </a:spcBef>
              <a:defRPr sz="1800"/>
            </a:pPr>
            <a:r>
              <a:rPr sz="3500"/>
              <a:t>each tree node </a:t>
            </a:r>
            <a:r>
              <a:rPr b="1" sz="3500"/>
              <a:t>partitions</a:t>
            </a:r>
            <a:r>
              <a:rPr sz="3500"/>
              <a:t> the number line in two</a:t>
            </a:r>
            <a:endParaRPr sz="3500"/>
          </a:p>
          <a:p>
            <a:pPr lvl="0" marL="793750" indent="-476250">
              <a:spcBef>
                <a:spcPts val="2000"/>
              </a:spcBef>
              <a:defRPr sz="1800"/>
            </a:pPr>
            <a:r>
              <a:rPr sz="3500"/>
              <a:t>leaves correspond to </a:t>
            </a:r>
            <a:r>
              <a:rPr b="1" sz="3500"/>
              <a:t>convex regions</a:t>
            </a:r>
            <a:r>
              <a:rPr sz="3500"/>
              <a:t> (connected line segments)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7900"/>
            </a:lvl1pPr>
          </a:lstStyle>
          <a:p>
            <a:pPr lvl="0">
              <a:defRPr sz="1800"/>
            </a:pPr>
            <a:r>
              <a:rPr sz="7900"/>
              <a:t>Searching a Binary Search Tree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def search(Tree, x):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"""returns leaf containing x"""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if Tree.isLeaf():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return Tree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elif x &lt; Tree.value: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return search(Tree.leftChild, x )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else: 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lvl="4" marL="0" indent="2095500">
              <a:spcBef>
                <a:spcPts val="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return search (Tree.rightChild, x 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7900"/>
            </a:lvl1pPr>
          </a:lstStyle>
          <a:p>
            <a:pPr lvl="0">
              <a:defRPr sz="1800"/>
            </a:pPr>
            <a:r>
              <a:rPr sz="7900"/>
              <a:t>Binary Space Partitioning Tree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1270000" y="2768600"/>
            <a:ext cx="7023100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62428" indent="-244928">
              <a:spcBef>
                <a:spcPts val="0"/>
              </a:spcBef>
              <a:defRPr sz="1800"/>
            </a:pPr>
            <a:r>
              <a:t>A BSP tree is a binary search tree for N-D space</a:t>
            </a:r>
          </a:p>
          <a:p>
            <a:pPr lvl="0" marL="562428" indent="-244928">
              <a:spcBef>
                <a:spcPts val="1000"/>
              </a:spcBef>
              <a:defRPr sz="1800"/>
            </a:pPr>
            <a:r>
              <a:t>Uses (N-1)-D linear splitting elements</a:t>
            </a:r>
          </a:p>
          <a:p>
            <a:pPr lvl="1" marL="1006928" indent="-244928">
              <a:spcBef>
                <a:spcPts val="1000"/>
              </a:spcBef>
              <a:defRPr sz="1800"/>
            </a:pPr>
            <a:r>
              <a:t>2-D: lines</a:t>
            </a:r>
          </a:p>
          <a:p>
            <a:pPr lvl="2" marL="1451428" indent="-244928">
              <a:spcBef>
                <a:spcPts val="1000"/>
              </a:spcBef>
              <a:defRPr sz="1800"/>
            </a:pPr>
            <a:r>
              <a:t>line equation: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t>ax + by + c = 0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rPr b="1"/>
              <a:t>Ax</a:t>
            </a:r>
            <a:r>
              <a:t> + c = 0</a:t>
            </a:r>
          </a:p>
          <a:p>
            <a:pPr lvl="1" marL="1006928" indent="-244928">
              <a:spcBef>
                <a:spcPts val="1000"/>
              </a:spcBef>
              <a:defRPr sz="1800"/>
            </a:pPr>
            <a:r>
              <a:t>3-D: planes</a:t>
            </a:r>
          </a:p>
          <a:p>
            <a:pPr lvl="2" marL="1451428" indent="-244928">
              <a:spcBef>
                <a:spcPts val="1000"/>
              </a:spcBef>
              <a:defRPr sz="1800"/>
            </a:pPr>
            <a:r>
              <a:t>plane equation: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t>ax + by + cz + d = 0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rPr b="1"/>
              <a:t>Nx</a:t>
            </a:r>
            <a:r>
              <a:t> + d = 0      (</a:t>
            </a:r>
            <a:r>
              <a:rPr b="1"/>
              <a:t>boldface</a:t>
            </a:r>
            <a:r>
              <a:t> used for vectors)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rPr b="1"/>
              <a:t>N</a:t>
            </a:r>
            <a:r>
              <a:t> = normal to plane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t>d = distance from origin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t>if </a:t>
            </a:r>
            <a:r>
              <a:rPr b="1"/>
              <a:t>Nx</a:t>
            </a:r>
            <a:r>
              <a:t> + d &lt; 0, </a:t>
            </a:r>
            <a:r>
              <a:rPr b="1"/>
              <a:t>x</a:t>
            </a:r>
            <a:r>
              <a:t> is "behind" the plane</a:t>
            </a:r>
          </a:p>
          <a:p>
            <a:pPr lvl="3" marL="1895928" indent="-244928">
              <a:spcBef>
                <a:spcPts val="1000"/>
              </a:spcBef>
              <a:defRPr sz="1800"/>
            </a:pPr>
            <a:r>
              <a:t>if </a:t>
            </a:r>
            <a:r>
              <a:rPr b="1"/>
              <a:t>Nx</a:t>
            </a:r>
            <a:r>
              <a:t> + d &gt; 0, </a:t>
            </a:r>
            <a:r>
              <a:rPr b="1"/>
              <a:t>x</a:t>
            </a:r>
            <a:r>
              <a:t> is "in front of" the plane</a:t>
            </a:r>
          </a:p>
        </p:txBody>
      </p:sp>
      <p:pic>
        <p:nvPicPr>
          <p:cNvPr id="10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2171700"/>
            <a:ext cx="3416300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269999" y="2768600"/>
            <a:ext cx="10464802" cy="571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def buildBSP ( faces ):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2" marL="0" indent="12065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if len(faces) &gt; 0: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splitter = chooseSplittingPlane(faces)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backFaces, inFaces, frontFaces = split(faces,splitter)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node = BSPTreeNode()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node.plane = splitter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node.polys = inFaces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node.leftChild = buildBSP(backFaces)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node.rightChild = buildBSP(frontFaces)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return node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2" marL="0" indent="12065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else: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3" marL="0" indent="1651000"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"/>
                <a:ea typeface="Courier"/>
                <a:cs typeface="Courier"/>
                <a:sym typeface="Courier"/>
              </a:rPr>
              <a:t>return BSPLeafNode()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1269999" y="254000"/>
            <a:ext cx="10464802" cy="2438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Building a BSP Tree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