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23240" anchor="t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More Lua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1"/>
          </p:nvPr>
        </p:nvSpPr>
        <p:spPr>
          <a:xfrm>
            <a:off x="1270000" y="647700"/>
            <a:ext cx="10464800" cy="7835900"/>
          </a:xfrm>
          <a:prstGeom prst="rect">
            <a:avLst/>
          </a:prstGeom>
        </p:spPr>
        <p:txBody>
          <a:bodyPr/>
          <a:lstStyle/>
          <a:p>
            <a:pPr lvl="0" marL="537209" indent="-537209" defTabSz="549148">
              <a:spcBef>
                <a:spcPts val="2200"/>
              </a:spcBef>
              <a:defRPr sz="1800"/>
            </a:pPr>
            <a:r>
              <a:rPr sz="3948"/>
              <a:t>can create blocks with do and end</a:t>
            </a:r>
            <a:endParaRPr sz="3948"/>
          </a:p>
          <a:p>
            <a:pPr lvl="0" marL="0" indent="0" defTabSz="549148">
              <a:spcBef>
                <a:spcPts val="2200"/>
              </a:spcBef>
              <a:buSzTx/>
              <a:buNone/>
              <a:defRPr sz="1800"/>
            </a:pPr>
            <a:r>
              <a:rPr sz="3948"/>
              <a:t>do</a:t>
            </a:r>
            <a:endParaRPr sz="3948"/>
          </a:p>
          <a:p>
            <a:pPr lvl="3" marL="0" indent="1551939" defTabSz="549148">
              <a:spcBef>
                <a:spcPts val="2200"/>
              </a:spcBef>
              <a:buSzTx/>
              <a:buNone/>
              <a:defRPr sz="1800"/>
            </a:pPr>
            <a:r>
              <a:rPr sz="3948"/>
              <a:t>local x = r*cos(theta)</a:t>
            </a:r>
            <a:endParaRPr sz="3948"/>
          </a:p>
          <a:p>
            <a:pPr lvl="3" marL="0" indent="1551939" defTabSz="549148">
              <a:spcBef>
                <a:spcPts val="2200"/>
              </a:spcBef>
              <a:buSzTx/>
              <a:buNone/>
              <a:defRPr sz="1800"/>
            </a:pPr>
            <a:r>
              <a:rPr sz="3948"/>
              <a:t>local y = r*sin(theta)</a:t>
            </a:r>
            <a:endParaRPr sz="3948"/>
          </a:p>
          <a:p>
            <a:pPr lvl="3" marL="0" indent="1551939" defTabSz="549148">
              <a:spcBef>
                <a:spcPts val="2200"/>
              </a:spcBef>
              <a:buSzTx/>
              <a:buNone/>
              <a:defRPr sz="1800"/>
            </a:pPr>
            <a:r>
              <a:rPr sz="3948"/>
              <a:t>dropBomb(posx+x, posy+y)</a:t>
            </a:r>
            <a:endParaRPr sz="3948"/>
          </a:p>
          <a:p>
            <a:pPr lvl="0" marL="0" indent="0" defTabSz="549148">
              <a:spcBef>
                <a:spcPts val="2200"/>
              </a:spcBef>
              <a:buSzTx/>
              <a:buNone/>
              <a:defRPr sz="1800"/>
            </a:pPr>
            <a:r>
              <a:rPr sz="3948"/>
              <a:t>end</a:t>
            </a:r>
            <a:endParaRPr sz="3948"/>
          </a:p>
          <a:p>
            <a:pPr lvl="0" marL="537209" indent="-537209" defTabSz="549148">
              <a:spcBef>
                <a:spcPts val="2200"/>
              </a:spcBef>
              <a:defRPr sz="1800"/>
            </a:pPr>
            <a:r>
              <a:rPr sz="3948"/>
              <a:t>common idiom:  init a local with a global of the same name (faster, can change it without side effects)</a:t>
            </a:r>
            <a:endParaRPr sz="3948"/>
          </a:p>
          <a:p>
            <a:pPr lvl="2" marL="0" indent="0" defTabSz="549148">
              <a:spcBef>
                <a:spcPts val="2200"/>
              </a:spcBef>
              <a:buSzTx/>
              <a:buNone/>
              <a:defRPr sz="1800"/>
            </a:pPr>
            <a:r>
              <a:rPr sz="3948"/>
              <a:t>local foo = foo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Control Structures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1270000" y="2781300"/>
            <a:ext cx="10464800" cy="6337300"/>
          </a:xfrm>
          <a:prstGeom prst="rect">
            <a:avLst/>
          </a:prstGeom>
        </p:spPr>
        <p:txBody>
          <a:bodyPr/>
          <a:lstStyle/>
          <a:p>
            <a:pPr lvl="0" marL="355600" indent="-228600" defTabSz="233679">
              <a:spcBef>
                <a:spcPts val="900"/>
              </a:spcBef>
              <a:defRPr sz="1800"/>
            </a:pPr>
            <a:r>
              <a:rPr sz="1680"/>
              <a:t>If then else</a:t>
            </a:r>
            <a:endParaRPr sz="1680"/>
          </a:p>
          <a:p>
            <a:pPr lvl="1" marL="0" indent="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if age&lt;21 then booze=0 end</a:t>
            </a:r>
            <a:endParaRPr sz="1680"/>
          </a:p>
          <a:p>
            <a:pPr lvl="1" marL="0" indent="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if weight &gt; 200 then</a:t>
            </a:r>
            <a:endParaRPr sz="1680"/>
          </a:p>
          <a:p>
            <a:pPr lvl="3" marL="0" indent="66040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exercise()</a:t>
            </a:r>
            <a:endParaRPr sz="1680"/>
          </a:p>
          <a:p>
            <a:pPr lvl="3" marL="0" indent="66040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hungry = 0</a:t>
            </a:r>
            <a:endParaRPr sz="1680"/>
          </a:p>
          <a:p>
            <a:pPr lvl="1" marL="0" indent="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end</a:t>
            </a:r>
            <a:endParaRPr sz="1680"/>
          </a:p>
          <a:p>
            <a:pPr lvl="1" marL="228600" indent="-228600" defTabSz="233679">
              <a:spcBef>
                <a:spcPts val="900"/>
              </a:spcBef>
              <a:defRPr sz="1800"/>
            </a:pPr>
            <a:r>
              <a:rPr sz="1680"/>
              <a:t>elseif useful ( no switch stmt!), only needs one ‘end’</a:t>
            </a:r>
            <a:endParaRPr sz="1680"/>
          </a:p>
          <a:p>
            <a:pPr lvl="0" marL="0" indent="12700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if collar == ‘up’ then</a:t>
            </a:r>
            <a:endParaRPr sz="1680"/>
          </a:p>
          <a:p>
            <a:pPr lvl="1" marL="0" indent="20320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spaz = spaz + 2</a:t>
            </a:r>
            <a:endParaRPr sz="1680"/>
          </a:p>
          <a:p>
            <a:pPr lvl="0" marL="0" indent="12700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elseif collar == ‘buttondown’ then</a:t>
            </a:r>
            <a:endParaRPr sz="1680"/>
          </a:p>
          <a:p>
            <a:pPr lvl="1" marL="0" indent="20320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spaz = spaz + 1</a:t>
            </a:r>
            <a:endParaRPr sz="1680"/>
          </a:p>
          <a:p>
            <a:pPr lvl="0" marL="0" indent="12700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elseif collar == ‘missing’ then</a:t>
            </a:r>
            <a:endParaRPr sz="1680"/>
          </a:p>
          <a:p>
            <a:pPr lvl="1" marL="0" indent="20320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spaz = spaz - 1</a:t>
            </a:r>
            <a:endParaRPr sz="1680"/>
          </a:p>
          <a:p>
            <a:pPr lvl="0" marL="0" indent="12700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elseif collar == ‘lipstick’ then</a:t>
            </a:r>
            <a:endParaRPr sz="1680"/>
          </a:p>
          <a:p>
            <a:pPr lvl="1" marL="0" indent="20320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spaz = spaz - 2</a:t>
            </a:r>
            <a:endParaRPr sz="1680"/>
          </a:p>
          <a:p>
            <a:pPr lvl="0" marL="0" indent="127000" defTabSz="233679">
              <a:spcBef>
                <a:spcPts val="900"/>
              </a:spcBef>
              <a:buSzTx/>
              <a:buNone/>
              <a:defRPr sz="1800"/>
            </a:pPr>
            <a:r>
              <a:rPr sz="1680"/>
              <a:t>end</a:t>
            </a:r>
            <a:endParaRPr sz="1680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body" idx="1"/>
          </p:nvPr>
        </p:nvSpPr>
        <p:spPr>
          <a:xfrm>
            <a:off x="1270000" y="495300"/>
            <a:ext cx="10464800" cy="7988300"/>
          </a:xfrm>
          <a:prstGeom prst="rect">
            <a:avLst/>
          </a:prstGeom>
        </p:spPr>
        <p:txBody>
          <a:bodyPr/>
          <a:lstStyle/>
          <a:p>
            <a:pPr lvl="0" marL="571500">
              <a:defRPr sz="1800"/>
            </a:pPr>
            <a:r>
              <a:rPr sz="4200"/>
              <a:t>while -- loops until condition is false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a={0,1,2,3,4,5,'hahah', 6, 7}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local i = 1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while a[i] do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   print (a[i])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   i = i + 1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end</a:t>
            </a:r>
            <a:endParaRPr sz="420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idx="1"/>
          </p:nvPr>
        </p:nvSpPr>
        <p:spPr>
          <a:xfrm>
            <a:off x="1270000" y="800100"/>
            <a:ext cx="10464800" cy="7683500"/>
          </a:xfrm>
          <a:prstGeom prst="rect">
            <a:avLst/>
          </a:prstGeom>
        </p:spPr>
        <p:txBody>
          <a:bodyPr/>
          <a:lstStyle/>
          <a:p>
            <a:pPr lvl="0" marL="302894" indent="-302894" defTabSz="309625">
              <a:spcBef>
                <a:spcPts val="1200"/>
              </a:spcBef>
              <a:defRPr sz="1800"/>
            </a:pPr>
            <a:r>
              <a:rPr sz="2225"/>
              <a:t>repeat-until -- post-test loop (1 or more iterations)</a:t>
            </a:r>
            <a:endParaRPr sz="2225"/>
          </a:p>
          <a:p>
            <a:pPr lvl="1" marL="706754" indent="-302894" defTabSz="309625">
              <a:spcBef>
                <a:spcPts val="1200"/>
              </a:spcBef>
              <a:defRPr sz="1800"/>
            </a:pPr>
            <a:r>
              <a:rPr sz="2225"/>
              <a:t>scope of locals includes the condition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-- print first non-empty line                                                   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repeat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   line = io.read()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until line ~= ''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print (line)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x = 99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local sqr = x/2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repeat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   sqr = ( sqr + x/sqr) / 2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   local error = math.abs ( sqr^2 - x )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until error &lt; x/ 10000              -- ‘error’ in scope here                      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print ('x',x)</a:t>
            </a:r>
            <a:endParaRPr sz="2225"/>
          </a:p>
          <a:p>
            <a:pPr lvl="0" marL="0" indent="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print ('sqr',sqr)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1270000" y="762000"/>
            <a:ext cx="10464800" cy="7721600"/>
          </a:xfrm>
          <a:prstGeom prst="rect">
            <a:avLst/>
          </a:prstGeom>
        </p:spPr>
        <p:txBody>
          <a:bodyPr/>
          <a:lstStyle/>
          <a:p>
            <a:pPr lvl="0" marL="764540" indent="-491490" defTabSz="502412">
              <a:spcBef>
                <a:spcPts val="2000"/>
              </a:spcBef>
              <a:defRPr sz="1800"/>
            </a:pPr>
            <a:r>
              <a:rPr b="1" sz="3612"/>
              <a:t>for</a:t>
            </a:r>
            <a:endParaRPr b="1" sz="3612"/>
          </a:p>
          <a:p>
            <a:pPr lvl="1" marL="1146810" indent="-491490" defTabSz="502412">
              <a:spcBef>
                <a:spcPts val="2000"/>
              </a:spcBef>
              <a:defRPr sz="1800"/>
            </a:pPr>
            <a:r>
              <a:rPr sz="3612"/>
              <a:t>numeric for</a:t>
            </a:r>
            <a:endParaRPr sz="3612"/>
          </a:p>
          <a:p>
            <a:pPr lvl="2" marL="0" indent="0" defTabSz="502412">
              <a:spcBef>
                <a:spcPts val="2000"/>
              </a:spcBef>
              <a:buSzTx/>
              <a:buNone/>
              <a:defRPr sz="1800"/>
            </a:pPr>
            <a:r>
              <a:rPr sz="3612"/>
              <a:t>for var=initval, testval, step do</a:t>
            </a:r>
            <a:endParaRPr sz="3612"/>
          </a:p>
          <a:p>
            <a:pPr lvl="4" marL="0" indent="1802130" defTabSz="502412">
              <a:spcBef>
                <a:spcPts val="2000"/>
              </a:spcBef>
              <a:buSzTx/>
              <a:buNone/>
              <a:defRPr sz="1800"/>
            </a:pPr>
            <a:r>
              <a:rPr sz="3612"/>
              <a:t>&lt;something&gt;</a:t>
            </a:r>
            <a:endParaRPr sz="3612"/>
          </a:p>
          <a:p>
            <a:pPr lvl="2" marL="0" indent="0" defTabSz="502412">
              <a:spcBef>
                <a:spcPts val="2000"/>
              </a:spcBef>
              <a:buSzTx/>
              <a:buNone/>
              <a:defRPr sz="1800"/>
            </a:pPr>
            <a:r>
              <a:rPr sz="3612"/>
              <a:t>end</a:t>
            </a:r>
            <a:endParaRPr sz="3612"/>
          </a:p>
          <a:p>
            <a:pPr lvl="2" marL="1638300" indent="-491490" defTabSz="502412">
              <a:spcBef>
                <a:spcPts val="2000"/>
              </a:spcBef>
              <a:defRPr sz="1800"/>
            </a:pPr>
            <a:r>
              <a:rPr sz="3612"/>
              <a:t>step optional (default=1)</a:t>
            </a:r>
            <a:endParaRPr sz="3612"/>
          </a:p>
          <a:p>
            <a:pPr lvl="2" marL="1638300" indent="-491490" defTabSz="502412">
              <a:spcBef>
                <a:spcPts val="2000"/>
              </a:spcBef>
              <a:defRPr sz="1800"/>
            </a:pPr>
            <a:r>
              <a:rPr sz="3612"/>
              <a:t>all vals evaluated ONCE at start of loop</a:t>
            </a:r>
            <a:endParaRPr sz="3612"/>
          </a:p>
          <a:p>
            <a:pPr lvl="2" marL="1638300" indent="-491490" defTabSz="502412">
              <a:spcBef>
                <a:spcPts val="2000"/>
              </a:spcBef>
              <a:defRPr sz="1800"/>
            </a:pPr>
            <a:r>
              <a:rPr sz="3612"/>
              <a:t>control variable is a local, only visible in body</a:t>
            </a:r>
            <a:endParaRPr sz="3612"/>
          </a:p>
          <a:p>
            <a:pPr lvl="2" marL="1638300" indent="-491490" defTabSz="502412">
              <a:spcBef>
                <a:spcPts val="2000"/>
              </a:spcBef>
              <a:defRPr sz="1800"/>
            </a:pPr>
            <a:r>
              <a:rPr sz="3612"/>
              <a:t>never change the value of the control var!</a:t>
            </a:r>
            <a:endParaRPr sz="3612"/>
          </a:p>
          <a:p>
            <a:pPr lvl="2" marL="1638300" indent="-491490" defTabSz="502412">
              <a:spcBef>
                <a:spcPts val="2000"/>
              </a:spcBef>
              <a:defRPr sz="1800"/>
            </a:pPr>
            <a:r>
              <a:rPr sz="3612"/>
              <a:t>use </a:t>
            </a:r>
            <a:r>
              <a:rPr b="1" sz="3612"/>
              <a:t>break</a:t>
            </a:r>
            <a:r>
              <a:rPr sz="3612"/>
              <a:t> to exit loop early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xfrm>
            <a:off x="1270000" y="546100"/>
            <a:ext cx="10464800" cy="7937500"/>
          </a:xfrm>
          <a:prstGeom prst="rect">
            <a:avLst/>
          </a:prstGeom>
        </p:spPr>
        <p:txBody>
          <a:bodyPr/>
          <a:lstStyle/>
          <a:p>
            <a:pPr lvl="0" marL="560069" indent="-360045" defTabSz="368045">
              <a:spcBef>
                <a:spcPts val="1500"/>
              </a:spcBef>
              <a:defRPr sz="1800"/>
            </a:pPr>
            <a:r>
              <a:rPr sz="2646"/>
              <a:t>Generic for</a:t>
            </a:r>
            <a:endParaRPr sz="2646"/>
          </a:p>
          <a:p>
            <a:pPr lvl="2" marL="1120139" indent="-360045" defTabSz="368045">
              <a:spcBef>
                <a:spcPts val="1500"/>
              </a:spcBef>
              <a:defRPr sz="1800"/>
            </a:pPr>
            <a:r>
              <a:rPr sz="2646"/>
              <a:t>executes body once for each value of an iterator function</a:t>
            </a:r>
            <a:endParaRPr sz="2646"/>
          </a:p>
          <a:p>
            <a:pPr lvl="1" marL="0" indent="0" defTabSz="368045">
              <a:spcBef>
                <a:spcPts val="1500"/>
              </a:spcBef>
              <a:buSzTx/>
              <a:buNone/>
              <a:defRPr sz="1800"/>
            </a:pPr>
            <a:r>
              <a:rPr sz="2646"/>
              <a:t>a={'dog','cat',5, {1,2,3}, shoppinglist='socks',</a:t>
            </a:r>
            <a:endParaRPr sz="2646"/>
          </a:p>
          <a:p>
            <a:pPr lvl="1" marL="0" indent="0" defTabSz="368045">
              <a:spcBef>
                <a:spcPts val="1500"/>
              </a:spcBef>
              <a:buSzTx/>
              <a:buNone/>
              <a:defRPr sz="1800"/>
            </a:pPr>
            <a:r>
              <a:rPr sz="2646"/>
              <a:t>   setdate=function(dt) date=dt end}</a:t>
            </a:r>
            <a:endParaRPr sz="2646"/>
          </a:p>
          <a:p>
            <a:pPr lvl="1" marL="0" indent="0" defTabSz="368045">
              <a:spcBef>
                <a:spcPts val="1500"/>
              </a:spcBef>
              <a:buSzTx/>
              <a:buNone/>
              <a:defRPr sz="1800"/>
            </a:pPr>
            <a:endParaRPr sz="2646"/>
          </a:p>
          <a:p>
            <a:pPr lvl="1" marL="0" indent="0" defTabSz="368045">
              <a:spcBef>
                <a:spcPts val="1500"/>
              </a:spcBef>
              <a:buSzTx/>
              <a:buNone/>
              <a:defRPr sz="1800"/>
            </a:pPr>
            <a:r>
              <a:rPr sz="2646"/>
              <a:t>for i,v in ipairs(a) do</a:t>
            </a:r>
            <a:endParaRPr sz="2646"/>
          </a:p>
          <a:p>
            <a:pPr lvl="1" marL="0" indent="0" defTabSz="368045">
              <a:spcBef>
                <a:spcPts val="1500"/>
              </a:spcBef>
              <a:buSzTx/>
              <a:buNone/>
              <a:defRPr sz="1800"/>
            </a:pPr>
            <a:r>
              <a:rPr sz="2646"/>
              <a:t>   print (i, v)</a:t>
            </a:r>
            <a:endParaRPr sz="2646"/>
          </a:p>
          <a:p>
            <a:pPr lvl="1" marL="0" indent="0" defTabSz="368045">
              <a:spcBef>
                <a:spcPts val="1500"/>
              </a:spcBef>
              <a:buSzTx/>
              <a:buNone/>
              <a:defRPr sz="1800"/>
            </a:pPr>
            <a:r>
              <a:rPr sz="2646"/>
              <a:t>end</a:t>
            </a:r>
            <a:endParaRPr sz="2646"/>
          </a:p>
          <a:p>
            <a:pPr lvl="1" marL="0" indent="0" defTabSz="368045">
              <a:spcBef>
                <a:spcPts val="1500"/>
              </a:spcBef>
              <a:buSzTx/>
              <a:buNone/>
              <a:defRPr sz="1800"/>
            </a:pPr>
            <a:endParaRPr sz="2646"/>
          </a:p>
          <a:p>
            <a:pPr lvl="1" marL="0" indent="0" defTabSz="368045">
              <a:spcBef>
                <a:spcPts val="1500"/>
              </a:spcBef>
              <a:buSzTx/>
              <a:buNone/>
              <a:defRPr sz="1800"/>
            </a:pPr>
            <a:r>
              <a:rPr sz="2646"/>
              <a:t>print ('keys=')</a:t>
            </a:r>
            <a:endParaRPr sz="2646"/>
          </a:p>
          <a:p>
            <a:pPr lvl="1" marL="0" indent="0" defTabSz="368045">
              <a:spcBef>
                <a:spcPts val="1500"/>
              </a:spcBef>
              <a:buSzTx/>
              <a:buNone/>
              <a:defRPr sz="1800"/>
            </a:pPr>
            <a:r>
              <a:rPr sz="2646"/>
              <a:t>for k in pairs(a) do</a:t>
            </a:r>
            <a:endParaRPr sz="2646"/>
          </a:p>
          <a:p>
            <a:pPr lvl="1" marL="0" indent="0" defTabSz="368045">
              <a:spcBef>
                <a:spcPts val="1500"/>
              </a:spcBef>
              <a:buSzTx/>
              <a:buNone/>
              <a:defRPr sz="1800"/>
            </a:pPr>
            <a:r>
              <a:rPr sz="2646"/>
              <a:t>   print (k)</a:t>
            </a:r>
            <a:endParaRPr sz="2646"/>
          </a:p>
          <a:p>
            <a:pPr lvl="1" marL="0" indent="0" defTabSz="368045">
              <a:spcBef>
                <a:spcPts val="1500"/>
              </a:spcBef>
              <a:buSzTx/>
              <a:buNone/>
              <a:defRPr sz="1800"/>
            </a:pPr>
            <a:r>
              <a:rPr sz="2646"/>
              <a:t>end</a:t>
            </a:r>
            <a:endParaRPr sz="2646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1270000" y="685800"/>
            <a:ext cx="10464800" cy="7797800"/>
          </a:xfrm>
          <a:prstGeom prst="rect">
            <a:avLst/>
          </a:prstGeom>
        </p:spPr>
        <p:txBody>
          <a:bodyPr/>
          <a:lstStyle/>
          <a:p>
            <a:pPr lvl="0" marL="262890" indent="-262890" defTabSz="268731">
              <a:spcBef>
                <a:spcPts val="1100"/>
              </a:spcBef>
              <a:defRPr sz="1800"/>
            </a:pPr>
            <a:r>
              <a:rPr sz="1932"/>
              <a:t>break and return</a:t>
            </a:r>
            <a:endParaRPr sz="1932"/>
          </a:p>
          <a:p>
            <a:pPr lvl="1" marL="613409" indent="-262890" defTabSz="268731">
              <a:spcBef>
                <a:spcPts val="1100"/>
              </a:spcBef>
              <a:defRPr sz="1800"/>
            </a:pPr>
            <a:r>
              <a:rPr sz="1932"/>
              <a:t>break to exit the innermost loop its within</a:t>
            </a:r>
            <a:endParaRPr sz="1932"/>
          </a:p>
          <a:p>
            <a:pPr lvl="1" marL="613409" indent="-262890" defTabSz="268731">
              <a:spcBef>
                <a:spcPts val="1100"/>
              </a:spcBef>
              <a:defRPr sz="1800"/>
            </a:pPr>
            <a:r>
              <a:rPr sz="1932"/>
              <a:t>return returns a value from a function (or just exits it if no value returned)</a:t>
            </a:r>
            <a:endParaRPr sz="1932"/>
          </a:p>
          <a:p>
            <a:pPr lvl="1" marL="613409" indent="-262890" defTabSz="268731">
              <a:spcBef>
                <a:spcPts val="1100"/>
              </a:spcBef>
              <a:defRPr sz="1800"/>
            </a:pPr>
            <a:r>
              <a:rPr sz="1932"/>
              <a:t>break and return must be the last statement of a block</a:t>
            </a:r>
            <a:endParaRPr sz="1932"/>
          </a:p>
          <a:p>
            <a:pPr lvl="0" marL="0" indent="0" defTabSz="268731">
              <a:spcBef>
                <a:spcPts val="1100"/>
              </a:spcBef>
              <a:buSzTx/>
              <a:buNone/>
              <a:defRPr sz="1800"/>
            </a:pP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for i,v in ipairs(a) do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print (i, v)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if v == 5 then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   break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end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end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printKeys = function (t)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print ('keys until 5=')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for k in pairs(t) do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   print (k)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   if ( t[k] == 5 ) then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      return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   end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end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end</a:t>
            </a:r>
            <a:endParaRPr sz="1932"/>
          </a:p>
          <a:p>
            <a:pPr lvl="0" marL="0" indent="0" defTabSz="268731">
              <a:spcBef>
                <a:spcPts val="1100"/>
              </a:spcBef>
              <a:buSzTx/>
              <a:buNone/>
              <a:defRPr sz="1800"/>
            </a:pPr>
            <a:r>
              <a:rPr sz="1932"/>
              <a:t>printKeys(a)</a:t>
            </a:r>
            <a:endParaRPr sz="1932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Functions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46759" indent="-480059" defTabSz="490727">
              <a:spcBef>
                <a:spcPts val="2000"/>
              </a:spcBef>
              <a:defRPr sz="1800"/>
            </a:pPr>
            <a:r>
              <a:rPr sz="3528"/>
              <a:t>ex) print ( ‘a’, a )</a:t>
            </a:r>
            <a:endParaRPr sz="3528"/>
          </a:p>
          <a:p>
            <a:pPr lvl="0" marL="746759" indent="-480059" defTabSz="490727">
              <a:spcBef>
                <a:spcPts val="2000"/>
              </a:spcBef>
              <a:defRPr sz="1800"/>
            </a:pPr>
            <a:r>
              <a:rPr sz="3528"/>
              <a:t>args in parentheses</a:t>
            </a:r>
            <a:endParaRPr sz="3528"/>
          </a:p>
          <a:p>
            <a:pPr lvl="1" marL="1120139" indent="-480059" defTabSz="490727">
              <a:spcBef>
                <a:spcPts val="2000"/>
              </a:spcBef>
              <a:defRPr sz="1800"/>
            </a:pPr>
            <a:r>
              <a:rPr sz="3528"/>
              <a:t>exception: if a single argument, and its a literal string or a table constructor, parens not needed</a:t>
            </a:r>
            <a:endParaRPr sz="3528"/>
          </a:p>
          <a:p>
            <a:pPr lvl="1" marL="1120139" indent="-480059" defTabSz="490727">
              <a:spcBef>
                <a:spcPts val="2000"/>
              </a:spcBef>
              <a:defRPr sz="1800"/>
            </a:pPr>
            <a:r>
              <a:rPr sz="3528"/>
              <a:t>ex) print “Hello,World”</a:t>
            </a:r>
            <a:endParaRPr sz="3528"/>
          </a:p>
          <a:p>
            <a:pPr lvl="1" marL="1120139" indent="-480059" defTabSz="490727">
              <a:spcBef>
                <a:spcPts val="2000"/>
              </a:spcBef>
              <a:defRPr sz="1800"/>
            </a:pPr>
            <a:r>
              <a:rPr sz="3528"/>
              <a:t>ex) f {x=0,y=10}</a:t>
            </a:r>
            <a:endParaRPr sz="3528"/>
          </a:p>
          <a:p>
            <a:pPr lvl="0" marL="746759" indent="-480059" defTabSz="490727">
              <a:spcBef>
                <a:spcPts val="2000"/>
              </a:spcBef>
              <a:defRPr sz="1800"/>
            </a:pPr>
            <a:r>
              <a:rPr sz="3528"/>
              <a:t>special syntax for OOP</a:t>
            </a:r>
            <a:endParaRPr sz="3528"/>
          </a:p>
          <a:p>
            <a:pPr lvl="1" marL="1120139" indent="-480059" defTabSz="490727">
              <a:spcBef>
                <a:spcPts val="2000"/>
              </a:spcBef>
              <a:defRPr sz="1800"/>
            </a:pPr>
            <a:r>
              <a:rPr sz="3528"/>
              <a:t>o:foo(x)  same as o.foo(o,x)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idx="1"/>
          </p:nvPr>
        </p:nvSpPr>
        <p:spPr>
          <a:xfrm>
            <a:off x="1270000" y="457200"/>
            <a:ext cx="10464800" cy="8026400"/>
          </a:xfrm>
          <a:prstGeom prst="rect">
            <a:avLst/>
          </a:prstGeom>
        </p:spPr>
        <p:txBody>
          <a:bodyPr/>
          <a:lstStyle/>
          <a:p>
            <a:pPr lvl="0" marL="382905" indent="-382905" defTabSz="391414">
              <a:spcBef>
                <a:spcPts val="1600"/>
              </a:spcBef>
              <a:defRPr sz="1800"/>
            </a:pPr>
            <a:r>
              <a:rPr sz="2814"/>
              <a:t>function definition</a:t>
            </a:r>
            <a:endParaRPr sz="2814"/>
          </a:p>
          <a:p>
            <a:pPr lvl="1" marL="893444" indent="-382905" defTabSz="391414">
              <a:spcBef>
                <a:spcPts val="1600"/>
              </a:spcBef>
              <a:defRPr sz="1800"/>
            </a:pPr>
            <a:r>
              <a:rPr sz="2814"/>
              <a:t>parameters are local variables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a={'dog','cat',5, {1,2,3}, shoppinglist='socks',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   setdate=function(dt) date=dt end}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function summation (t)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   local sum = 0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   for k in pairs(t) do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      print (k)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      if type(k)=='number' then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         sum = sum + k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      end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   end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   return sum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end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sum = summation(a)</a:t>
            </a:r>
            <a:endParaRPr sz="2814"/>
          </a:p>
          <a:p>
            <a:pPr lvl="0" marL="0" indent="0" defTabSz="391414">
              <a:spcBef>
                <a:spcPts val="0"/>
              </a:spcBef>
              <a:buSzTx/>
              <a:buNone/>
              <a:defRPr sz="1800"/>
            </a:pPr>
            <a:r>
              <a:rPr sz="2814"/>
              <a:t>print ('sum = ', sum)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xfrm>
            <a:off x="1270000" y="673100"/>
            <a:ext cx="10464800" cy="7810500"/>
          </a:xfrm>
          <a:prstGeom prst="rect">
            <a:avLst/>
          </a:prstGeom>
        </p:spPr>
        <p:txBody>
          <a:bodyPr/>
          <a:lstStyle/>
          <a:p>
            <a:pPr lvl="0" marL="560070" indent="-560070" defTabSz="572516">
              <a:spcBef>
                <a:spcPts val="2300"/>
              </a:spcBef>
              <a:defRPr sz="1800"/>
            </a:pPr>
            <a:r>
              <a:rPr sz="4116"/>
              <a:t>if fewer args than params, extra params get nil</a:t>
            </a:r>
            <a:endParaRPr sz="4116"/>
          </a:p>
          <a:p>
            <a:pPr lvl="0" marL="560070" indent="-560070" defTabSz="572516">
              <a:spcBef>
                <a:spcPts val="2300"/>
              </a:spcBef>
              <a:defRPr sz="1800"/>
            </a:pPr>
            <a:r>
              <a:rPr sz="4116"/>
              <a:t>if more args than params, extra args discarded</a:t>
            </a:r>
            <a:endParaRPr sz="4116"/>
          </a:p>
          <a:p>
            <a:pPr lvl="0" marL="560070" indent="-560070" defTabSz="572516">
              <a:spcBef>
                <a:spcPts val="2300"/>
              </a:spcBef>
              <a:defRPr sz="1800"/>
            </a:pPr>
            <a:r>
              <a:rPr sz="4116"/>
              <a:t>ex) default argument idiom</a:t>
            </a:r>
            <a:endParaRPr sz="4116"/>
          </a:p>
          <a:p>
            <a:pPr lvl="0" marL="0" indent="0" defTabSz="572516">
              <a:spcBef>
                <a:spcPts val="2300"/>
              </a:spcBef>
              <a:buSzTx/>
              <a:buNone/>
              <a:defRPr sz="1800"/>
            </a:pPr>
            <a:r>
              <a:rPr sz="4116"/>
              <a:t>function incrCount (n)</a:t>
            </a:r>
            <a:endParaRPr sz="4116"/>
          </a:p>
          <a:p>
            <a:pPr lvl="0" marL="0" indent="0" defTabSz="572516">
              <a:spcBef>
                <a:spcPts val="2300"/>
              </a:spcBef>
              <a:buSzTx/>
              <a:buNone/>
              <a:defRPr sz="1800"/>
            </a:pPr>
            <a:r>
              <a:rPr sz="4116"/>
              <a:t>   n = n or 1</a:t>
            </a:r>
            <a:endParaRPr sz="4116"/>
          </a:p>
          <a:p>
            <a:pPr lvl="0" marL="0" indent="0" defTabSz="572516">
              <a:spcBef>
                <a:spcPts val="2300"/>
              </a:spcBef>
              <a:buSzTx/>
              <a:buNone/>
              <a:defRPr sz="1800"/>
            </a:pPr>
            <a:r>
              <a:rPr sz="4116"/>
              <a:t>   count = count + n</a:t>
            </a:r>
            <a:endParaRPr sz="4116"/>
          </a:p>
          <a:p>
            <a:pPr lvl="0" marL="0" indent="0" defTabSz="572516">
              <a:spcBef>
                <a:spcPts val="2300"/>
              </a:spcBef>
              <a:buSzTx/>
              <a:buNone/>
              <a:defRPr sz="1800"/>
            </a:pPr>
            <a:r>
              <a:rPr sz="4116"/>
              <a:t>end</a:t>
            </a:r>
            <a:endParaRPr sz="4116"/>
          </a:p>
          <a:p>
            <a:pPr lvl="0" marL="560070" indent="-560070" defTabSz="572516">
              <a:spcBef>
                <a:spcPts val="2300"/>
              </a:spcBef>
              <a:defRPr sz="1800"/>
            </a:pPr>
            <a:r>
              <a:rPr sz="4116"/>
              <a:t>can return multiple values, list them after return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Expressions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00100" indent="-514350" defTabSz="525779">
              <a:spcBef>
                <a:spcPts val="2100"/>
              </a:spcBef>
              <a:defRPr sz="1800"/>
            </a:pPr>
            <a:r>
              <a:rPr sz="3780"/>
              <a:t>Arithmetic operators */-+ </a:t>
            </a:r>
            <a:endParaRPr sz="3780"/>
          </a:p>
          <a:p>
            <a:pPr lvl="1" marL="1200150" indent="-514350" defTabSz="525779">
              <a:spcBef>
                <a:spcPts val="2100"/>
              </a:spcBef>
              <a:defRPr sz="1800"/>
            </a:pPr>
            <a:r>
              <a:rPr sz="3780"/>
              <a:t>“real” numbers only</a:t>
            </a:r>
            <a:endParaRPr sz="3780"/>
          </a:p>
          <a:p>
            <a:pPr lvl="1" marL="1200150" indent="-514350" defTabSz="525779">
              <a:spcBef>
                <a:spcPts val="2100"/>
              </a:spcBef>
              <a:defRPr sz="1800"/>
            </a:pPr>
            <a:r>
              <a:rPr sz="3780"/>
              <a:t>^ exponentiation</a:t>
            </a:r>
            <a:endParaRPr sz="3780"/>
          </a:p>
          <a:p>
            <a:pPr lvl="1" marL="1200150" indent="-514350" defTabSz="525779">
              <a:spcBef>
                <a:spcPts val="2100"/>
              </a:spcBef>
              <a:defRPr sz="1800"/>
            </a:pPr>
            <a:r>
              <a:rPr sz="3780"/>
              <a:t>a%b == a - floor(a/b)*b</a:t>
            </a:r>
            <a:endParaRPr sz="3780"/>
          </a:p>
          <a:p>
            <a:pPr lvl="2" marL="1600200" indent="-514350" defTabSz="525779">
              <a:spcBef>
                <a:spcPts val="2100"/>
              </a:spcBef>
              <a:defRPr sz="1800"/>
            </a:pPr>
            <a:r>
              <a:rPr sz="3780"/>
              <a:t>x%1 gives fractional part, x-x%1 integer part</a:t>
            </a:r>
            <a:endParaRPr sz="3780"/>
          </a:p>
          <a:p>
            <a:pPr lvl="2" marL="1600200" indent="-514350" defTabSz="525779">
              <a:spcBef>
                <a:spcPts val="2100"/>
              </a:spcBef>
              <a:defRPr sz="1800"/>
            </a:pPr>
            <a:r>
              <a:rPr sz="3780"/>
              <a:t>angle = (angle + delta) % (2*math.pi)</a:t>
            </a:r>
            <a:endParaRPr sz="3780"/>
          </a:p>
          <a:p>
            <a:pPr lvl="3" marL="2000250" indent="-514350" defTabSz="525779">
              <a:spcBef>
                <a:spcPts val="2100"/>
              </a:spcBef>
              <a:defRPr sz="1800"/>
            </a:pPr>
            <a:r>
              <a:rPr sz="3780"/>
              <a:t>keeps angle in [0,2π)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body" idx="1"/>
          </p:nvPr>
        </p:nvSpPr>
        <p:spPr>
          <a:xfrm>
            <a:off x="1270000" y="584200"/>
            <a:ext cx="10464800" cy="7899400"/>
          </a:xfrm>
          <a:prstGeom prst="rect">
            <a:avLst/>
          </a:prstGeom>
        </p:spPr>
        <p:txBody>
          <a:bodyPr/>
          <a:lstStyle/>
          <a:p>
            <a:pPr lvl="0" marL="262890" indent="-262890" defTabSz="268731">
              <a:spcBef>
                <a:spcPts val="0"/>
              </a:spcBef>
              <a:defRPr sz="1800"/>
            </a:pPr>
            <a:r>
              <a:rPr sz="1932"/>
              <a:t>variable number of arguments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function summation (...)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local sum = 0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for i,v in ipairs{...} do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   print (v)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   if type(v)=='number' then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      sum = sum + v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   end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end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return sum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end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sum = summation(1,2,3,4)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print ('sum = ', sum)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function argsim	( ... 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local a, b, c = ...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print (a,b,c)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return a,b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end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function foo1 ( ... 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print ('calling foo with args', ... 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   foo ( ... )</a:t>
            </a:r>
            <a:endParaRPr sz="1932"/>
          </a:p>
          <a:p>
            <a:pPr lvl="0" marL="0" indent="0" defTabSz="268731">
              <a:spcBef>
                <a:spcPts val="0"/>
              </a:spcBef>
              <a:buSzTx/>
              <a:buNone/>
              <a:defRPr sz="1800"/>
            </a:pPr>
            <a:r>
              <a:rPr sz="1932"/>
              <a:t>end</a:t>
            </a:r>
            <a:endParaRPr sz="1932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xfrm>
            <a:off x="1270000" y="508000"/>
            <a:ext cx="10464800" cy="7975600"/>
          </a:xfrm>
          <a:prstGeom prst="rect">
            <a:avLst/>
          </a:prstGeom>
        </p:spPr>
        <p:txBody>
          <a:bodyPr/>
          <a:lstStyle/>
          <a:p>
            <a:pPr lvl="0" marL="684529" indent="-440054" defTabSz="449833">
              <a:spcBef>
                <a:spcPts val="1800"/>
              </a:spcBef>
              <a:defRPr sz="1800"/>
            </a:pPr>
            <a:r>
              <a:rPr sz="3234"/>
              <a:t>named arguments</a:t>
            </a:r>
            <a:endParaRPr sz="3234"/>
          </a:p>
          <a:p>
            <a:pPr lvl="1" marL="440054" indent="-440054" defTabSz="449833">
              <a:spcBef>
                <a:spcPts val="1800"/>
              </a:spcBef>
              <a:defRPr sz="1800"/>
            </a:pPr>
            <a:r>
              <a:rPr sz="3234"/>
              <a:t>Lua uses positions to match args with params</a:t>
            </a:r>
            <a:endParaRPr sz="3234"/>
          </a:p>
          <a:p>
            <a:pPr lvl="1" marL="440054" indent="-440054" defTabSz="449833">
              <a:spcBef>
                <a:spcPts val="1800"/>
              </a:spcBef>
              <a:defRPr sz="1800"/>
            </a:pPr>
            <a:r>
              <a:rPr sz="3234"/>
              <a:t>to get named args with default values, pass a table to the function, and write the function to extract the named args from the table</a:t>
            </a:r>
            <a:endParaRPr sz="3234"/>
          </a:p>
          <a:p>
            <a:pPr lvl="1" marL="0" indent="0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function foo (options)</a:t>
            </a:r>
            <a:endParaRPr sz="3234"/>
          </a:p>
          <a:p>
            <a:pPr lvl="3" marL="0" indent="1271269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_foo ( options.x or 0,</a:t>
            </a:r>
            <a:endParaRPr sz="3234"/>
          </a:p>
          <a:p>
            <a:pPr lvl="4" marL="0" indent="1613534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options.y or 0,</a:t>
            </a:r>
            <a:endParaRPr sz="3234"/>
          </a:p>
          <a:p>
            <a:pPr lvl="4" marL="0" indent="1613534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options.width or 1,</a:t>
            </a:r>
            <a:endParaRPr sz="3234"/>
          </a:p>
          <a:p>
            <a:pPr lvl="4" marL="0" indent="1613534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options.background or “white”)</a:t>
            </a:r>
            <a:endParaRPr sz="3234"/>
          </a:p>
          <a:p>
            <a:pPr lvl="0" marL="0" indent="244475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end</a:t>
            </a:r>
            <a:endParaRPr sz="3234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More About Functions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86740" indent="-377190" defTabSz="385572">
              <a:spcBef>
                <a:spcPts val="1500"/>
              </a:spcBef>
              <a:defRPr sz="1800"/>
            </a:pPr>
            <a:r>
              <a:rPr sz="2772"/>
              <a:t>Lua functions</a:t>
            </a:r>
            <a:endParaRPr sz="2772"/>
          </a:p>
          <a:p>
            <a:pPr lvl="1" marL="880110" indent="-377190" defTabSz="385572">
              <a:spcBef>
                <a:spcPts val="1500"/>
              </a:spcBef>
              <a:defRPr sz="1800"/>
            </a:pPr>
            <a:r>
              <a:rPr sz="2772"/>
              <a:t>are first-class values - can be stored in variables, tables, passed as args, etc. like any other values</a:t>
            </a:r>
            <a:endParaRPr sz="2772"/>
          </a:p>
          <a:p>
            <a:pPr lvl="1" marL="880110" indent="-377190" defTabSz="385572">
              <a:spcBef>
                <a:spcPts val="1500"/>
              </a:spcBef>
              <a:defRPr sz="1800"/>
            </a:pPr>
            <a:r>
              <a:rPr sz="2772"/>
              <a:t>have “lexical scoping”</a:t>
            </a:r>
            <a:endParaRPr sz="2772"/>
          </a:p>
          <a:p>
            <a:pPr lvl="2" marL="1173480" indent="-377190" defTabSz="385572">
              <a:spcBef>
                <a:spcPts val="1500"/>
              </a:spcBef>
              <a:defRPr sz="1800"/>
            </a:pPr>
            <a:r>
              <a:rPr sz="2772"/>
              <a:t>can access variables of their enclosing functions</a:t>
            </a:r>
            <a:endParaRPr sz="2772"/>
          </a:p>
          <a:p>
            <a:pPr lvl="1" marL="880110" indent="-377190" defTabSz="385572">
              <a:spcBef>
                <a:spcPts val="1500"/>
              </a:spcBef>
              <a:defRPr sz="1800"/>
            </a:pPr>
            <a:r>
              <a:rPr sz="2772"/>
              <a:t>are anonymous</a:t>
            </a:r>
            <a:endParaRPr sz="2772"/>
          </a:p>
          <a:p>
            <a:pPr lvl="2" marL="1173480" indent="-377190" defTabSz="385572">
              <a:spcBef>
                <a:spcPts val="1500"/>
              </a:spcBef>
              <a:defRPr sz="1800"/>
            </a:pPr>
            <a:r>
              <a:rPr sz="2772"/>
              <a:t>the syntax </a:t>
            </a:r>
            <a:endParaRPr sz="2772"/>
          </a:p>
          <a:p>
            <a:pPr lvl="3" marL="1466850" indent="-377190" defTabSz="385572">
              <a:spcBef>
                <a:spcPts val="1500"/>
              </a:spcBef>
              <a:defRPr sz="1800"/>
            </a:pPr>
            <a:r>
              <a:rPr sz="2772"/>
              <a:t>function foo(x) return 2*x end </a:t>
            </a:r>
            <a:endParaRPr sz="2772"/>
          </a:p>
          <a:p>
            <a:pPr lvl="3" marL="1466850" indent="-377190" defTabSz="385572">
              <a:spcBef>
                <a:spcPts val="1500"/>
              </a:spcBef>
              <a:defRPr sz="1800"/>
            </a:pPr>
            <a:r>
              <a:rPr sz="2772"/>
              <a:t>is syntactic sugar for</a:t>
            </a:r>
            <a:endParaRPr sz="2772"/>
          </a:p>
          <a:p>
            <a:pPr lvl="3" marL="1466850" indent="-377190" defTabSz="385572">
              <a:spcBef>
                <a:spcPts val="1500"/>
              </a:spcBef>
              <a:defRPr sz="1800"/>
            </a:pPr>
            <a:r>
              <a:rPr sz="2772"/>
              <a:t>foo = function(x) return 2*x end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xfrm>
            <a:off x="1270000" y="876300"/>
            <a:ext cx="10464800" cy="8128000"/>
          </a:xfrm>
          <a:prstGeom prst="rect">
            <a:avLst/>
          </a:prstGeom>
        </p:spPr>
        <p:txBody>
          <a:bodyPr/>
          <a:lstStyle/>
          <a:p>
            <a:pPr lvl="0" marL="551180" indent="-354329" defTabSz="362204">
              <a:spcBef>
                <a:spcPts val="1400"/>
              </a:spcBef>
              <a:defRPr sz="1800"/>
            </a:pPr>
            <a:r>
              <a:rPr sz="2604"/>
              <a:t>can pass an anonymous function to another function as a parameter</a:t>
            </a:r>
            <a:endParaRPr sz="2604"/>
          </a:p>
          <a:p>
            <a:pPr lvl="1" marL="826769" indent="-354329" defTabSz="362204">
              <a:spcBef>
                <a:spcPts val="1400"/>
              </a:spcBef>
              <a:defRPr sz="1800"/>
            </a:pPr>
            <a:r>
              <a:rPr sz="2604"/>
              <a:t>ex) </a:t>
            </a:r>
            <a:endParaRPr sz="2604"/>
          </a:p>
          <a:p>
            <a:pPr lvl="1" marL="826769" indent="-354329" defTabSz="362204">
              <a:spcBef>
                <a:spcPts val="1400"/>
              </a:spcBef>
              <a:defRPr sz="1800"/>
            </a:pPr>
            <a:r>
              <a:rPr sz="2604"/>
              <a:t>table.sort(atable, function (a,b) return (a.name &gt; b.name) end)</a:t>
            </a:r>
            <a:endParaRPr sz="2604"/>
          </a:p>
          <a:p>
            <a:pPr lvl="0" marL="551180" indent="-354329" defTabSz="362204">
              <a:spcBef>
                <a:spcPts val="1400"/>
              </a:spcBef>
              <a:defRPr sz="1800"/>
            </a:pPr>
            <a:r>
              <a:rPr sz="2604"/>
              <a:t>a “higher-order function” is a function taking a function as an parameter</a:t>
            </a:r>
            <a:endParaRPr sz="2604"/>
          </a:p>
          <a:p>
            <a:pPr lvl="1" marL="826769" indent="-354329" defTabSz="362204">
              <a:spcBef>
                <a:spcPts val="1400"/>
              </a:spcBef>
              <a:defRPr sz="1800"/>
            </a:pPr>
            <a:r>
              <a:rPr sz="2604"/>
              <a:t>ex)</a:t>
            </a:r>
            <a:endParaRPr sz="2604"/>
          </a:p>
          <a:p>
            <a:pPr lvl="2" marL="0" indent="669290" defTabSz="362204">
              <a:spcBef>
                <a:spcPts val="1400"/>
              </a:spcBef>
              <a:buSzTx/>
              <a:buNone/>
              <a:defRPr sz="1800"/>
            </a:pPr>
            <a:r>
              <a:rPr sz="2604"/>
              <a:t>function derivative ( f, delta )</a:t>
            </a:r>
            <a:endParaRPr sz="2604"/>
          </a:p>
          <a:p>
            <a:pPr lvl="3" marL="0" indent="1023619" defTabSz="362204">
              <a:spcBef>
                <a:spcPts val="1400"/>
              </a:spcBef>
              <a:buSzTx/>
              <a:buNone/>
              <a:defRPr sz="1800"/>
            </a:pPr>
            <a:r>
              <a:rPr sz="2604"/>
              <a:t>delta = delta or 1e-4</a:t>
            </a:r>
            <a:endParaRPr sz="2604"/>
          </a:p>
          <a:p>
            <a:pPr lvl="3" marL="0" indent="1023619" defTabSz="362204">
              <a:spcBef>
                <a:spcPts val="1400"/>
              </a:spcBef>
              <a:buSzTx/>
              <a:buNone/>
              <a:defRPr sz="1800"/>
            </a:pPr>
            <a:r>
              <a:rPr sz="2604"/>
              <a:t>return function (x)</a:t>
            </a:r>
            <a:endParaRPr sz="2604"/>
          </a:p>
          <a:p>
            <a:pPr lvl="7" marL="0" indent="1960626" defTabSz="362204">
              <a:spcBef>
                <a:spcPts val="1400"/>
              </a:spcBef>
              <a:buSzTx/>
              <a:buNone/>
              <a:defRPr sz="1800"/>
            </a:pPr>
            <a:r>
              <a:rPr sz="2604"/>
              <a:t>return(f(x+delta) - f(x))/delta</a:t>
            </a:r>
            <a:endParaRPr sz="2604"/>
          </a:p>
          <a:p>
            <a:pPr lvl="6" marL="0" indent="1740154" defTabSz="362204">
              <a:spcBef>
                <a:spcPts val="1400"/>
              </a:spcBef>
              <a:buSzTx/>
              <a:buNone/>
              <a:defRPr sz="1800"/>
            </a:pPr>
            <a:r>
              <a:rPr sz="2604"/>
              <a:t>end</a:t>
            </a:r>
            <a:endParaRPr sz="2604"/>
          </a:p>
          <a:p>
            <a:pPr lvl="2" marL="0" indent="669290" defTabSz="362204">
              <a:spcBef>
                <a:spcPts val="1400"/>
              </a:spcBef>
              <a:buSzTx/>
              <a:buNone/>
              <a:defRPr sz="1800"/>
            </a:pPr>
            <a:r>
              <a:rPr sz="2604"/>
              <a:t>end</a:t>
            </a:r>
            <a:endParaRPr sz="2604"/>
          </a:p>
          <a:p>
            <a:pPr lvl="1" marL="0" indent="472440" defTabSz="362204">
              <a:spcBef>
                <a:spcPts val="1400"/>
              </a:spcBef>
              <a:buSzTx/>
              <a:buNone/>
              <a:defRPr sz="1800"/>
            </a:pPr>
            <a:r>
              <a:rPr sz="2604"/>
              <a:t>c = derivative(math.sin)</a:t>
            </a:r>
            <a:endParaRPr sz="2604"/>
          </a:p>
          <a:p>
            <a:pPr lvl="1" marL="0" indent="472440" defTabSz="362204">
              <a:spcBef>
                <a:spcPts val="1400"/>
              </a:spcBef>
              <a:buSzTx/>
              <a:buNone/>
              <a:defRPr sz="1800"/>
            </a:pPr>
            <a:r>
              <a:rPr sz="2604"/>
              <a:t>print(cos(10), c(10))</a:t>
            </a:r>
            <a:endParaRPr sz="2604"/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Closures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73430" indent="-497205" defTabSz="508254">
              <a:spcBef>
                <a:spcPts val="2000"/>
              </a:spcBef>
              <a:defRPr sz="1800"/>
            </a:pPr>
            <a:r>
              <a:rPr sz="3654"/>
              <a:t>when a function b() is written inside a function a(), the inner function (b) has access to the variables of the enclosing function (a)</a:t>
            </a:r>
            <a:endParaRPr sz="3654"/>
          </a:p>
          <a:p>
            <a:pPr lvl="0" marL="773430" indent="-497205" defTabSz="508254">
              <a:spcBef>
                <a:spcPts val="2000"/>
              </a:spcBef>
              <a:defRPr sz="1800"/>
            </a:pPr>
            <a:r>
              <a:rPr sz="3654"/>
              <a:t>even after the enclosing function exits!</a:t>
            </a:r>
            <a:endParaRPr sz="3654"/>
          </a:p>
          <a:p>
            <a:pPr lvl="0" marL="773430" indent="-497205" defTabSz="508254">
              <a:spcBef>
                <a:spcPts val="2000"/>
              </a:spcBef>
              <a:defRPr sz="1800"/>
            </a:pPr>
            <a:r>
              <a:rPr sz="3654"/>
              <a:t>the function retains a reference to the variable, so if it was a local (to a()) it will not be deleted as long as b() exists.</a:t>
            </a:r>
            <a:endParaRPr sz="3654"/>
          </a:p>
          <a:p>
            <a:pPr lvl="1" marL="1160144" indent="-497205" defTabSz="508254">
              <a:spcBef>
                <a:spcPts val="2000"/>
              </a:spcBef>
              <a:defRPr sz="1800"/>
            </a:pPr>
            <a:r>
              <a:rPr sz="3654"/>
              <a:t>the variable so referenced is called “non-local” or a “Lua upvalue”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body" idx="1"/>
          </p:nvPr>
        </p:nvSpPr>
        <p:spPr>
          <a:xfrm>
            <a:off x="1270000" y="647700"/>
            <a:ext cx="10464800" cy="7835900"/>
          </a:xfrm>
          <a:prstGeom prst="rect">
            <a:avLst/>
          </a:prstGeom>
        </p:spPr>
        <p:txBody>
          <a:bodyPr/>
          <a:lstStyle/>
          <a:p>
            <a:pPr lvl="0" marL="360045" indent="-360045" defTabSz="368045">
              <a:spcBef>
                <a:spcPts val="1500"/>
              </a:spcBef>
              <a:defRPr sz="1800"/>
            </a:pPr>
            <a:r>
              <a:rPr sz="2646"/>
              <a:t>closure example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function newCounter()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   local i = 0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   return function ()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               i = i+1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               return i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          end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end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c1 = newCounter()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print(c1())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print(c1())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print(c1())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c2 = newCounter()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print(c2())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print(c1())</a:t>
            </a:r>
            <a:endParaRPr sz="2646"/>
          </a:p>
          <a:p>
            <a:pPr lvl="0" marL="0" indent="0" defTabSz="368045">
              <a:spcBef>
                <a:spcPts val="0"/>
              </a:spcBef>
              <a:buSzTx/>
              <a:buNone/>
              <a:defRPr sz="1800"/>
            </a:pPr>
            <a:r>
              <a:rPr sz="2646"/>
              <a:t>print(c2())</a:t>
            </a:r>
            <a:endParaRPr sz="2646"/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idx="1"/>
          </p:nvPr>
        </p:nvSpPr>
        <p:spPr>
          <a:xfrm>
            <a:off x="1270000" y="685800"/>
            <a:ext cx="10464800" cy="7797800"/>
          </a:xfrm>
          <a:prstGeom prst="rect">
            <a:avLst/>
          </a:prstGeom>
        </p:spPr>
        <p:txBody>
          <a:bodyPr/>
          <a:lstStyle/>
          <a:p>
            <a:pPr lvl="0" marL="571500">
              <a:defRPr sz="1800"/>
            </a:pPr>
            <a:r>
              <a:rPr sz="4200"/>
              <a:t>closures are useful for callback functions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function digitButton(digit)</a:t>
            </a:r>
            <a:endParaRPr sz="4200"/>
          </a:p>
          <a:p>
            <a:pPr lvl="1" marL="0" indent="762000">
              <a:buSzTx/>
              <a:buNone/>
              <a:defRPr sz="1800"/>
            </a:pPr>
            <a:r>
              <a:rPr sz="4200"/>
              <a:t>return Button{ label=tostring(digit)</a:t>
            </a:r>
            <a:endParaRPr sz="4200"/>
          </a:p>
          <a:p>
            <a:pPr lvl="6" marL="0" indent="2806700">
              <a:buSzTx/>
              <a:buNone/>
              <a:defRPr sz="1800"/>
            </a:pPr>
            <a:r>
              <a:rPr sz="4200"/>
              <a:t>action = function()</a:t>
            </a:r>
            <a:endParaRPr sz="4200"/>
          </a:p>
          <a:p>
            <a:pPr lvl="6" marL="0" indent="2806700">
              <a:buSzTx/>
              <a:buNone/>
              <a:defRPr sz="1800"/>
            </a:pPr>
            <a:r>
              <a:rPr sz="4200"/>
              <a:t>                add_to_display(digit)</a:t>
            </a:r>
            <a:endParaRPr sz="4200"/>
          </a:p>
          <a:p>
            <a:pPr lvl="6" marL="0" indent="2806700">
              <a:buSzTx/>
              <a:buNone/>
              <a:defRPr sz="1800"/>
            </a:pPr>
            <a:r>
              <a:rPr sz="4200"/>
              <a:t>             end</a:t>
            </a:r>
            <a:endParaRPr sz="4200"/>
          </a:p>
          <a:p>
            <a:pPr lvl="6" marL="0" indent="2806700">
              <a:buSzTx/>
              <a:buNone/>
              <a:defRPr sz="1800"/>
            </a:pPr>
            <a:r>
              <a:rPr sz="4200"/>
              <a:t>       }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idx="1"/>
          </p:nvPr>
        </p:nvSpPr>
        <p:spPr>
          <a:xfrm>
            <a:off x="1270000" y="457200"/>
            <a:ext cx="10464800" cy="8026400"/>
          </a:xfrm>
          <a:prstGeom prst="rect">
            <a:avLst/>
          </a:prstGeom>
        </p:spPr>
        <p:txBody>
          <a:bodyPr/>
          <a:lstStyle/>
          <a:p>
            <a:pPr lvl="0" marL="571500">
              <a:defRPr sz="1800"/>
            </a:pPr>
            <a:r>
              <a:rPr sz="4200"/>
              <a:t>can redefine existing function with closures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do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  local	oldSin = math.sin</a:t>
            </a:r>
            <a:endParaRPr sz="4200"/>
          </a:p>
          <a:p>
            <a:pPr lvl="0" marL="0" indent="190500">
              <a:buSzTx/>
              <a:buNone/>
              <a:defRPr sz="1800"/>
            </a:pPr>
            <a:r>
              <a:rPr sz="4200"/>
              <a:t> local	k = math.pi/180</a:t>
            </a:r>
            <a:endParaRPr sz="4200"/>
          </a:p>
          <a:p>
            <a:pPr lvl="0" marL="0" indent="190500">
              <a:buSzTx/>
              <a:buNone/>
              <a:defRPr sz="1800"/>
            </a:pPr>
            <a:r>
              <a:rPr sz="4200"/>
              <a:t> math.sin = function (x) return oldSin(x*k) end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end</a:t>
            </a:r>
            <a:endParaRPr sz="4200"/>
          </a:p>
          <a:p>
            <a:pPr lvl="0" marL="571500">
              <a:buSzPct val="125000"/>
              <a:defRPr sz="1800"/>
            </a:pPr>
            <a:r>
              <a:rPr sz="4200"/>
              <a:t>useful for sandboxing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body" idx="1"/>
          </p:nvPr>
        </p:nvSpPr>
        <p:spPr>
          <a:xfrm>
            <a:off x="1270000" y="368300"/>
            <a:ext cx="10464800" cy="9055100"/>
          </a:xfrm>
          <a:prstGeom prst="rect">
            <a:avLst/>
          </a:prstGeom>
        </p:spPr>
        <p:txBody>
          <a:bodyPr/>
          <a:lstStyle/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non-global functions</a:t>
            </a:r>
            <a:endParaRPr sz="2310"/>
          </a:p>
          <a:p>
            <a:pPr lvl="1" marL="733425" indent="-314325" defTabSz="321310">
              <a:spcBef>
                <a:spcPts val="1300"/>
              </a:spcBef>
              <a:defRPr sz="1800"/>
            </a:pPr>
            <a:r>
              <a:rPr sz="2310"/>
              <a:t>stored in local vars or table fields</a:t>
            </a:r>
            <a:endParaRPr sz="2310"/>
          </a:p>
          <a:p>
            <a:pPr lvl="1" marL="733425" indent="-314325" defTabSz="321310">
              <a:spcBef>
                <a:spcPts val="1300"/>
              </a:spcBef>
              <a:defRPr sz="1800"/>
            </a:pPr>
            <a:r>
              <a:rPr sz="2310"/>
              <a:t>can make local functions only visible within chuck (module) with sugar:</a:t>
            </a:r>
            <a:endParaRPr sz="2310"/>
          </a:p>
          <a:p>
            <a:pPr lvl="4" marL="0" indent="1152525" defTabSz="321310">
              <a:spcBef>
                <a:spcPts val="1300"/>
              </a:spcBef>
              <a:buSzTx/>
              <a:buNone/>
              <a:defRPr sz="1800"/>
            </a:pPr>
            <a:r>
              <a:rPr sz="2310"/>
              <a:t>local function f ( &lt;params&gt; )</a:t>
            </a:r>
            <a:endParaRPr sz="2310"/>
          </a:p>
          <a:p>
            <a:pPr lvl="6" marL="0" indent="1543685" defTabSz="321310">
              <a:spcBef>
                <a:spcPts val="1300"/>
              </a:spcBef>
              <a:buSzTx/>
              <a:buNone/>
              <a:defRPr sz="1800"/>
            </a:pPr>
            <a:r>
              <a:rPr sz="2310"/>
              <a:t>&lt;body&gt;</a:t>
            </a:r>
            <a:endParaRPr sz="2310"/>
          </a:p>
          <a:p>
            <a:pPr lvl="4" marL="0" indent="1152525" defTabSz="321310">
              <a:spcBef>
                <a:spcPts val="1300"/>
              </a:spcBef>
              <a:buSzTx/>
              <a:buNone/>
              <a:defRPr sz="1800"/>
            </a:pPr>
            <a:r>
              <a:rPr sz="2310"/>
              <a:t>end</a:t>
            </a:r>
            <a:endParaRPr sz="2310"/>
          </a:p>
          <a:p>
            <a:pPr lvl="2" marL="838200" indent="-314325" defTabSz="321310">
              <a:spcBef>
                <a:spcPts val="1300"/>
              </a:spcBef>
              <a:defRPr sz="1800"/>
            </a:pPr>
            <a:r>
              <a:rPr sz="2310"/>
              <a:t>works for local functions but not mutually recursive ones, do this</a:t>
            </a:r>
            <a:endParaRPr sz="2310"/>
          </a:p>
          <a:p>
            <a:pPr lvl="3" marL="1152525" indent="-314325" defTabSz="321310">
              <a:spcBef>
                <a:spcPts val="1300"/>
              </a:spcBef>
              <a:defRPr sz="1800"/>
            </a:pPr>
            <a:r>
              <a:rPr sz="2310"/>
              <a:t>local f,g    -- ‘forward’ declarations</a:t>
            </a:r>
            <a:endParaRPr sz="2310"/>
          </a:p>
          <a:p>
            <a:pPr lvl="3" marL="1152525" indent="-314325" defTabSz="321310">
              <a:spcBef>
                <a:spcPts val="1300"/>
              </a:spcBef>
              <a:defRPr sz="1800"/>
            </a:pPr>
            <a:r>
              <a:rPr sz="2310"/>
              <a:t>function g()</a:t>
            </a:r>
            <a:endParaRPr sz="2310"/>
          </a:p>
          <a:p>
            <a:pPr lvl="4" marL="1466850" indent="-314325" defTabSz="321310">
              <a:spcBef>
                <a:spcPts val="1300"/>
              </a:spcBef>
              <a:defRPr sz="1800"/>
            </a:pPr>
            <a:r>
              <a:rPr sz="2310"/>
              <a:t>&lt;code&gt;</a:t>
            </a:r>
            <a:endParaRPr sz="2310"/>
          </a:p>
          <a:p>
            <a:pPr lvl="4" marL="1466850" indent="-314325" defTabSz="321310">
              <a:spcBef>
                <a:spcPts val="1300"/>
              </a:spcBef>
              <a:defRPr sz="1800"/>
            </a:pPr>
            <a:r>
              <a:rPr sz="2310"/>
              <a:t>f()</a:t>
            </a:r>
            <a:endParaRPr sz="2310"/>
          </a:p>
          <a:p>
            <a:pPr lvl="4" marL="1466850" indent="-314325" defTabSz="321310">
              <a:spcBef>
                <a:spcPts val="1300"/>
              </a:spcBef>
              <a:defRPr sz="1800"/>
            </a:pPr>
            <a:r>
              <a:rPr sz="2310"/>
              <a:t>&lt;code&gt;</a:t>
            </a:r>
            <a:endParaRPr sz="2310"/>
          </a:p>
          <a:p>
            <a:pPr lvl="3" marL="1152525" indent="-314325" defTabSz="321310">
              <a:spcBef>
                <a:spcPts val="1300"/>
              </a:spcBef>
              <a:defRPr sz="1800"/>
            </a:pPr>
            <a:r>
              <a:rPr sz="2310"/>
              <a:t>end</a:t>
            </a:r>
            <a:endParaRPr sz="2310"/>
          </a:p>
          <a:p>
            <a:pPr lvl="3" marL="1152525" indent="-314325" defTabSz="321310">
              <a:spcBef>
                <a:spcPts val="1300"/>
              </a:spcBef>
              <a:defRPr sz="1800"/>
            </a:pPr>
            <a:r>
              <a:rPr sz="2310"/>
              <a:t>function f()</a:t>
            </a:r>
            <a:endParaRPr sz="2310"/>
          </a:p>
          <a:p>
            <a:pPr lvl="4" marL="1466850" indent="-314325" defTabSz="321310">
              <a:spcBef>
                <a:spcPts val="1300"/>
              </a:spcBef>
              <a:defRPr sz="1800"/>
            </a:pPr>
            <a:r>
              <a:rPr sz="2310"/>
              <a:t>&lt;code&gt;</a:t>
            </a:r>
            <a:endParaRPr sz="2310"/>
          </a:p>
          <a:p>
            <a:pPr lvl="4" marL="1466850" indent="-314325" defTabSz="321310">
              <a:spcBef>
                <a:spcPts val="1300"/>
              </a:spcBef>
              <a:defRPr sz="1800"/>
            </a:pPr>
            <a:r>
              <a:rPr sz="2310"/>
              <a:t>g()</a:t>
            </a:r>
            <a:endParaRPr sz="2310"/>
          </a:p>
          <a:p>
            <a:pPr lvl="4" marL="1466850" indent="-314325" defTabSz="321310">
              <a:spcBef>
                <a:spcPts val="1300"/>
              </a:spcBef>
              <a:defRPr sz="1800"/>
            </a:pPr>
            <a:r>
              <a:rPr sz="2310"/>
              <a:t>&lt;code&gt;</a:t>
            </a:r>
            <a:endParaRPr sz="2310"/>
          </a:p>
          <a:p>
            <a:pPr lvl="3" marL="1152525" indent="-314325" defTabSz="321310">
              <a:spcBef>
                <a:spcPts val="1300"/>
              </a:spcBef>
              <a:defRPr sz="1800"/>
            </a:pPr>
            <a:r>
              <a:rPr sz="2310"/>
              <a:t>end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idx="1"/>
          </p:nvPr>
        </p:nvSpPr>
        <p:spPr>
          <a:xfrm>
            <a:off x="1270000" y="520700"/>
            <a:ext cx="10464800" cy="7962900"/>
          </a:xfrm>
          <a:prstGeom prst="rect">
            <a:avLst/>
          </a:prstGeom>
        </p:spPr>
        <p:txBody>
          <a:bodyPr/>
          <a:lstStyle/>
          <a:p>
            <a:pPr lvl="0" marL="871219" indent="-560070" defTabSz="572516">
              <a:spcBef>
                <a:spcPts val="2300"/>
              </a:spcBef>
              <a:defRPr sz="1800"/>
            </a:pPr>
            <a:r>
              <a:rPr sz="4116"/>
              <a:t>proper tail calls</a:t>
            </a:r>
            <a:endParaRPr sz="4116"/>
          </a:p>
          <a:p>
            <a:pPr lvl="1" marL="1306830" indent="-560070" defTabSz="572516">
              <a:spcBef>
                <a:spcPts val="2300"/>
              </a:spcBef>
              <a:defRPr sz="1800"/>
            </a:pPr>
            <a:r>
              <a:rPr sz="4116"/>
              <a:t>when a function calls another in its return, then we don’t need a new stack frame.  just ‘goto’ the called function.</a:t>
            </a:r>
            <a:endParaRPr sz="4116"/>
          </a:p>
          <a:p>
            <a:pPr lvl="4" marL="0" indent="2053589" defTabSz="572516">
              <a:spcBef>
                <a:spcPts val="2300"/>
              </a:spcBef>
              <a:buSzTx/>
              <a:buNone/>
              <a:defRPr sz="1800"/>
            </a:pPr>
            <a:r>
              <a:rPr sz="4116"/>
              <a:t>function f (x) return g(x) end</a:t>
            </a:r>
            <a:endParaRPr sz="4116"/>
          </a:p>
          <a:p>
            <a:pPr lvl="1" marL="1306830" indent="-560070" defTabSz="572516">
              <a:spcBef>
                <a:spcPts val="2300"/>
              </a:spcBef>
              <a:defRPr sz="1800"/>
            </a:pPr>
            <a:r>
              <a:rPr sz="4116"/>
              <a:t>so then can recurse as deep as you want (tail recursion) and never blow stack</a:t>
            </a:r>
            <a:endParaRPr sz="4116"/>
          </a:p>
          <a:p>
            <a:pPr lvl="4" marL="0" indent="2053589" defTabSz="572516">
              <a:spcBef>
                <a:spcPts val="2300"/>
              </a:spcBef>
              <a:buSzTx/>
              <a:buNone/>
              <a:defRPr sz="1800"/>
            </a:pPr>
            <a:r>
              <a:rPr sz="4116"/>
              <a:t>function foo (n)</a:t>
            </a:r>
            <a:endParaRPr sz="4116"/>
          </a:p>
          <a:p>
            <a:pPr lvl="5" marL="0" indent="2402077" defTabSz="572516">
              <a:spcBef>
                <a:spcPts val="2300"/>
              </a:spcBef>
              <a:buSzTx/>
              <a:buNone/>
              <a:defRPr sz="1800"/>
            </a:pPr>
            <a:r>
              <a:rPr sz="4116"/>
              <a:t>if n &gt; 0 then return foo(n-1) end</a:t>
            </a:r>
            <a:endParaRPr sz="4116"/>
          </a:p>
          <a:p>
            <a:pPr lvl="4" marL="0" indent="2053589" defTabSz="572516">
              <a:spcBef>
                <a:spcPts val="2300"/>
              </a:spcBef>
              <a:buSzTx/>
              <a:buNone/>
              <a:defRPr sz="1800"/>
            </a:pPr>
            <a:r>
              <a:rPr sz="4116"/>
              <a:t>end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idx="1"/>
          </p:nvPr>
        </p:nvSpPr>
        <p:spPr>
          <a:xfrm>
            <a:off x="1270000" y="762000"/>
            <a:ext cx="10464800" cy="7721600"/>
          </a:xfrm>
          <a:prstGeom prst="rect">
            <a:avLst/>
          </a:prstGeom>
        </p:spPr>
        <p:txBody>
          <a:bodyPr/>
          <a:lstStyle/>
          <a:p>
            <a:pPr lvl="0" marL="764540" indent="-491490" defTabSz="502412">
              <a:spcBef>
                <a:spcPts val="2000"/>
              </a:spcBef>
              <a:defRPr sz="1800"/>
            </a:pPr>
            <a:r>
              <a:rPr sz="3612"/>
              <a:t>Relational operators </a:t>
            </a:r>
            <a:endParaRPr sz="3612"/>
          </a:p>
          <a:p>
            <a:pPr lvl="1" marL="1146810" indent="-491490" defTabSz="502412">
              <a:spcBef>
                <a:spcPts val="2000"/>
              </a:spcBef>
              <a:defRPr sz="1800"/>
            </a:pPr>
            <a:r>
              <a:rPr sz="3612"/>
              <a:t>&lt;   &gt;   &lt;=   &gt;=    ==    ~=</a:t>
            </a:r>
            <a:endParaRPr sz="3612"/>
          </a:p>
          <a:p>
            <a:pPr lvl="1" marL="1146810" indent="-491490" defTabSz="502412">
              <a:spcBef>
                <a:spcPts val="2000"/>
              </a:spcBef>
              <a:defRPr sz="1800"/>
            </a:pPr>
            <a:r>
              <a:rPr sz="3612"/>
              <a:t>return true or false</a:t>
            </a:r>
            <a:endParaRPr sz="3612"/>
          </a:p>
          <a:p>
            <a:pPr lvl="1" marL="1146810" indent="-491490" defTabSz="502412">
              <a:spcBef>
                <a:spcPts val="2000"/>
              </a:spcBef>
              <a:defRPr sz="1800"/>
            </a:pPr>
            <a:r>
              <a:rPr sz="3612"/>
              <a:t>if values are different types, they are not equal</a:t>
            </a:r>
            <a:endParaRPr sz="3612"/>
          </a:p>
          <a:p>
            <a:pPr lvl="1" marL="1146810" indent="-491490" defTabSz="502412">
              <a:spcBef>
                <a:spcPts val="2000"/>
              </a:spcBef>
              <a:defRPr sz="1800"/>
            </a:pPr>
            <a:r>
              <a:rPr sz="3612"/>
              <a:t>compares as references tables, functions, userdata -- must be reference to </a:t>
            </a:r>
            <a:r>
              <a:rPr i="1" sz="3612"/>
              <a:t>same object</a:t>
            </a:r>
            <a:r>
              <a:rPr sz="3612"/>
              <a:t> to be equal</a:t>
            </a:r>
            <a:endParaRPr sz="3612"/>
          </a:p>
          <a:p>
            <a:pPr lvl="1" marL="1146810" indent="-491490" defTabSz="502412">
              <a:spcBef>
                <a:spcPts val="2000"/>
              </a:spcBef>
              <a:defRPr sz="1800"/>
            </a:pPr>
            <a:r>
              <a:rPr sz="3612"/>
              <a:t>ordering (&lt;,&gt;,&lt;=,&gt;=) defined only for strings and numbers </a:t>
            </a:r>
            <a:endParaRPr sz="3612"/>
          </a:p>
          <a:p>
            <a:pPr lvl="1" marL="1146810" indent="-491490" defTabSz="502412">
              <a:spcBef>
                <a:spcPts val="2000"/>
              </a:spcBef>
              <a:defRPr sz="1800"/>
            </a:pPr>
            <a:r>
              <a:rPr sz="3612"/>
              <a:t>other types only compare for equality</a:t>
            </a:r>
            <a:endParaRPr sz="3612"/>
          </a:p>
          <a:p>
            <a:pPr lvl="1" marL="1146810" indent="-491490" defTabSz="502412">
              <a:spcBef>
                <a:spcPts val="2000"/>
              </a:spcBef>
              <a:defRPr sz="1800"/>
            </a:pPr>
            <a:r>
              <a:rPr sz="3612"/>
              <a:t>2&lt;15  ~=  “2” &lt; “15”.   2 &lt; “15” gives error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idx="1"/>
          </p:nvPr>
        </p:nvSpPr>
        <p:spPr>
          <a:xfrm>
            <a:off x="355600" y="317500"/>
            <a:ext cx="12331700" cy="9093200"/>
          </a:xfrm>
          <a:prstGeom prst="rect">
            <a:avLst/>
          </a:prstGeom>
        </p:spPr>
        <p:txBody>
          <a:bodyPr numCol="2" spcCol="616584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function outside 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("You are standing outside a house. You need to find a bathroom.")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local move = io.read()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if move == 'east' then return entry()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else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print ('Stragely, you cannot move that way.')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return outside()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end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end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function entry 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('You are in an entryway with lots of marble statues of insects.')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('You are getting worried about finding the bathroom in time.')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local move = io.read()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if move == 'north' then return parlor()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elseif move == 'west' then return outside()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else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print ('The statues block your way.')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return entry 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end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end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function parlor 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('You are in an elegant mid-twentieth century livingroom.')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('There are few pieces of low furniture on the warm cork floor.')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('You are starting to have to seriosly hold it in.')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local move = io.read()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if move == 'east' then return hallway()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elseif move == 'south' then return entry()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else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print ('The furniture beckons you but you need a bathroom quick.')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return parlor()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end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end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function hallway 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('You are in a hallway with a cold stone floor and several dusty suits of armor.')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('Your posture is starting to be affected by your overfull bladder.')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local move = io.read()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if move == 'east' then return bedroom()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elseif move == 'west' then return parlor()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else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print ('The suit of armor you bumped into puts up a cloud of dust and you sneeze violently.')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print ('Almost lost it there.')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return hallway()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end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end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function bedroom 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('You are in a dark bedroom with a futon on the floor and some clothes scattered about.')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('Your spirits are brightened with hope, but its becoming hard to walk.')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local move = io.read()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if move == 'north' then return bathroom()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elseif move == 'west' then return hallway()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else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print ('You get your feet tangled in the discarded clothing since you can barely lift your fe\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et.')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print ('You are getting desperate.')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   return bedroom()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end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end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function bathroom()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('You stumble into a filthy bathroom.')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   print ('You quickly don\'t care.')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500"/>
              <a:t>end</a:t>
            </a:r>
            <a:endParaRPr sz="15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500"/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979"/>
            </a:lvl1pPr>
          </a:lstStyle>
          <a:p>
            <a:pPr lvl="0">
              <a:defRPr sz="1800"/>
            </a:pPr>
            <a:r>
              <a:rPr sz="7979"/>
              <a:t>Iterators and Generic for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an iterator lets you iterate over the elements of a collection</a:t>
            </a:r>
            <a:endParaRPr sz="4200"/>
          </a:p>
          <a:p>
            <a:pPr lvl="0">
              <a:defRPr sz="1800"/>
            </a:pPr>
            <a:r>
              <a:rPr sz="4200"/>
              <a:t>usually a function</a:t>
            </a:r>
            <a:endParaRPr sz="4200"/>
          </a:p>
          <a:p>
            <a:pPr lvl="0">
              <a:defRPr sz="1800"/>
            </a:pPr>
            <a:r>
              <a:rPr sz="4200"/>
              <a:t>each time the function is called, it returns the ‘next’ member of the collection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idx="1"/>
          </p:nvPr>
        </p:nvSpPr>
        <p:spPr>
          <a:xfrm>
            <a:off x="1270000" y="596900"/>
            <a:ext cx="10464800" cy="7886700"/>
          </a:xfrm>
          <a:prstGeom prst="rect">
            <a:avLst/>
          </a:prstGeom>
        </p:spPr>
        <p:txBody>
          <a:bodyPr/>
          <a:lstStyle/>
          <a:p>
            <a:pPr lvl="0" marL="348615" indent="-348615" defTabSz="356362">
              <a:spcBef>
                <a:spcPts val="1400"/>
              </a:spcBef>
              <a:defRPr sz="1800"/>
            </a:pPr>
            <a:r>
              <a:rPr sz="2562"/>
              <a:t>closures can keep state in non-local vars</a:t>
            </a:r>
            <a:endParaRPr sz="2562"/>
          </a:p>
          <a:p>
            <a:pPr lvl="0" marL="348615" indent="-348615" defTabSz="356362">
              <a:spcBef>
                <a:spcPts val="1400"/>
              </a:spcBef>
              <a:defRPr sz="1800"/>
            </a:pPr>
            <a:r>
              <a:rPr sz="2562"/>
              <a:t>ex) iterator that returns only values not keys</a:t>
            </a:r>
            <a:endParaRPr sz="2562"/>
          </a:p>
          <a:p>
            <a:pPr lvl="1" marL="0" indent="0" defTabSz="356362">
              <a:spcBef>
                <a:spcPts val="1400"/>
              </a:spcBef>
              <a:buSzTx/>
              <a:buNone/>
              <a:defRPr sz="1800"/>
            </a:pPr>
            <a:r>
              <a:rPr sz="2562"/>
              <a:t>function values(t)</a:t>
            </a:r>
            <a:endParaRPr sz="2562"/>
          </a:p>
          <a:p>
            <a:pPr lvl="2" marL="0" indent="0" defTabSz="356362">
              <a:spcBef>
                <a:spcPts val="1400"/>
              </a:spcBef>
              <a:buSzTx/>
              <a:buNone/>
              <a:defRPr sz="1800"/>
            </a:pPr>
            <a:r>
              <a:rPr sz="2562"/>
              <a:t>local i = 0</a:t>
            </a:r>
            <a:endParaRPr sz="2562"/>
          </a:p>
          <a:p>
            <a:pPr lvl="2" marL="0" indent="0" defTabSz="356362">
              <a:spcBef>
                <a:spcPts val="1400"/>
              </a:spcBef>
              <a:buSzTx/>
              <a:buNone/>
              <a:defRPr sz="1800"/>
            </a:pPr>
            <a:r>
              <a:rPr sz="2562"/>
              <a:t>return function () i = i+1; return t[i] end</a:t>
            </a:r>
            <a:endParaRPr sz="2562"/>
          </a:p>
          <a:p>
            <a:pPr lvl="0" marL="0" indent="0" defTabSz="356362">
              <a:spcBef>
                <a:spcPts val="1400"/>
              </a:spcBef>
              <a:buSzTx/>
              <a:buNone/>
              <a:defRPr sz="1800"/>
            </a:pPr>
            <a:r>
              <a:rPr sz="2562"/>
              <a:t>end</a:t>
            </a:r>
            <a:endParaRPr sz="2562"/>
          </a:p>
          <a:p>
            <a:pPr lvl="0" marL="348615" indent="-348615" defTabSz="356362">
              <a:spcBef>
                <a:spcPts val="1400"/>
              </a:spcBef>
              <a:defRPr sz="1800"/>
            </a:pPr>
            <a:r>
              <a:rPr sz="2562"/>
              <a:t>each time the function is called, it creates a new iterator</a:t>
            </a:r>
            <a:endParaRPr sz="2562"/>
          </a:p>
          <a:p>
            <a:pPr lvl="2" marL="0" indent="658495" defTabSz="356362">
              <a:spcBef>
                <a:spcPts val="1400"/>
              </a:spcBef>
              <a:buSzTx/>
              <a:buNone/>
              <a:defRPr sz="1800"/>
            </a:pPr>
            <a:r>
              <a:rPr sz="2562"/>
              <a:t>t={10,20,30}</a:t>
            </a:r>
            <a:endParaRPr sz="2562"/>
          </a:p>
          <a:p>
            <a:pPr lvl="2" marL="0" indent="658495" defTabSz="356362">
              <a:spcBef>
                <a:spcPts val="1400"/>
              </a:spcBef>
              <a:buSzTx/>
              <a:buNone/>
              <a:defRPr sz="1800"/>
            </a:pPr>
            <a:r>
              <a:rPr sz="2562"/>
              <a:t>iter = values(t) -- create the iterator</a:t>
            </a:r>
            <a:endParaRPr sz="2562"/>
          </a:p>
          <a:p>
            <a:pPr lvl="2" marL="0" indent="658495" defTabSz="356362">
              <a:spcBef>
                <a:spcPts val="1400"/>
              </a:spcBef>
              <a:buSzTx/>
              <a:buNone/>
              <a:defRPr sz="1800"/>
            </a:pPr>
            <a:r>
              <a:rPr sz="2562"/>
              <a:t>while true do</a:t>
            </a:r>
            <a:endParaRPr sz="2562"/>
          </a:p>
          <a:p>
            <a:pPr lvl="3" marL="0" indent="1007110" defTabSz="356362">
              <a:spcBef>
                <a:spcPts val="1400"/>
              </a:spcBef>
              <a:buSzTx/>
              <a:buNone/>
              <a:defRPr sz="1800"/>
            </a:pPr>
            <a:r>
              <a:rPr sz="2562"/>
              <a:t>local element = iter()   -- call the iterator</a:t>
            </a:r>
            <a:endParaRPr sz="2562"/>
          </a:p>
          <a:p>
            <a:pPr lvl="3" marL="0" indent="1007110" defTabSz="356362">
              <a:spcBef>
                <a:spcPts val="1400"/>
              </a:spcBef>
              <a:buSzTx/>
              <a:buNone/>
              <a:defRPr sz="1800"/>
            </a:pPr>
            <a:r>
              <a:rPr sz="2562"/>
              <a:t>if element == nil then break end</a:t>
            </a:r>
            <a:endParaRPr sz="2562"/>
          </a:p>
          <a:p>
            <a:pPr lvl="3" marL="0" indent="1007110" defTabSz="356362">
              <a:spcBef>
                <a:spcPts val="1400"/>
              </a:spcBef>
              <a:buSzTx/>
              <a:buNone/>
              <a:defRPr sz="1800"/>
            </a:pPr>
            <a:r>
              <a:rPr sz="2562"/>
              <a:t>print (element)</a:t>
            </a:r>
            <a:endParaRPr sz="2562"/>
          </a:p>
          <a:p>
            <a:pPr lvl="2" marL="0" indent="658495" defTabSz="356362">
              <a:spcBef>
                <a:spcPts val="1400"/>
              </a:spcBef>
              <a:buSzTx/>
              <a:buNone/>
              <a:defRPr sz="1800"/>
            </a:pPr>
            <a:r>
              <a:rPr sz="2562"/>
              <a:t>end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1"/>
          </p:nvPr>
        </p:nvSpPr>
        <p:spPr>
          <a:xfrm>
            <a:off x="1270000" y="609600"/>
            <a:ext cx="10464800" cy="7874000"/>
          </a:xfrm>
          <a:prstGeom prst="rect">
            <a:avLst/>
          </a:prstGeom>
        </p:spPr>
        <p:txBody>
          <a:bodyPr/>
          <a:lstStyle/>
          <a:p>
            <a:pPr lvl="0" marL="571500">
              <a:defRPr sz="1800"/>
            </a:pPr>
            <a:r>
              <a:rPr sz="4200"/>
              <a:t>easier to use generic for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for element in values(t) do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   print (element)</a:t>
            </a:r>
            <a:endParaRPr sz="4200"/>
          </a:p>
          <a:p>
            <a:pPr lvl="0" marL="0" indent="0">
              <a:buSzTx/>
              <a:buNone/>
              <a:defRPr sz="1800"/>
            </a:pPr>
            <a:r>
              <a:rPr sz="4200"/>
              <a:t>end</a:t>
            </a:r>
            <a:endParaRPr sz="420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xfrm>
            <a:off x="1270000" y="558800"/>
            <a:ext cx="10464800" cy="8255000"/>
          </a:xfrm>
          <a:prstGeom prst="rect">
            <a:avLst/>
          </a:prstGeom>
        </p:spPr>
        <p:txBody>
          <a:bodyPr/>
          <a:lstStyle/>
          <a:p>
            <a:pPr lvl="0" marL="604520" indent="-388620" defTabSz="397256">
              <a:spcBef>
                <a:spcPts val="1600"/>
              </a:spcBef>
              <a:defRPr sz="1800"/>
            </a:pPr>
            <a:r>
              <a:rPr sz="2856"/>
              <a:t>Logical operators -  and, or, not</a:t>
            </a:r>
            <a:endParaRPr sz="2856"/>
          </a:p>
          <a:p>
            <a:pPr lvl="1" marL="906780" indent="-388620" defTabSz="397256">
              <a:spcBef>
                <a:spcPts val="1600"/>
              </a:spcBef>
              <a:defRPr sz="1800"/>
            </a:pPr>
            <a:r>
              <a:rPr sz="2856"/>
              <a:t>false and nil are false, anything else is true</a:t>
            </a:r>
            <a:endParaRPr sz="2856"/>
          </a:p>
          <a:p>
            <a:pPr lvl="1" marL="906780" indent="-388620" defTabSz="397256">
              <a:spcBef>
                <a:spcPts val="1600"/>
              </a:spcBef>
              <a:defRPr sz="1800"/>
            </a:pPr>
            <a:r>
              <a:rPr sz="2856"/>
              <a:t>short circuit evaluation</a:t>
            </a:r>
            <a:endParaRPr sz="2856"/>
          </a:p>
          <a:p>
            <a:pPr lvl="2" marL="1209040" indent="-388620" defTabSz="397256">
              <a:spcBef>
                <a:spcPts val="1600"/>
              </a:spcBef>
              <a:defRPr sz="1800"/>
            </a:pPr>
            <a:r>
              <a:rPr b="1" sz="2856"/>
              <a:t>and</a:t>
            </a:r>
            <a:r>
              <a:rPr sz="2856"/>
              <a:t> returns first argument if false, else second argument.</a:t>
            </a:r>
            <a:endParaRPr sz="2856"/>
          </a:p>
          <a:p>
            <a:pPr lvl="2" marL="1209040" indent="-388620" defTabSz="397256">
              <a:spcBef>
                <a:spcPts val="1600"/>
              </a:spcBef>
              <a:defRPr sz="1800"/>
            </a:pPr>
            <a:r>
              <a:rPr b="1" sz="2856"/>
              <a:t>or</a:t>
            </a:r>
            <a:r>
              <a:rPr sz="2856"/>
              <a:t> returns first argument if true, else second argument.</a:t>
            </a:r>
            <a:endParaRPr sz="2856"/>
          </a:p>
          <a:p>
            <a:pPr lvl="2" marL="1209040" indent="-388620" defTabSz="397256">
              <a:spcBef>
                <a:spcPts val="1600"/>
              </a:spcBef>
              <a:defRPr sz="1800"/>
            </a:pPr>
            <a:r>
              <a:rPr sz="2856"/>
              <a:t>ex) type(v)==”table” and v.tag=value</a:t>
            </a:r>
            <a:endParaRPr sz="2856"/>
          </a:p>
          <a:p>
            <a:pPr lvl="2" marL="1209040" indent="-388620" defTabSz="397256">
              <a:spcBef>
                <a:spcPts val="1600"/>
              </a:spcBef>
              <a:defRPr sz="1800"/>
            </a:pPr>
            <a:r>
              <a:rPr sz="2856"/>
              <a:t>ex) x=(x or v)  --assigns v to x if x is not initialized</a:t>
            </a:r>
            <a:endParaRPr sz="2856"/>
          </a:p>
          <a:p>
            <a:pPr lvl="2" marL="1209040" indent="-388620" defTabSz="397256">
              <a:spcBef>
                <a:spcPts val="1600"/>
              </a:spcBef>
              <a:defRPr sz="1800"/>
            </a:pPr>
            <a:r>
              <a:rPr sz="2856"/>
              <a:t>ex) a and b or c -- same as a?b:c in C/C++</a:t>
            </a:r>
            <a:endParaRPr sz="2856"/>
          </a:p>
          <a:p>
            <a:pPr lvl="3" marL="1511300" indent="-388620" defTabSz="397256">
              <a:spcBef>
                <a:spcPts val="1600"/>
              </a:spcBef>
              <a:defRPr sz="1800"/>
            </a:pPr>
            <a:r>
              <a:rPr sz="2856"/>
              <a:t>max = (x&gt;y) and x or y </a:t>
            </a:r>
            <a:endParaRPr sz="2856"/>
          </a:p>
          <a:p>
            <a:pPr lvl="3" marL="1511300" indent="-388620" defTabSz="397256">
              <a:spcBef>
                <a:spcPts val="1600"/>
              </a:spcBef>
              <a:defRPr sz="1800"/>
            </a:pPr>
            <a:r>
              <a:rPr sz="2856"/>
              <a:t>‘and’ has higher precedence than ‘or’</a:t>
            </a:r>
            <a:endParaRPr sz="2856"/>
          </a:p>
          <a:p>
            <a:pPr lvl="1" marL="906780" indent="-388620" defTabSz="397256">
              <a:spcBef>
                <a:spcPts val="1600"/>
              </a:spcBef>
              <a:defRPr sz="1800"/>
            </a:pPr>
            <a:r>
              <a:rPr b="1" sz="2856"/>
              <a:t>not</a:t>
            </a:r>
            <a:r>
              <a:rPr sz="2856"/>
              <a:t> always returns true or false</a:t>
            </a:r>
            <a:endParaRPr sz="2856"/>
          </a:p>
          <a:p>
            <a:pPr lvl="2" marL="1209040" indent="-388620" defTabSz="397256">
              <a:spcBef>
                <a:spcPts val="1600"/>
              </a:spcBef>
              <a:defRPr sz="1800"/>
            </a:pPr>
            <a:r>
              <a:rPr sz="2856"/>
              <a:t>not 0 == true</a:t>
            </a:r>
            <a:endParaRPr sz="2856"/>
          </a:p>
          <a:p>
            <a:pPr lvl="2" marL="1209040" indent="-388620" defTabSz="397256">
              <a:spcBef>
                <a:spcPts val="1600"/>
              </a:spcBef>
              <a:defRPr sz="1800"/>
            </a:pPr>
            <a:r>
              <a:rPr sz="2856"/>
              <a:t>not nil == true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1270000" y="762000"/>
            <a:ext cx="10464800" cy="7721600"/>
          </a:xfrm>
          <a:prstGeom prst="rect">
            <a:avLst/>
          </a:prstGeom>
        </p:spPr>
        <p:txBody>
          <a:bodyPr/>
          <a:lstStyle/>
          <a:p>
            <a:pPr lvl="0" marL="684529" indent="-440054" defTabSz="449833">
              <a:spcBef>
                <a:spcPts val="1800"/>
              </a:spcBef>
              <a:defRPr sz="1800"/>
            </a:pPr>
            <a:r>
              <a:rPr sz="3234"/>
              <a:t>String Concatenation   ..</a:t>
            </a:r>
            <a:endParaRPr sz="3234"/>
          </a:p>
          <a:p>
            <a:pPr lvl="2" marL="1369059" indent="-440054" defTabSz="449833">
              <a:spcBef>
                <a:spcPts val="1800"/>
              </a:spcBef>
              <a:defRPr sz="1800"/>
            </a:pPr>
            <a:r>
              <a:rPr sz="3234"/>
              <a:t>print(‘Hello ‘ .. ‘World’)</a:t>
            </a:r>
            <a:endParaRPr sz="3234"/>
          </a:p>
          <a:p>
            <a:pPr lvl="0" marL="684529" indent="-440054" defTabSz="449833">
              <a:spcBef>
                <a:spcPts val="1800"/>
              </a:spcBef>
              <a:defRPr sz="1800"/>
            </a:pPr>
            <a:r>
              <a:rPr sz="3234"/>
              <a:t>Precedence  (if in doubt, use parens!)</a:t>
            </a:r>
            <a:endParaRPr sz="3234"/>
          </a:p>
          <a:p>
            <a:pPr lvl="1" marL="0" indent="0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^</a:t>
            </a:r>
            <a:endParaRPr sz="3234"/>
          </a:p>
          <a:p>
            <a:pPr lvl="1" marL="0" indent="0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not    #   - (unary)</a:t>
            </a:r>
            <a:endParaRPr sz="3234"/>
          </a:p>
          <a:p>
            <a:pPr lvl="1" marL="0" indent="0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*   /   %</a:t>
            </a:r>
            <a:endParaRPr sz="3234"/>
          </a:p>
          <a:p>
            <a:pPr lvl="1" marL="0" indent="0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+  -</a:t>
            </a:r>
            <a:endParaRPr sz="3234"/>
          </a:p>
          <a:p>
            <a:pPr lvl="1" marL="0" indent="0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..</a:t>
            </a:r>
            <a:endParaRPr sz="3234"/>
          </a:p>
          <a:p>
            <a:pPr lvl="1" marL="0" indent="0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&lt;   &gt;   &lt;=  &gt;=   ~=   ==</a:t>
            </a:r>
            <a:endParaRPr sz="3234"/>
          </a:p>
          <a:p>
            <a:pPr lvl="1" marL="0" indent="0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and</a:t>
            </a:r>
            <a:endParaRPr sz="3234"/>
          </a:p>
          <a:p>
            <a:pPr lvl="1" marL="0" indent="0" defTabSz="449833">
              <a:spcBef>
                <a:spcPts val="1800"/>
              </a:spcBef>
              <a:buSzTx/>
              <a:buNone/>
              <a:defRPr sz="1800"/>
            </a:pPr>
            <a:r>
              <a:rPr sz="3234"/>
              <a:t>or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body" idx="1"/>
          </p:nvPr>
        </p:nvSpPr>
        <p:spPr>
          <a:xfrm>
            <a:off x="1270000" y="584200"/>
            <a:ext cx="10464800" cy="8724900"/>
          </a:xfrm>
          <a:prstGeom prst="rect">
            <a:avLst/>
          </a:prstGeom>
        </p:spPr>
        <p:txBody>
          <a:bodyPr/>
          <a:lstStyle/>
          <a:p>
            <a:pPr lvl="0" marL="444500" indent="-285750" defTabSz="292100">
              <a:spcBef>
                <a:spcPts val="1200"/>
              </a:spcBef>
              <a:defRPr sz="1800"/>
            </a:pPr>
            <a:r>
              <a:rPr sz="2100"/>
              <a:t>Table Constructors</a:t>
            </a:r>
            <a:endParaRPr sz="2100"/>
          </a:p>
          <a:p>
            <a:pPr lvl="1" marL="666750" indent="-285750" defTabSz="292100">
              <a:spcBef>
                <a:spcPts val="1200"/>
              </a:spcBef>
              <a:defRPr sz="1800"/>
            </a:pPr>
            <a:r>
              <a:rPr sz="2100"/>
              <a:t>expressions that create and initialize tables</a:t>
            </a:r>
            <a:endParaRPr sz="2100"/>
          </a:p>
          <a:p>
            <a:pPr lvl="1" marL="666750" indent="-285750" defTabSz="292100">
              <a:spcBef>
                <a:spcPts val="1200"/>
              </a:spcBef>
              <a:defRPr sz="1800"/>
            </a:pPr>
            <a:r>
              <a:rPr sz="2100"/>
              <a:t>ex) species={‘Acamarian’, ‘Andorian’, ‘Denebian’, ‘Antaran’, ‘Klingon’,‘Human’}</a:t>
            </a:r>
            <a:endParaRPr sz="2100"/>
          </a:p>
          <a:p>
            <a:pPr lvl="1" marL="666750" indent="-285750" defTabSz="292100">
              <a:spcBef>
                <a:spcPts val="1200"/>
              </a:spcBef>
              <a:defRPr sz="1800"/>
            </a:pPr>
            <a:r>
              <a:rPr sz="2100"/>
              <a:t>first value has index 1, not 0</a:t>
            </a:r>
            <a:endParaRPr sz="2100"/>
          </a:p>
          <a:p>
            <a:pPr lvl="1" marL="666750" indent="-285750" defTabSz="292100">
              <a:spcBef>
                <a:spcPts val="1200"/>
              </a:spcBef>
              <a:defRPr sz="1800"/>
            </a:pPr>
            <a:r>
              <a:rPr sz="2100"/>
              <a:t>ex) ship={ammo=100, health=100}</a:t>
            </a:r>
            <a:endParaRPr sz="2100"/>
          </a:p>
          <a:p>
            <a:pPr lvl="4" marL="1333500" indent="-285750" defTabSz="292100">
              <a:spcBef>
                <a:spcPts val="1200"/>
              </a:spcBef>
              <a:defRPr sz="1800"/>
            </a:pPr>
            <a:r>
              <a:rPr sz="2100"/>
              <a:t>same as: ship={}; ship.ammo=100; ship.health=100</a:t>
            </a:r>
            <a:endParaRPr sz="2100"/>
          </a:p>
          <a:p>
            <a:pPr lvl="1" marL="666750" indent="-285750" defTabSz="292100">
              <a:spcBef>
                <a:spcPts val="1200"/>
              </a:spcBef>
              <a:defRPr sz="1800"/>
            </a:pPr>
            <a:r>
              <a:rPr sz="2100"/>
              <a:t>constructor just initializes and creates a new table (all tables are same type)</a:t>
            </a:r>
            <a:endParaRPr sz="2100"/>
          </a:p>
          <a:p>
            <a:pPr lvl="1" marL="666750" indent="-285750" defTabSz="292100">
              <a:spcBef>
                <a:spcPts val="1200"/>
              </a:spcBef>
              <a:defRPr sz="1800"/>
            </a:pPr>
            <a:r>
              <a:rPr sz="2100"/>
              <a:t>ex) linked list stack!</a:t>
            </a:r>
            <a:endParaRPr sz="2100"/>
          </a:p>
          <a:p>
            <a:pPr lvl="4" marL="1333500" indent="-285750" defTabSz="292100">
              <a:spcBef>
                <a:spcPts val="1200"/>
              </a:spcBef>
              <a:defRPr sz="1800"/>
            </a:pPr>
            <a:r>
              <a:rPr sz="2100"/>
              <a:t>create one with lines from a file</a:t>
            </a:r>
            <a:endParaRPr sz="2100"/>
          </a:p>
          <a:p>
            <a:pPr lvl="5" marL="0" indent="1225550" defTabSz="292100">
              <a:spcBef>
                <a:spcPts val="1200"/>
              </a:spcBef>
              <a:buSzTx/>
              <a:buNone/>
              <a:defRPr sz="1800"/>
            </a:pPr>
            <a:r>
              <a:rPr sz="2100"/>
              <a:t>list = nil</a:t>
            </a:r>
            <a:endParaRPr sz="2100"/>
          </a:p>
          <a:p>
            <a:pPr lvl="5" marL="0" indent="1225550" defTabSz="292100">
              <a:spcBef>
                <a:spcPts val="1200"/>
              </a:spcBef>
              <a:buSzTx/>
              <a:buNone/>
              <a:defRPr sz="1800"/>
            </a:pPr>
            <a:r>
              <a:rPr sz="2100"/>
              <a:t>for line in io.lines() do</a:t>
            </a:r>
            <a:endParaRPr sz="2100"/>
          </a:p>
          <a:p>
            <a:pPr lvl="7" marL="0" indent="1581150" defTabSz="292100">
              <a:spcBef>
                <a:spcPts val="1200"/>
              </a:spcBef>
              <a:buSzTx/>
              <a:buNone/>
              <a:defRPr sz="1800"/>
            </a:pPr>
            <a:r>
              <a:rPr sz="2100"/>
              <a:t>list = {next=list, value=line}</a:t>
            </a:r>
            <a:endParaRPr sz="2100"/>
          </a:p>
          <a:p>
            <a:pPr lvl="4" marL="1333500" indent="-285750" defTabSz="292100">
              <a:spcBef>
                <a:spcPts val="1200"/>
              </a:spcBef>
              <a:defRPr sz="1800"/>
            </a:pPr>
            <a:r>
              <a:rPr sz="2100"/>
              <a:t>traverse it</a:t>
            </a:r>
            <a:endParaRPr sz="2100"/>
          </a:p>
          <a:p>
            <a:pPr lvl="5" marL="0" indent="1225550" defTabSz="292100">
              <a:spcBef>
                <a:spcPts val="1200"/>
              </a:spcBef>
              <a:buSzTx/>
              <a:buNone/>
              <a:defRPr sz="1800"/>
            </a:pPr>
            <a:r>
              <a:rPr sz="2100"/>
              <a:t>local p = list</a:t>
            </a:r>
            <a:endParaRPr sz="2100"/>
          </a:p>
          <a:p>
            <a:pPr lvl="5" marL="0" indent="1225550" defTabSz="292100">
              <a:spcBef>
                <a:spcPts val="1200"/>
              </a:spcBef>
              <a:buSzTx/>
              <a:buNone/>
              <a:defRPr sz="1800"/>
            </a:pPr>
            <a:r>
              <a:rPr sz="2100"/>
              <a:t>while p do</a:t>
            </a:r>
            <a:endParaRPr sz="2100"/>
          </a:p>
          <a:p>
            <a:pPr lvl="6" marL="0" indent="1403350" defTabSz="292100">
              <a:spcBef>
                <a:spcPts val="1200"/>
              </a:spcBef>
              <a:buSzTx/>
              <a:buNone/>
              <a:defRPr sz="1800"/>
            </a:pPr>
            <a:r>
              <a:rPr sz="2100"/>
              <a:t>print ( p.value )</a:t>
            </a:r>
            <a:endParaRPr sz="2100"/>
          </a:p>
          <a:p>
            <a:pPr lvl="6" marL="0" indent="1403350" defTabSz="292100">
              <a:spcBef>
                <a:spcPts val="1200"/>
              </a:spcBef>
              <a:buSzTx/>
              <a:buNone/>
              <a:defRPr sz="1800"/>
            </a:pPr>
            <a:r>
              <a:rPr sz="2100"/>
              <a:t>p = p.next</a:t>
            </a:r>
            <a:endParaRPr sz="2100"/>
          </a:p>
          <a:p>
            <a:pPr lvl="5" marL="0" indent="1225550" defTabSz="292100">
              <a:spcBef>
                <a:spcPts val="1200"/>
              </a:spcBef>
              <a:buSzTx/>
              <a:buNone/>
              <a:defRPr sz="1800"/>
            </a:pPr>
            <a:r>
              <a:rPr sz="2100"/>
              <a:t>end</a:t>
            </a:r>
            <a:endParaRPr sz="210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body" idx="1"/>
          </p:nvPr>
        </p:nvSpPr>
        <p:spPr>
          <a:xfrm>
            <a:off x="1270000" y="654050"/>
            <a:ext cx="10464800" cy="8445500"/>
          </a:xfrm>
          <a:prstGeom prst="rect">
            <a:avLst/>
          </a:prstGeom>
        </p:spPr>
        <p:txBody>
          <a:bodyPr/>
          <a:lstStyle/>
          <a:p>
            <a:pPr lvl="0" marL="471169" indent="-302894" defTabSz="309625">
              <a:spcBef>
                <a:spcPts val="1200"/>
              </a:spcBef>
              <a:defRPr sz="1800"/>
            </a:pPr>
            <a:r>
              <a:rPr sz="2225"/>
              <a:t>can mix keyed values and lists in constructor</a:t>
            </a:r>
            <a:endParaRPr sz="2225"/>
          </a:p>
          <a:p>
            <a:pPr lvl="0" marL="0" indent="168274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ex) polyline = {color=‘blue’, thickness=2,</a:t>
            </a:r>
            <a:endParaRPr sz="2225"/>
          </a:p>
          <a:p>
            <a:pPr lvl="6" marL="0" indent="148755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npoints = 4,</a:t>
            </a:r>
            <a:endParaRPr sz="2225"/>
          </a:p>
          <a:p>
            <a:pPr lvl="6" marL="0" indent="148755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{x=0, y = 0},</a:t>
            </a:r>
            <a:endParaRPr sz="2225"/>
          </a:p>
          <a:p>
            <a:pPr lvl="6" marL="0" indent="148755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{x=-10, y=0},</a:t>
            </a:r>
            <a:endParaRPr sz="2225"/>
          </a:p>
          <a:p>
            <a:pPr lvl="6" marL="0" indent="148755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{x=-10, y=1},</a:t>
            </a:r>
            <a:endParaRPr sz="2225"/>
          </a:p>
          <a:p>
            <a:pPr lvl="6" marL="0" indent="1487550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{x=0, y=1}</a:t>
            </a:r>
            <a:endParaRPr sz="2225"/>
          </a:p>
          <a:p>
            <a:pPr lvl="5" marL="0" indent="1299082" defTabSz="309625">
              <a:spcBef>
                <a:spcPts val="1200"/>
              </a:spcBef>
              <a:buSzTx/>
              <a:buNone/>
              <a:defRPr sz="1800"/>
            </a:pPr>
            <a:r>
              <a:rPr sz="2225"/>
              <a:t>}</a:t>
            </a:r>
            <a:endParaRPr sz="2225"/>
          </a:p>
          <a:p>
            <a:pPr lvl="2" marL="1076959" indent="-302894" defTabSz="309625">
              <a:spcBef>
                <a:spcPts val="1200"/>
              </a:spcBef>
              <a:buSzPct val="125000"/>
              <a:defRPr sz="1800"/>
            </a:pPr>
            <a:r>
              <a:rPr sz="2225"/>
              <a:t>print(polyline[2].x)    --&gt; -10</a:t>
            </a:r>
            <a:endParaRPr sz="2225"/>
          </a:p>
          <a:p>
            <a:pPr lvl="0" marL="471169" indent="-302894" defTabSz="309625">
              <a:spcBef>
                <a:spcPts val="1200"/>
              </a:spcBef>
              <a:buSzPct val="125000"/>
              <a:defRPr sz="1800"/>
            </a:pPr>
            <a:r>
              <a:rPr sz="2225"/>
              <a:t>can’t use constructors for keys that are negative numbers or non-identifier strings.  for those ,use this syntax:</a:t>
            </a:r>
            <a:endParaRPr sz="2225"/>
          </a:p>
          <a:p>
            <a:pPr lvl="1" marL="774064" indent="-302894" defTabSz="309625">
              <a:spcBef>
                <a:spcPts val="1200"/>
              </a:spcBef>
              <a:buSzPct val="125000"/>
              <a:defRPr sz="1800"/>
            </a:pPr>
            <a:r>
              <a:rPr sz="2225"/>
              <a:t>ex) expletives={[“$^%”] = ‘golly’, [“-1”] = ‘oops’, [“#%*”] = ‘shucks’}</a:t>
            </a:r>
            <a:endParaRPr sz="2225"/>
          </a:p>
          <a:p>
            <a:pPr lvl="1" marL="774064" indent="-302894" defTabSz="309625">
              <a:spcBef>
                <a:spcPts val="1200"/>
              </a:spcBef>
              <a:buSzPct val="125000"/>
              <a:defRPr sz="1800"/>
            </a:pPr>
            <a:r>
              <a:rPr sz="2225"/>
              <a:t>{x=0,y=0} same as {[“x”]=0, [“y”]=0}</a:t>
            </a:r>
            <a:endParaRPr sz="2225"/>
          </a:p>
          <a:p>
            <a:pPr lvl="0" marL="471169" indent="-302894" defTabSz="309625">
              <a:spcBef>
                <a:spcPts val="1200"/>
              </a:spcBef>
              <a:buSzPct val="125000"/>
              <a:defRPr sz="1800"/>
            </a:pPr>
            <a:r>
              <a:rPr sz="2225"/>
              <a:t>can use ; instead of , as separator</a:t>
            </a:r>
            <a:endParaRPr sz="2225"/>
          </a:p>
          <a:p>
            <a:pPr lvl="1" marL="774064" indent="-302894" defTabSz="309625">
              <a:spcBef>
                <a:spcPts val="1200"/>
              </a:spcBef>
              <a:buSzPct val="125000"/>
              <a:defRPr sz="1800"/>
            </a:pPr>
            <a:r>
              <a:rPr sz="2225"/>
              <a:t>can have one after the last entry (easier metaprogramming)</a:t>
            </a:r>
            <a:endParaRPr sz="2225"/>
          </a:p>
          <a:p>
            <a:pPr lvl="0" marL="471169" indent="-302894" defTabSz="309625">
              <a:spcBef>
                <a:spcPts val="1200"/>
              </a:spcBef>
              <a:buSzPct val="125000"/>
              <a:defRPr sz="1800"/>
            </a:pPr>
            <a:endParaRPr sz="2225"/>
          </a:p>
          <a:p>
            <a:pPr lvl="6" marL="0" indent="1487550" defTabSz="309625">
              <a:spcBef>
                <a:spcPts val="1200"/>
              </a:spcBef>
              <a:buSzTx/>
              <a:buNone/>
              <a:defRPr sz="1800"/>
            </a:pPr>
            <a:endParaRPr sz="2225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Statements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93419" indent="-445769" defTabSz="455675">
              <a:spcBef>
                <a:spcPts val="1800"/>
              </a:spcBef>
              <a:defRPr sz="1800"/>
            </a:pPr>
            <a:r>
              <a:rPr sz="3275"/>
              <a:t>Assignment: changing the value of a variable or table field</a:t>
            </a:r>
            <a:endParaRPr sz="3275"/>
          </a:p>
          <a:p>
            <a:pPr lvl="1" marL="1040129" indent="-445769" defTabSz="455675">
              <a:spcBef>
                <a:spcPts val="1800"/>
              </a:spcBef>
              <a:defRPr sz="1800"/>
            </a:pPr>
            <a:r>
              <a:rPr sz="3275"/>
              <a:t>multiple assignment</a:t>
            </a:r>
            <a:endParaRPr sz="3275"/>
          </a:p>
          <a:p>
            <a:pPr lvl="2" marL="1386839" indent="-445769" defTabSz="455675">
              <a:spcBef>
                <a:spcPts val="1800"/>
              </a:spcBef>
              <a:defRPr sz="1800"/>
            </a:pPr>
            <a:r>
              <a:rPr sz="3275"/>
              <a:t>a,b = 10, 2*x</a:t>
            </a:r>
            <a:endParaRPr sz="3275"/>
          </a:p>
          <a:p>
            <a:pPr lvl="2" marL="1386839" indent="-445769" defTabSz="455675">
              <a:spcBef>
                <a:spcPts val="1800"/>
              </a:spcBef>
              <a:defRPr sz="1800"/>
            </a:pPr>
            <a:r>
              <a:rPr sz="3275"/>
              <a:t>x,y = y,x -- </a:t>
            </a:r>
            <a:r>
              <a:rPr i="1" sz="3275"/>
              <a:t>swaps x and y</a:t>
            </a:r>
            <a:r>
              <a:rPr sz="3275"/>
              <a:t> since rhs evaluated before any assignments</a:t>
            </a:r>
            <a:endParaRPr sz="3275"/>
          </a:p>
          <a:p>
            <a:pPr lvl="2" marL="1386839" indent="-445769" defTabSz="455675">
              <a:spcBef>
                <a:spcPts val="1800"/>
              </a:spcBef>
              <a:defRPr sz="1800"/>
            </a:pPr>
            <a:r>
              <a:rPr sz="3275"/>
              <a:t>if rhs list shorter than lhs list, rest get nil</a:t>
            </a:r>
            <a:endParaRPr sz="3275"/>
          </a:p>
          <a:p>
            <a:pPr lvl="2" marL="1386839" indent="-445769" defTabSz="455675">
              <a:spcBef>
                <a:spcPts val="1800"/>
              </a:spcBef>
              <a:defRPr sz="1800"/>
            </a:pPr>
            <a:r>
              <a:rPr sz="3275"/>
              <a:t>if lhs list shorter than right, extra values discarded</a:t>
            </a:r>
            <a:endParaRPr sz="3275"/>
          </a:p>
          <a:p>
            <a:pPr lvl="2" marL="1386839" indent="-445769" defTabSz="455675">
              <a:spcBef>
                <a:spcPts val="1800"/>
              </a:spcBef>
              <a:defRPr sz="1800"/>
            </a:pPr>
            <a:r>
              <a:rPr sz="3275"/>
              <a:t>functions can return multiple values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idx="1"/>
          </p:nvPr>
        </p:nvSpPr>
        <p:spPr>
          <a:xfrm>
            <a:off x="1270000" y="635000"/>
            <a:ext cx="10464800" cy="7848600"/>
          </a:xfrm>
          <a:prstGeom prst="rect">
            <a:avLst/>
          </a:prstGeom>
        </p:spPr>
        <p:txBody>
          <a:bodyPr/>
          <a:lstStyle/>
          <a:p>
            <a:pPr lvl="0" marL="417830" indent="-268604" defTabSz="274574">
              <a:spcBef>
                <a:spcPts val="1100"/>
              </a:spcBef>
              <a:defRPr sz="1800"/>
            </a:pPr>
            <a:r>
              <a:rPr sz="1974"/>
              <a:t>Local variables and Blocks</a:t>
            </a:r>
            <a:endParaRPr sz="1974"/>
          </a:p>
          <a:p>
            <a:pPr lvl="2" marL="835660" indent="-268604" defTabSz="274574">
              <a:spcBef>
                <a:spcPts val="1100"/>
              </a:spcBef>
              <a:defRPr sz="1800"/>
            </a:pPr>
            <a:r>
              <a:rPr sz="1974"/>
              <a:t>lunch = 10 --global variable</a:t>
            </a:r>
            <a:endParaRPr sz="1974"/>
          </a:p>
          <a:p>
            <a:pPr lvl="2" marL="835660" indent="-268604" defTabSz="274574">
              <a:spcBef>
                <a:spcPts val="1100"/>
              </a:spcBef>
              <a:defRPr sz="1800"/>
            </a:pPr>
            <a:r>
              <a:rPr sz="1974"/>
              <a:t>local snack = ‘tribble’ -- local variable</a:t>
            </a:r>
            <a:endParaRPr sz="1974"/>
          </a:p>
          <a:p>
            <a:pPr lvl="2" marL="835660" indent="-268604" defTabSz="274574">
              <a:spcBef>
                <a:spcPts val="1100"/>
              </a:spcBef>
              <a:defRPr sz="1800"/>
            </a:pPr>
            <a:r>
              <a:rPr sz="1974"/>
              <a:t>scope of local = block (body of control structure) or chunk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x = 10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local i = 1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while i &lt;= x do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   local x = i*2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   print(x)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   i = i + 1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end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if i &gt; 10 then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   local x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   x = 20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   print (x+2)    -- would print 22                                             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else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   print (x)      -- 10 (global)                                                </a:t>
            </a:r>
            <a:endParaRPr sz="1974"/>
          </a:p>
          <a:p>
            <a:pPr lvl="1" marL="0" indent="0" defTabSz="274574">
              <a:spcBef>
                <a:spcPts val="100"/>
              </a:spcBef>
              <a:buSzTx/>
              <a:buNone/>
              <a:defRPr sz="1800"/>
            </a:pPr>
            <a:r>
              <a:rPr sz="1974"/>
              <a:t>end</a:t>
            </a:r>
            <a:endParaRPr sz="1974"/>
          </a:p>
          <a:p>
            <a:pPr lvl="1" marL="0" indent="0" defTabSz="274574">
              <a:spcBef>
                <a:spcPts val="1100"/>
              </a:spcBef>
              <a:buSzTx/>
              <a:buNone/>
              <a:defRPr sz="1800"/>
            </a:pPr>
            <a:r>
              <a:rPr sz="1974"/>
              <a:t>print (x) -- 10 (global)</a:t>
            </a:r>
            <a:endParaRPr sz="1974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