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62" r:id="rId3"/>
    <p:sldId id="257" r:id="rId4"/>
    <p:sldId id="278" r:id="rId5"/>
    <p:sldId id="268" r:id="rId6"/>
    <p:sldId id="258" r:id="rId7"/>
    <p:sldId id="279" r:id="rId8"/>
    <p:sldId id="265" r:id="rId9"/>
    <p:sldId id="266" r:id="rId10"/>
    <p:sldId id="267" r:id="rId11"/>
    <p:sldId id="260" r:id="rId12"/>
    <p:sldId id="261" r:id="rId13"/>
    <p:sldId id="264" r:id="rId14"/>
    <p:sldId id="269" r:id="rId15"/>
    <p:sldId id="270" r:id="rId16"/>
    <p:sldId id="272" r:id="rId17"/>
    <p:sldId id="273" r:id="rId18"/>
    <p:sldId id="276" r:id="rId19"/>
    <p:sldId id="274" r:id="rId20"/>
    <p:sldId id="277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538" autoAdjust="0"/>
  </p:normalViewPr>
  <p:slideViewPr>
    <p:cSldViewPr snapToGrid="0">
      <p:cViewPr varScale="1">
        <p:scale>
          <a:sx n="100" d="100"/>
          <a:sy n="100" d="100"/>
        </p:scale>
        <p:origin x="99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7D30-91F6-447E-9D50-0E7266A5CBA1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EAD4-3677-4D6A-BEF7-9CB186ADD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Why all the fuss about NRE?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 it another fad?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Aren’t we all building reliable networks?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Isn’t this just for Goole, Netflix, Amazon etc?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0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Why all the fuss about NRE?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 it another fad?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Aren’t we all building reliable networks?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Isn’t this just for Goole, Netflix, Amazon etc?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2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Why all the fuss about NRE?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 it another fad?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Aren’t we all building reliable networks?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Isn’t this just for Goole, Netflix, Amazon etc?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Imperative and Procedural is one engineer footstep forward. Baby steps really.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Everyone seems to love Python.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8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Imperative and Procedural is one engineer footstep forward. Baby steps really.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Everyone seems to love Python.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Imperative and Procedural is one engineer footstep forward. Baby steps really.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Everyone seems to love Python.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0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over complicate things needlessly. NRE is grass roots engineering with brain engagement.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pseudo electronic schematic and Functional Block Diagram of an industrial process.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7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design documents I’ve seen point to Ansible or Salt and say “</a:t>
            </a:r>
            <a:r>
              <a:rPr lang="en-GB" dirty="0" err="1"/>
              <a:t>Automationz</a:t>
            </a:r>
            <a:r>
              <a:rPr lang="en-GB" dirty="0"/>
              <a:t>”. Great </a:t>
            </a:r>
            <a:r>
              <a:rPr lang="en-GB" dirty="0">
                <a:sym typeface="Wingdings" panose="05000000000000000000" pitchFamily="2" charset="2"/>
              </a:rPr>
              <a:t>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8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38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6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3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3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2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FAE4E-5A22-454E-80E3-AA1D4BB6031C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remeetup.net/" TargetMode="External"/><Relationship Id="rId2" Type="http://schemas.openxmlformats.org/officeDocument/2006/relationships/hyperlink" Target="https://github.com/nremeet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4245-C248-4FB7-B6F5-4761E1EDF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93C0AC"/>
                </a:solidFill>
              </a:rPr>
              <a:t>December</a:t>
            </a:r>
            <a:r>
              <a:rPr lang="en-GB" dirty="0"/>
              <a:t> </a:t>
            </a:r>
            <a:r>
              <a:rPr lang="en-GB" dirty="0">
                <a:solidFill>
                  <a:srgbClr val="93C0AC"/>
                </a:solidFill>
              </a:rP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3EB7B1-FF47-4BC4-A032-462A9848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62" y="652604"/>
            <a:ext cx="4329876" cy="24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4EA-7DD1-4876-B703-7A7E749D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2018: What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CFCC-CF27-4574-9CDF-E38579D4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What is NRE?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Software + Automation skill sets laid over deep network engineering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Remove hope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Focus on “reliable” approaches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Actual Engineering</a:t>
            </a:r>
          </a:p>
          <a:p>
            <a:pPr marL="0" indent="0">
              <a:buNone/>
            </a:pPr>
            <a:r>
              <a:rPr lang="en-GB" sz="26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Understand -&gt; Design -&gt; Test -&gt; Implement -&gt; Measure -&gt; Optimise -&gt; LOOP</a:t>
            </a: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8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How do we do this reliably?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Design patterns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Architecture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System engineering principles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Nomenclature and language to define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Educate those around us</a:t>
            </a:r>
          </a:p>
        </p:txBody>
      </p:sp>
    </p:spTree>
    <p:extLst>
      <p:ext uri="{BB962C8B-B14F-4D97-AF65-F5344CB8AC3E}">
        <p14:creationId xmlns:p14="http://schemas.microsoft.com/office/powerpoint/2010/main" val="52249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</a:t>
            </a:r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To build </a:t>
            </a:r>
            <a:r>
              <a:rPr lang="en-GB" sz="2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proven,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</a:t>
            </a:r>
            <a:r>
              <a:rPr lang="en-GB" sz="2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reliable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, </a:t>
            </a:r>
            <a:r>
              <a:rPr lang="en-GB" sz="2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predictable, measurable and observable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FDADF-3568-497B-A4E7-1BA6FACD55C0}"/>
              </a:ext>
            </a:extLst>
          </p:cNvPr>
          <p:cNvSpPr txBox="1"/>
          <p:nvPr/>
        </p:nvSpPr>
        <p:spPr>
          <a:xfrm>
            <a:off x="875793" y="303608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Observability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7F0EB-D17C-45D8-A284-1AFB76A5C7DA}"/>
              </a:ext>
            </a:extLst>
          </p:cNvPr>
          <p:cNvSpPr txBox="1"/>
          <p:nvPr/>
        </p:nvSpPr>
        <p:spPr>
          <a:xfrm>
            <a:off x="3664713" y="2646086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Chaos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EA1A7-75BB-479B-8768-3C4A718991C9}"/>
              </a:ext>
            </a:extLst>
          </p:cNvPr>
          <p:cNvSpPr txBox="1"/>
          <p:nvPr/>
        </p:nvSpPr>
        <p:spPr>
          <a:xfrm>
            <a:off x="4283202" y="523340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Telemetry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5EF26-4AB0-4E9F-9185-8B91F7CD1288}"/>
              </a:ext>
            </a:extLst>
          </p:cNvPr>
          <p:cNvSpPr txBox="1"/>
          <p:nvPr/>
        </p:nvSpPr>
        <p:spPr>
          <a:xfrm>
            <a:off x="6810502" y="50511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FCC02-45C6-4B20-84B1-1350AFC2AA23}"/>
              </a:ext>
            </a:extLst>
          </p:cNvPr>
          <p:cNvSpPr txBox="1"/>
          <p:nvPr/>
        </p:nvSpPr>
        <p:spPr>
          <a:xfrm>
            <a:off x="8527288" y="448451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Orchestration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955AB-830F-452D-8024-1D282F7452B4}"/>
              </a:ext>
            </a:extLst>
          </p:cNvPr>
          <p:cNvSpPr txBox="1"/>
          <p:nvPr/>
        </p:nvSpPr>
        <p:spPr>
          <a:xfrm>
            <a:off x="6381496" y="2717464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Strength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8ABAE-4B21-47B6-9847-326B86AEA5D3}"/>
              </a:ext>
            </a:extLst>
          </p:cNvPr>
          <p:cNvSpPr txBox="1"/>
          <p:nvPr/>
        </p:nvSpPr>
        <p:spPr>
          <a:xfrm>
            <a:off x="8527288" y="332996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25D10-B93D-4C8C-8DAF-7B18A21D7AB2}"/>
              </a:ext>
            </a:extLst>
          </p:cNvPr>
          <p:cNvSpPr txBox="1"/>
          <p:nvPr/>
        </p:nvSpPr>
        <p:spPr>
          <a:xfrm>
            <a:off x="1350519" y="486650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Safety Buttons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81BEE0-84DB-4D12-A239-8FC6ED756104}"/>
              </a:ext>
            </a:extLst>
          </p:cNvPr>
          <p:cNvSpPr/>
          <p:nvPr/>
        </p:nvSpPr>
        <p:spPr>
          <a:xfrm>
            <a:off x="1163320" y="2771498"/>
            <a:ext cx="9237980" cy="2641600"/>
          </a:xfrm>
          <a:prstGeom prst="ellipse">
            <a:avLst/>
          </a:prstGeom>
          <a:noFill/>
          <a:ln>
            <a:solidFill>
              <a:srgbClr val="93C0A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007F8-06D9-4B27-B0CE-DD7BCC2E222C}"/>
              </a:ext>
            </a:extLst>
          </p:cNvPr>
          <p:cNvSpPr txBox="1"/>
          <p:nvPr/>
        </p:nvSpPr>
        <p:spPr>
          <a:xfrm>
            <a:off x="-153924" y="4084694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D72DC-9BCE-4D68-8FCF-088585861B62}"/>
              </a:ext>
            </a:extLst>
          </p:cNvPr>
          <p:cNvSpPr/>
          <p:nvPr/>
        </p:nvSpPr>
        <p:spPr>
          <a:xfrm>
            <a:off x="272542" y="5891898"/>
            <a:ext cx="1081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Empathic Understanding -&gt; Solid Design -&gt; Absolute Test -&gt; Engineered   Implementation -&gt; Accurate Measurements -&gt; Required Optimisation \r   </a:t>
            </a:r>
          </a:p>
        </p:txBody>
      </p:sp>
    </p:spTree>
    <p:extLst>
      <p:ext uri="{BB962C8B-B14F-4D97-AF65-F5344CB8AC3E}">
        <p14:creationId xmlns:p14="http://schemas.microsoft.com/office/powerpoint/2010/main" val="29685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5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Thoughts?</a:t>
            </a:r>
            <a:endParaRPr lang="en-GB" sz="40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4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5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Where do we go from here?</a:t>
            </a:r>
          </a:p>
          <a:p>
            <a:pPr marL="0" indent="0" algn="ctr">
              <a:buNone/>
            </a:pPr>
            <a:endParaRPr lang="en-GB" sz="40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9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5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Language &amp; Blueprints</a:t>
            </a:r>
          </a:p>
          <a:p>
            <a:pPr marL="0" indent="0" algn="ctr">
              <a:buNone/>
            </a:pPr>
            <a:endParaRPr lang="en-GB" sz="40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9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To give you a measure of our progress</a:t>
            </a:r>
          </a:p>
        </p:txBody>
      </p:sp>
      <p:pic>
        <p:nvPicPr>
          <p:cNvPr id="1026" name="Picture 2" descr="Image result for industrial automation block diagram example">
            <a:extLst>
              <a:ext uri="{FF2B5EF4-FFF2-40B4-BE49-F238E27FC236}">
                <a16:creationId xmlns:a16="http://schemas.microsoft.com/office/drawing/2014/main" id="{0AA3C367-9B50-4A4D-8BF0-3EF9A8AD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2750185"/>
            <a:ext cx="59436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dustrial PLC FBD example">
            <a:extLst>
              <a:ext uri="{FF2B5EF4-FFF2-40B4-BE49-F238E27FC236}">
                <a16:creationId xmlns:a16="http://schemas.microsoft.com/office/drawing/2014/main" id="{3279831D-A9E7-4CF2-A56C-EA46BAE4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72" y="3181668"/>
            <a:ext cx="3429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3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And we say?</a:t>
            </a:r>
          </a:p>
        </p:txBody>
      </p:sp>
      <p:pic>
        <p:nvPicPr>
          <p:cNvPr id="6" name="Picture 2" descr="Image result for ansible logo">
            <a:extLst>
              <a:ext uri="{FF2B5EF4-FFF2-40B4-BE49-F238E27FC236}">
                <a16:creationId xmlns:a16="http://schemas.microsoft.com/office/drawing/2014/main" id="{60AFAC26-4B97-4D50-A3EC-9942456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76" y="3228180"/>
            <a:ext cx="1962586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alt Stack Logo">
            <a:extLst>
              <a:ext uri="{FF2B5EF4-FFF2-40B4-BE49-F238E27FC236}">
                <a16:creationId xmlns:a16="http://schemas.microsoft.com/office/drawing/2014/main" id="{D61C253B-D880-415A-A977-29BAD11D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62" y="3429000"/>
            <a:ext cx="2165779" cy="13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E50E490E-4B0B-404A-BB96-73B470EFC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873" y="3185159"/>
            <a:ext cx="4114639" cy="22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4B467E-CAAF-4146-AE03-AFDCA28B0315}"/>
              </a:ext>
            </a:extLst>
          </p:cNvPr>
          <p:cNvSpPr txBox="1">
            <a:spLocks/>
          </p:cNvSpPr>
          <p:nvPr/>
        </p:nvSpPr>
        <p:spPr>
          <a:xfrm>
            <a:off x="1414272" y="5288280"/>
            <a:ext cx="8595360" cy="14833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Flow charts, directed and cyclic graphs should be here instead. </a:t>
            </a:r>
          </a:p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Engineering 101 is missing!</a:t>
            </a:r>
          </a:p>
        </p:txBody>
      </p:sp>
    </p:spTree>
    <p:extLst>
      <p:ext uri="{BB962C8B-B14F-4D97-AF65-F5344CB8AC3E}">
        <p14:creationId xmlns:p14="http://schemas.microsoft.com/office/powerpoint/2010/main" val="19213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5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Actions</a:t>
            </a:r>
          </a:p>
          <a:p>
            <a:pPr marL="0" indent="0" algn="ctr">
              <a:buNone/>
            </a:pPr>
            <a:endParaRPr lang="en-GB" sz="40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2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Notation Language, Real Examples, Guidance</a:t>
            </a:r>
          </a:p>
          <a:p>
            <a:pPr marL="0" indent="0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Schematics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Flow charts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Ordered systems (1</a:t>
            </a:r>
            <a:r>
              <a:rPr lang="en-GB" sz="2800" baseline="300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st</a:t>
            </a: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/ 2</a:t>
            </a:r>
            <a:r>
              <a:rPr lang="en-GB" sz="2800" baseline="300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nd</a:t>
            </a: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Feedback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Concurrency &amp; Recursion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Temporal Dimensionality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Deep &amp; Shallow Systems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Flow of data: Imperative, Declarative, Event-driven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6911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Welcome &amp; Agenda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Jibber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Jabber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Waffle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Pizza &amp; Beers</a:t>
            </a: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8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This group can share, learn and educate the wider community</a:t>
            </a:r>
          </a:p>
          <a:p>
            <a:pPr marL="0" indent="0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Short 15-20 minute pitches from members</a:t>
            </a:r>
          </a:p>
          <a:p>
            <a:pPr marL="0" indent="0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Aim to publish articles, how-to guides and videos on best practice</a:t>
            </a:r>
          </a:p>
        </p:txBody>
      </p:sp>
    </p:spTree>
    <p:extLst>
      <p:ext uri="{BB962C8B-B14F-4D97-AF65-F5344CB8AC3E}">
        <p14:creationId xmlns:p14="http://schemas.microsoft.com/office/powerpoint/2010/main" val="83045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5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Anyone Else?</a:t>
            </a:r>
          </a:p>
          <a:p>
            <a:pPr marL="0" indent="0" algn="ctr">
              <a:buNone/>
            </a:pPr>
            <a:endParaRPr lang="en-GB" sz="54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5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Should we do this again?</a:t>
            </a:r>
          </a:p>
          <a:p>
            <a:pPr marL="0" indent="0" algn="ctr">
              <a:buNone/>
            </a:pPr>
            <a:endParaRPr lang="en-GB" sz="40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7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GitHub: </a:t>
            </a: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  <a:hlinkClick r:id="rId2"/>
              </a:rPr>
              <a:t>https://github.com/nremeetup</a:t>
            </a: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Site: </a:t>
            </a: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  <a:hlinkClick r:id="rId3"/>
              </a:rPr>
              <a:t>https://nremeetup.net</a:t>
            </a: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</a:t>
            </a:r>
          </a:p>
          <a:p>
            <a:pPr marL="0" indent="0" algn="ctr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Work to be done here as a community of good folk</a:t>
            </a:r>
          </a:p>
        </p:txBody>
      </p:sp>
    </p:spTree>
    <p:extLst>
      <p:ext uri="{BB962C8B-B14F-4D97-AF65-F5344CB8AC3E}">
        <p14:creationId xmlns:p14="http://schemas.microsoft.com/office/powerpoint/2010/main" val="21437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GB" sz="287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?</a:t>
            </a: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4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0CD70-2BC0-4263-A882-CF331617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073400"/>
            <a:ext cx="4834128" cy="346456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DevOps</a:t>
            </a:r>
          </a:p>
          <a:p>
            <a:r>
              <a:rPr lang="en-GB" sz="2400" dirty="0" err="1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DevSecOps</a:t>
            </a: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2400" dirty="0" err="1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SecDevOps</a:t>
            </a: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NetOps</a:t>
            </a:r>
          </a:p>
          <a:p>
            <a:r>
              <a:rPr lang="en-GB" sz="2400" dirty="0" err="1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DevNetOps</a:t>
            </a: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2400" dirty="0" err="1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DevNetSecOps</a:t>
            </a: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F4D967F-EA7A-46B5-B371-7A16EFF8AED0}"/>
              </a:ext>
            </a:extLst>
          </p:cNvPr>
          <p:cNvSpPr txBox="1">
            <a:spLocks/>
          </p:cNvSpPr>
          <p:nvPr/>
        </p:nvSpPr>
        <p:spPr>
          <a:xfrm>
            <a:off x="6174232" y="3073400"/>
            <a:ext cx="4834128" cy="346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Site </a:t>
            </a:r>
            <a:r>
              <a:rPr lang="en-GB" sz="2400" dirty="0" err="1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Relaibility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Engineers</a:t>
            </a:r>
          </a:p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Observability Engineers</a:t>
            </a:r>
          </a:p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Chaos Engineering</a:t>
            </a:r>
          </a:p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Automation &amp; Orchestration Engineers</a:t>
            </a:r>
          </a:p>
          <a:p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Reliability Engineer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722B4-361F-4A91-A5D7-47F24962BA42}"/>
              </a:ext>
            </a:extLst>
          </p:cNvPr>
          <p:cNvSpPr txBox="1"/>
          <p:nvPr/>
        </p:nvSpPr>
        <p:spPr>
          <a:xfrm>
            <a:off x="1261872" y="1955800"/>
            <a:ext cx="869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It’s BS Bingo Time!</a:t>
            </a:r>
            <a:endParaRPr lang="en-GB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9B476-C730-445D-8049-BE2773CAA270}"/>
              </a:ext>
            </a:extLst>
          </p:cNvPr>
          <p:cNvSpPr txBox="1"/>
          <p:nvPr/>
        </p:nvSpPr>
        <p:spPr>
          <a:xfrm rot="1047508">
            <a:off x="1864359" y="3976041"/>
            <a:ext cx="6187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FF0000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ENGINEERING</a:t>
            </a:r>
            <a:endParaRPr lang="en-GB" b="1" dirty="0">
              <a:solidFill>
                <a:srgbClr val="FF0000"/>
              </a:solidFill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2018: Litmus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112" y="2113280"/>
            <a:ext cx="8595360" cy="415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“I’m going to automate the      out of this…” </a:t>
            </a:r>
          </a:p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Answer =</a:t>
            </a:r>
          </a:p>
          <a:p>
            <a:pPr marL="0" indent="0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“Declarative is just for building VMs!”</a:t>
            </a:r>
          </a:p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Answer = </a:t>
            </a: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F8DD3-6064-46F5-BE97-03881B4521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24" y="1919922"/>
            <a:ext cx="654296" cy="767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479947-4996-48F3-8F20-75A18BB94F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33" y="4775011"/>
            <a:ext cx="654296" cy="767398"/>
          </a:xfrm>
          <a:prstGeom prst="rect">
            <a:avLst/>
          </a:prstGeom>
        </p:spPr>
      </p:pic>
      <p:pic>
        <p:nvPicPr>
          <p:cNvPr id="16" name="Picture 2" descr="Image result for ansible logo">
            <a:extLst>
              <a:ext uri="{FF2B5EF4-FFF2-40B4-BE49-F238E27FC236}">
                <a16:creationId xmlns:a16="http://schemas.microsoft.com/office/drawing/2014/main" id="{1CFF8A48-DC17-4891-ABFB-1464C10C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33" y="2894331"/>
            <a:ext cx="1021904" cy="8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674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Current State</a:t>
            </a: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57AAE7-158A-44B6-A0C0-7188C41C55D1}"/>
              </a:ext>
            </a:extLst>
          </p:cNvPr>
          <p:cNvGrpSpPr/>
          <p:nvPr/>
        </p:nvGrpSpPr>
        <p:grpSpPr>
          <a:xfrm>
            <a:off x="1261872" y="2391728"/>
            <a:ext cx="6183630" cy="1911667"/>
            <a:chOff x="897255" y="2568893"/>
            <a:chExt cx="6183630" cy="19116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E940161-4387-41DB-8817-8F5390F7D145}"/>
                </a:ext>
              </a:extLst>
            </p:cNvPr>
            <p:cNvSpPr/>
            <p:nvPr/>
          </p:nvSpPr>
          <p:spPr>
            <a:xfrm>
              <a:off x="897255" y="2651760"/>
              <a:ext cx="6183630" cy="1828800"/>
            </a:xfrm>
            <a:prstGeom prst="roundRect">
              <a:avLst/>
            </a:prstGeom>
            <a:solidFill>
              <a:srgbClr val="93C0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Image result for ansible logo">
              <a:extLst>
                <a:ext uri="{FF2B5EF4-FFF2-40B4-BE49-F238E27FC236}">
                  <a16:creationId xmlns:a16="http://schemas.microsoft.com/office/drawing/2014/main" id="{4A46A375-3108-4F69-88F5-F1E396921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99" y="2802255"/>
              <a:ext cx="1962586" cy="155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4E4187C0-A550-483A-BCDF-05DA5BA7E42E}"/>
                </a:ext>
              </a:extLst>
            </p:cNvPr>
            <p:cNvSpPr txBox="1">
              <a:spLocks/>
            </p:cNvSpPr>
            <p:nvPr/>
          </p:nvSpPr>
          <p:spPr>
            <a:xfrm>
              <a:off x="3625977" y="3091815"/>
              <a:ext cx="803148" cy="6743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480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rPr>
                <a:t>=</a:t>
              </a:r>
              <a:endPara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endParaRPr>
            </a:p>
            <a:p>
              <a:pPr marL="0" indent="0" algn="ctr">
                <a:buFont typeface="Arial" pitchFamily="34" charset="0"/>
                <a:buNone/>
              </a:pPr>
              <a:endPara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endParaRPr>
            </a:p>
            <a:p>
              <a:pPr marL="0" indent="0" algn="ctr">
                <a:buFont typeface="Arial" pitchFamily="34" charset="0"/>
                <a:buNone/>
              </a:pPr>
              <a:endPara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endParaRPr>
            </a:p>
            <a:p>
              <a:pPr marL="0" indent="0" algn="ctr">
                <a:buFont typeface="Arial" pitchFamily="34" charset="0"/>
                <a:buNone/>
              </a:pPr>
              <a:endPara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endParaRPr>
            </a:p>
            <a:p>
              <a:pPr algn="ctr"/>
              <a:endParaRPr lang="en-GB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endParaRPr>
            </a:p>
          </p:txBody>
        </p:sp>
        <p:pic>
          <p:nvPicPr>
            <p:cNvPr id="8" name="Graphic 7" descr="Baby Crawling">
              <a:extLst>
                <a:ext uri="{FF2B5EF4-FFF2-40B4-BE49-F238E27FC236}">
                  <a16:creationId xmlns:a16="http://schemas.microsoft.com/office/drawing/2014/main" id="{5800153F-A3E1-425F-902E-9B2D8BAB8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3010" y="2568893"/>
              <a:ext cx="1720214" cy="172021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017BCF-7D18-490E-930C-2FB9D1B6ADDE}"/>
              </a:ext>
            </a:extLst>
          </p:cNvPr>
          <p:cNvGrpSpPr/>
          <p:nvPr/>
        </p:nvGrpSpPr>
        <p:grpSpPr>
          <a:xfrm>
            <a:off x="1261872" y="4526574"/>
            <a:ext cx="6183630" cy="1157946"/>
            <a:chOff x="1261872" y="4526574"/>
            <a:chExt cx="6183630" cy="115794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57B157-D6F8-47EA-8812-385D240FC815}"/>
                </a:ext>
              </a:extLst>
            </p:cNvPr>
            <p:cNvSpPr/>
            <p:nvPr/>
          </p:nvSpPr>
          <p:spPr>
            <a:xfrm>
              <a:off x="1261872" y="4526574"/>
              <a:ext cx="6183630" cy="1157946"/>
            </a:xfrm>
            <a:prstGeom prst="roundRect">
              <a:avLst/>
            </a:prstGeom>
            <a:solidFill>
              <a:srgbClr val="93C0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A7BA92-0855-46B2-B65E-D5DB471C84DB}"/>
                </a:ext>
              </a:extLst>
            </p:cNvPr>
            <p:cNvSpPr txBox="1"/>
            <p:nvPr/>
          </p:nvSpPr>
          <p:spPr>
            <a:xfrm>
              <a:off x="1620584" y="4589144"/>
              <a:ext cx="5466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rPr>
                <a:t>I   Python</a:t>
              </a:r>
            </a:p>
          </p:txBody>
        </p:sp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C879EF5A-91EA-4B09-B103-3DE55CB2B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64994" y="4628484"/>
              <a:ext cx="914400" cy="914400"/>
            </a:xfrm>
            <a:prstGeom prst="rect">
              <a:avLst/>
            </a:prstGeom>
          </p:spPr>
        </p:pic>
      </p:grpSp>
      <p:pic>
        <p:nvPicPr>
          <p:cNvPr id="1028" name="Picture 4" descr="Cartoon stick man drawing conceptual illustration of businessman with eyes covered falling over the edge. Business concept of risk.. Conceptual Cartoon of Businessman Falling From the Cliff ">
            <a:extLst>
              <a:ext uri="{FF2B5EF4-FFF2-40B4-BE49-F238E27FC236}">
                <a16:creationId xmlns:a16="http://schemas.microsoft.com/office/drawing/2014/main" id="{C57F1367-D052-4E60-AB0D-F0A53984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3360" y="2060237"/>
            <a:ext cx="2498789" cy="38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674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Current State</a:t>
            </a: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  <p:pic>
        <p:nvPicPr>
          <p:cNvPr id="1028" name="Picture 4" descr="Cartoon stick man drawing conceptual illustration of businessman with eyes covered falling over the edge. Business concept of risk.. Conceptual Cartoon of Businessman Falling From the Cliff ">
            <a:extLst>
              <a:ext uri="{FF2B5EF4-FFF2-40B4-BE49-F238E27FC236}">
                <a16:creationId xmlns:a16="http://schemas.microsoft.com/office/drawing/2014/main" id="{C57F1367-D052-4E60-AB0D-F0A53984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6663" y="4717902"/>
            <a:ext cx="596933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6BD9D-4F4C-4DC4-9E53-D08C1F3B7268}"/>
              </a:ext>
            </a:extLst>
          </p:cNvPr>
          <p:cNvCxnSpPr>
            <a:cxnSpLocks/>
          </p:cNvCxnSpPr>
          <p:nvPr/>
        </p:nvCxnSpPr>
        <p:spPr>
          <a:xfrm>
            <a:off x="973567" y="5749962"/>
            <a:ext cx="9504381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378733-8E93-44EC-A1B3-F06D27BC2A3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48871" y="4301791"/>
            <a:ext cx="0" cy="118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F4383E-3DBB-4C2C-A263-75B0DFA8BD88}"/>
              </a:ext>
            </a:extLst>
          </p:cNvPr>
          <p:cNvSpPr txBox="1"/>
          <p:nvPr/>
        </p:nvSpPr>
        <p:spPr>
          <a:xfrm>
            <a:off x="277013" y="3378461"/>
            <a:ext cx="154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Unix</a:t>
            </a:r>
          </a:p>
          <a:p>
            <a:pPr algn="ctr"/>
            <a:r>
              <a:rPr lang="en-GB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Scripting</a:t>
            </a:r>
          </a:p>
          <a:p>
            <a:pPr algn="ctr"/>
            <a:r>
              <a:rPr lang="en-GB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1970s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2EDAE-AAA9-467B-B1CA-88A76B92F27A}"/>
              </a:ext>
            </a:extLst>
          </p:cNvPr>
          <p:cNvSpPr txBox="1"/>
          <p:nvPr/>
        </p:nvSpPr>
        <p:spPr>
          <a:xfrm>
            <a:off x="9240818" y="5958428"/>
            <a:ext cx="212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Solid Engineering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9BA0D-4F9C-4D42-AD07-211F995771A5}"/>
              </a:ext>
            </a:extLst>
          </p:cNvPr>
          <p:cNvSpPr txBox="1"/>
          <p:nvPr/>
        </p:nvSpPr>
        <p:spPr>
          <a:xfrm>
            <a:off x="-13446" y="5958427"/>
            <a:ext cx="212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0586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4EA-7DD1-4876-B703-7A7E749D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2018: Why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CFCC-CF27-4574-9CDF-E38579D4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Engineers building button driven imperative versions of their activities</a:t>
            </a:r>
          </a:p>
          <a:p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We’re going back to grass roots although slowly</a:t>
            </a:r>
          </a:p>
          <a:p>
            <a:pPr marL="0" indent="0">
              <a:buNone/>
            </a:pP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In the land of the blind, the one eyed person is royalty…</a:t>
            </a:r>
            <a:r>
              <a:rPr lang="en-GB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(a modern take)</a:t>
            </a:r>
          </a:p>
          <a:p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4EA-7DD1-4876-B703-7A7E749D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December 2018: Why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FCFCC-CF27-4574-9CDF-E38579D45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Source Code Pro for Powerline" panose="020B0509030403020204" pitchFamily="49" charset="0"/>
                    <a:ea typeface="Source Code Pro for Powerline" panose="020B0509030403020204" pitchFamily="49" charset="0"/>
                  </a:rPr>
                  <a:t>MY GOOD MAN, WTF IS NRE?</a:t>
                </a:r>
                <a:endParaRPr lang="en-GB" sz="280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endParaRPr>
              </a:p>
              <a:p>
                <a:endParaRPr lang="en-GB" sz="280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ource Code Pro for Powerline" panose="020B0509030403020204" pitchFamily="49" charset="0"/>
                    <a:ea typeface="Source Code Pro for Powerline" panose="020B0509030403020204" pitchFamily="49" charset="0"/>
                  </a:rPr>
                  <a:t>NRE =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Source Code Pro for Powerline" panose="020B0509030403020204" pitchFamily="49" charset="0"/>
                      </a:rPr>
                      <m:t>𝑓</m:t>
                    </m:r>
                    <m:d>
                      <m:d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</m:ctrlPr>
                      </m:d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  <m:t>𝑥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Source Code Pro for Powerline" panose="020B0509030403020204" pitchFamily="49" charset="0"/>
                      </a:rPr>
                      <m:t>=</m:t>
                    </m:r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  <m:t>𝑎</m:t>
                        </m:r>
                      </m:e>
                      <m:sub>
                        <m: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  <m:t>0</m:t>
                        </m:r>
                      </m:sub>
                    </m:sSub>
                    <m:r>
                      <a:rPr lang="pt-BR" sz="2800" i="1" smtClean="0">
                        <a:latin typeface="Cambria Math" panose="02040503050406030204" pitchFamily="18" charset="0"/>
                        <a:ea typeface="Source Code Pro for Powerline" panose="020B0509030403020204" pitchFamily="49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</m:ctrlPr>
                      </m:naryPr>
                      <m:sub>
                        <m: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  <m:t>𝑛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  <m:t>=1</m:t>
                        </m:r>
                      </m:sub>
                      <m:sup>
                        <m:r>
                          <a:rPr lang="pt-BR" sz="2800" i="1" smtClean="0">
                            <a:latin typeface="Cambria Math" panose="02040503050406030204" pitchFamily="18" charset="0"/>
                            <a:ea typeface="Source Code Pro for Powerline" panose="020B0509030403020204" pitchFamily="49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sz="2800" i="1" smtClean="0">
                                <a:latin typeface="Cambria Math" panose="02040503050406030204" pitchFamily="18" charset="0"/>
                                <a:ea typeface="Source Code Pro for Powerline" panose="020B050903040302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800" i="0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𝑛</m:t>
                                    </m:r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𝜋</m:t>
                                    </m:r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sz="2800" i="1" smtClean="0">
                                <a:latin typeface="Cambria Math" panose="02040503050406030204" pitchFamily="18" charset="0"/>
                                <a:ea typeface="Source Code Pro for Powerline" panose="020B0509030403020204" pitchFamily="49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800" i="0" smtClean="0">
                                    <a:latin typeface="Cambria Math" panose="02040503050406030204" pitchFamily="18" charset="0"/>
                                    <a:ea typeface="Source Code Pro for Powerline" panose="020B0509030403020204" pitchFamily="49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𝑛</m:t>
                                    </m:r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𝜋</m:t>
                                    </m:r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Source Code Pro for Powerline" panose="020B0509030403020204" pitchFamily="49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  <a:ea typeface="Source Code Pro for Powerline" panose="020B0509030403020204" pitchFamily="49" charset="0"/>
                      </a:rPr>
                      <m:t>?</m:t>
                    </m:r>
                  </m:oMath>
                </a14:m>
                <a:endParaRPr lang="en-GB" sz="2800" b="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endParaRPr>
              </a:p>
              <a:p>
                <a:pPr marL="0" indent="0">
                  <a:buNone/>
                </a:pPr>
                <a:endParaRPr lang="en-GB" sz="280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endParaRPr>
              </a:p>
              <a:p>
                <a:pPr marL="0" indent="0">
                  <a:buNone/>
                </a:pPr>
                <a:r>
                  <a:rPr lang="en-GB" sz="2800" b="1" dirty="0">
                    <a:solidFill>
                      <a:srgbClr val="FF0000"/>
                    </a:solidFill>
                    <a:latin typeface="Source Code Pro for Powerline" panose="020B0509030403020204" pitchFamily="49" charset="0"/>
                    <a:ea typeface="Source Code Pro for Powerline" panose="020B0509030403020204" pitchFamily="49" charset="0"/>
                  </a:rPr>
                  <a:t>Not another attempt at self importance, but a real need to help here</a:t>
                </a:r>
              </a:p>
              <a:p>
                <a:pPr marL="0" indent="0">
                  <a:buNone/>
                </a:pPr>
                <a:endParaRPr lang="en-GB" sz="2800" dirty="0">
                  <a:latin typeface="Source Code Pro for Powerline" panose="020B0509030403020204" pitchFamily="49" charset="0"/>
                  <a:ea typeface="Source Code Pro for Powerline" panose="020B0509030403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FCFCC-CF27-4574-9CDF-E38579D45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8" t="-1961" r="-3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BCE893-B079-4D6E-959F-1BA01891A97A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3956</TotalTime>
  <Words>658</Words>
  <Application>Microsoft Office PowerPoint</Application>
  <PresentationFormat>Widescreen</PresentationFormat>
  <Paragraphs>185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Schoolbook</vt:lpstr>
      <vt:lpstr>Source Code Pro for Powerline</vt:lpstr>
      <vt:lpstr>Wingdings 2</vt:lpstr>
      <vt:lpstr>View</vt:lpstr>
      <vt:lpstr>December 2018</vt:lpstr>
      <vt:lpstr>NRE December 2018</vt:lpstr>
      <vt:lpstr>NRE December 2018</vt:lpstr>
      <vt:lpstr>NRE December 2018</vt:lpstr>
      <vt:lpstr>NRE December 2018: Litmus</vt:lpstr>
      <vt:lpstr>NRE December 2018</vt:lpstr>
      <vt:lpstr>NRE December 2018</vt:lpstr>
      <vt:lpstr>NRE December 2018: Why</vt:lpstr>
      <vt:lpstr>NRE December 2018: Why</vt:lpstr>
      <vt:lpstr>NRE December 2018: What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  <vt:lpstr>NRE December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 Meetup UK</dc:title>
  <dc:creator>David Gee</dc:creator>
  <cp:lastModifiedBy>David Gee</cp:lastModifiedBy>
  <cp:revision>38</cp:revision>
  <dcterms:created xsi:type="dcterms:W3CDTF">2018-12-08T20:16:16Z</dcterms:created>
  <dcterms:modified xsi:type="dcterms:W3CDTF">2018-12-13T12:32:45Z</dcterms:modified>
</cp:coreProperties>
</file>