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67" r:id="rId5"/>
    <p:sldId id="276" r:id="rId6"/>
    <p:sldId id="265" r:id="rId7"/>
    <p:sldId id="260" r:id="rId8"/>
    <p:sldId id="261" r:id="rId9"/>
    <p:sldId id="262" r:id="rId10"/>
    <p:sldId id="263" r:id="rId11"/>
    <p:sldId id="277" r:id="rId12"/>
    <p:sldId id="266" r:id="rId13"/>
    <p:sldId id="269" r:id="rId14"/>
    <p:sldId id="268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A49F-4B3F-496D-A8EB-2B8353536007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3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A49F-4B3F-496D-A8EB-2B8353536007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1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A49F-4B3F-496D-A8EB-2B8353536007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8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A49F-4B3F-496D-A8EB-2B8353536007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1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A49F-4B3F-496D-A8EB-2B8353536007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5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A49F-4B3F-496D-A8EB-2B8353536007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6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A49F-4B3F-496D-A8EB-2B8353536007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7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A49F-4B3F-496D-A8EB-2B8353536007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6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A49F-4B3F-496D-A8EB-2B8353536007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9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A49F-4B3F-496D-A8EB-2B8353536007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A49F-4B3F-496D-A8EB-2B8353536007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4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5A49F-4B3F-496D-A8EB-2B8353536007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70580-0C10-4088-923C-39BEA319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8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ree-proxy-list.net/" TargetMode="External"/><Relationship Id="rId2" Type="http://schemas.openxmlformats.org/officeDocument/2006/relationships/hyperlink" Target="http://www.cool-proxy.net/proxies/http_proxy_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therproxy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il2ban/fail2ba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X-Forwarded-F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599A7-1308-4A91-93BB-871FF793AD0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0"/>
            <a:ext cx="9144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1960BC-D014-43A4-A811-FA32DE680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137" y="1122363"/>
            <a:ext cx="8255726" cy="2387600"/>
          </a:xfrm>
        </p:spPr>
        <p:txBody>
          <a:bodyPr/>
          <a:lstStyle/>
          <a:p>
            <a:r>
              <a:rPr lang="en-US" b="1" dirty="0"/>
              <a:t>Brute-forcing a web login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A9C3A-45DA-4F3B-A71C-62DEDCE25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By </a:t>
            </a:r>
            <a:r>
              <a:rPr lang="en-US" b="1" dirty="0" err="1"/>
              <a:t>Nechemia</a:t>
            </a:r>
            <a:r>
              <a:rPr lang="en-US" b="1" dirty="0"/>
              <a:t> </a:t>
            </a:r>
            <a:r>
              <a:rPr lang="en-US" b="1" dirty="0" err="1"/>
              <a:t>Renzoni</a:t>
            </a:r>
            <a:r>
              <a:rPr lang="en-US" b="1" dirty="0"/>
              <a:t> and Ariel </a:t>
            </a:r>
            <a:r>
              <a:rPr lang="en-US" b="1" dirty="0" err="1"/>
              <a:t>Shumacher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4569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0D85-1F6F-41B2-90E4-815BE78C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around </a:t>
            </a:r>
            <a:r>
              <a:rPr lang="en-US" b="1" dirty="0"/>
              <a:t>fail2ban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Solution 2!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04FB-4F90-4A78-A85F-932B4CC9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distributed forward-proxies.</a:t>
            </a:r>
          </a:p>
          <a:p>
            <a:r>
              <a:rPr lang="en-US" dirty="0"/>
              <a:t>Each proxy has different IP.</a:t>
            </a:r>
          </a:p>
          <a:p>
            <a:r>
              <a:rPr lang="en-US" dirty="0"/>
              <a:t>After trying password through one proxy, move on to using another proxy with different password.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A8978-2C57-415E-935D-4F178CAAD0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3899">
            <a:off x="6195751" y="4254845"/>
            <a:ext cx="2133584" cy="213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F741B2-8104-4C86-84CF-FD5251082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"/>
            <a:ext cx="9144000" cy="6856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F138AE-198F-4530-9A81-ABE5CDC43B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3" t="38474" r="36952" b="49079"/>
          <a:stretch/>
        </p:blipFill>
        <p:spPr>
          <a:xfrm>
            <a:off x="4693920" y="2638697"/>
            <a:ext cx="1071154" cy="853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A0822D-CB21-4EA8-AC4E-28671EC4D1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8" t="21834" r="28666" b="64449"/>
          <a:stretch/>
        </p:blipFill>
        <p:spPr>
          <a:xfrm>
            <a:off x="5765074" y="1497873"/>
            <a:ext cx="757646" cy="9405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F7FEE7-C5F1-4257-BE17-81C44D7809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8" t="21834" r="17811" b="34739"/>
          <a:stretch/>
        </p:blipFill>
        <p:spPr>
          <a:xfrm>
            <a:off x="1062445" y="1497873"/>
            <a:ext cx="6453051" cy="2977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257886-516C-418F-80B6-6107E60235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2" t="11927" r="19048" b="46666"/>
          <a:stretch/>
        </p:blipFill>
        <p:spPr>
          <a:xfrm>
            <a:off x="1166948" y="818605"/>
            <a:ext cx="6235337" cy="2838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C47F49-4252-4480-8D6C-47DABACA73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5" t="14213" r="12762" b="33456"/>
          <a:stretch/>
        </p:blipFill>
        <p:spPr>
          <a:xfrm>
            <a:off x="722810" y="975360"/>
            <a:ext cx="7254241" cy="358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2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1123-6456-4C57-851D-C28AB159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04463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Distributed forward-proxies</a:t>
            </a:r>
            <a:br>
              <a:rPr lang="en-US" dirty="0"/>
            </a:br>
            <a:r>
              <a:rPr lang="en-US" dirty="0"/>
              <a:t>Problem: </a:t>
            </a:r>
            <a:r>
              <a:rPr lang="en-US" b="1" dirty="0"/>
              <a:t>Where to find distributed proxies?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5CA7-967E-43C4-8357-F033030BA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45620"/>
            <a:ext cx="7886700" cy="23667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Many open un-authenticated web proxies available</a:t>
            </a:r>
          </a:p>
          <a:p>
            <a:r>
              <a:rPr lang="en-US" dirty="0"/>
              <a:t>Solution 1:</a:t>
            </a:r>
          </a:p>
          <a:p>
            <a:pPr marL="0" indent="0">
              <a:buNone/>
            </a:pPr>
            <a:r>
              <a:rPr lang="en-US" dirty="0"/>
              <a:t>Scrape websites listing open proxies</a:t>
            </a:r>
          </a:p>
          <a:p>
            <a:pPr lvl="1"/>
            <a:r>
              <a:rPr lang="en-US" dirty="0">
                <a:hlinkClick r:id="rId2"/>
              </a:rPr>
              <a:t>http://www.cool-proxy.net/proxies/http_proxy_list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http://free-proxy-list.net/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http://gatherproxy.com/</a:t>
            </a:r>
            <a:endParaRPr lang="en-US" dirty="0"/>
          </a:p>
          <a:p>
            <a:pPr lvl="1"/>
            <a:r>
              <a:rPr lang="en-US" dirty="0"/>
              <a:t>… and many others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9D61D9-D1EE-4FDB-BDF2-7CE741992167}"/>
              </a:ext>
            </a:extLst>
          </p:cNvPr>
          <p:cNvSpPr txBox="1">
            <a:spLocks/>
          </p:cNvSpPr>
          <p:nvPr/>
        </p:nvSpPr>
        <p:spPr>
          <a:xfrm>
            <a:off x="628650" y="4728004"/>
            <a:ext cx="7886700" cy="80200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Solution 2:</a:t>
            </a:r>
          </a:p>
          <a:p>
            <a:pPr marL="0" indent="0">
              <a:buNone/>
            </a:pPr>
            <a:r>
              <a:rPr lang="en-US" sz="2100" dirty="0"/>
              <a:t>Write an automated web-scanner looking for open web-proxies</a:t>
            </a:r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9907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B21A-D1D1-4C32-AC0F-BD7B8F56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Primary forward-proxy protocols:</a:t>
            </a:r>
            <a:br>
              <a:rPr lang="en-US" dirty="0"/>
            </a:br>
            <a:r>
              <a:rPr lang="en-US" dirty="0"/>
              <a:t>HTTP-Forwarding and SOCKS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AB9B-158D-4008-9CBA-F13CCBED1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HTTP-Forwarding proxy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HTTP</a:t>
            </a:r>
            <a:r>
              <a:rPr lang="en-US" dirty="0"/>
              <a:t> request headers sent to proxy server:</a:t>
            </a:r>
          </a:p>
          <a:p>
            <a:pPr lvl="2"/>
            <a:r>
              <a:rPr lang="en-US" dirty="0"/>
              <a:t>GET </a:t>
            </a:r>
            <a:r>
              <a:rPr lang="en-US" b="1" dirty="0"/>
              <a:t>http://moodle.jct.ac.il</a:t>
            </a:r>
            <a:r>
              <a:rPr lang="en-US" dirty="0"/>
              <a:t>/login HTTP/1.1</a:t>
            </a:r>
          </a:p>
          <a:p>
            <a:pPr lvl="2"/>
            <a:r>
              <a:rPr lang="en-US" dirty="0"/>
              <a:t>Host: moodle.jct.ac.il</a:t>
            </a:r>
          </a:p>
          <a:p>
            <a:pPr lvl="2"/>
            <a:r>
              <a:rPr lang="en-US" dirty="0"/>
              <a:t>Proxy-Connection: Keep-Alive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HTTPS</a:t>
            </a:r>
            <a:r>
              <a:rPr lang="en-US" dirty="0"/>
              <a:t> request headers sent to proxy server</a:t>
            </a:r>
          </a:p>
          <a:p>
            <a:pPr lvl="2"/>
            <a:r>
              <a:rPr lang="en-US" b="1" dirty="0"/>
              <a:t>CONNECT moodle.jct.ac.il:443 HTTP/1.1</a:t>
            </a:r>
          </a:p>
          <a:p>
            <a:pPr lvl="2"/>
            <a:r>
              <a:rPr lang="en-US" dirty="0"/>
              <a:t>Host: moodle.jct.ac.il:443</a:t>
            </a:r>
          </a:p>
          <a:p>
            <a:pPr lvl="2"/>
            <a:r>
              <a:rPr lang="en-US" dirty="0"/>
              <a:t>Proxy-Connection: Keep-Alive</a:t>
            </a:r>
          </a:p>
          <a:p>
            <a:pPr lvl="3"/>
            <a:endParaRPr lang="en-US" dirty="0"/>
          </a:p>
          <a:p>
            <a:r>
              <a:rPr lang="en-US" dirty="0"/>
              <a:t>HTTP proxy performs requests on behalf of client</a:t>
            </a:r>
          </a:p>
          <a:p>
            <a:r>
              <a:rPr lang="en-US" dirty="0"/>
              <a:t>HTTPS proxy forwards TCP connections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C131FE-C999-4B3D-B1DF-3D606615E90F}"/>
              </a:ext>
            </a:extLst>
          </p:cNvPr>
          <p:cNvCxnSpPr>
            <a:cxnSpLocks/>
          </p:cNvCxnSpPr>
          <p:nvPr/>
        </p:nvCxnSpPr>
        <p:spPr>
          <a:xfrm flipH="1">
            <a:off x="4899252" y="3151415"/>
            <a:ext cx="252113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6105AB-C7F5-45F1-A610-1F5B85040D8E}"/>
              </a:ext>
            </a:extLst>
          </p:cNvPr>
          <p:cNvSpPr txBox="1"/>
          <p:nvPr/>
        </p:nvSpPr>
        <p:spPr>
          <a:xfrm>
            <a:off x="7685859" y="3001374"/>
            <a:ext cx="8294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required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42537-FB8D-4474-A714-CDB39FFEA886}"/>
              </a:ext>
            </a:extLst>
          </p:cNvPr>
          <p:cNvSpPr txBox="1"/>
          <p:nvPr/>
        </p:nvSpPr>
        <p:spPr>
          <a:xfrm>
            <a:off x="6919641" y="4191276"/>
            <a:ext cx="21235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*connect causes proxy to act as TCP tunnel</a:t>
            </a:r>
          </a:p>
        </p:txBody>
      </p:sp>
    </p:spTree>
    <p:extLst>
      <p:ext uri="{BB962C8B-B14F-4D97-AF65-F5344CB8AC3E}">
        <p14:creationId xmlns:p14="http://schemas.microsoft.com/office/powerpoint/2010/main" val="304009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D16F-B627-4779-B64F-9ED457FC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5755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with HTTP proxy: </a:t>
            </a:r>
            <a:br>
              <a:rPr lang="en-US" dirty="0"/>
            </a:br>
            <a:r>
              <a:rPr lang="en-US" b="1" dirty="0"/>
              <a:t>Not all public proxies are anonymous</a:t>
            </a:r>
            <a:br>
              <a:rPr lang="en-US" b="1" dirty="0"/>
            </a:br>
            <a:r>
              <a:rPr lang="en-US" dirty="0"/>
              <a:t>(</a:t>
            </a:r>
            <a:r>
              <a:rPr lang="en-US" sz="2925" dirty="0"/>
              <a:t>and we don’t want victim to know who’s attacking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34B35-0755-48C1-9A0A-E4A85C8F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72165"/>
            <a:ext cx="7886700" cy="4172178"/>
          </a:xfrm>
        </p:spPr>
        <p:txBody>
          <a:bodyPr/>
          <a:lstStyle/>
          <a:p>
            <a:r>
              <a:rPr lang="en-US" dirty="0"/>
              <a:t>At discretion of HTTP forward-proxy, can include  ‘X-Forwarded-For’ HTTP header or similar header, leaking attacker’s IP.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Check if the proxy leaks attacker’s IP against service like </a:t>
            </a:r>
            <a:r>
              <a:rPr lang="en-US" i="1" dirty="0"/>
              <a:t>api.ipify.org</a:t>
            </a:r>
            <a:r>
              <a:rPr lang="en-US" dirty="0"/>
              <a:t> before using the proxy.</a:t>
            </a:r>
          </a:p>
        </p:txBody>
      </p:sp>
    </p:spTree>
    <p:extLst>
      <p:ext uri="{BB962C8B-B14F-4D97-AF65-F5344CB8AC3E}">
        <p14:creationId xmlns:p14="http://schemas.microsoft.com/office/powerpoint/2010/main" val="280107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B9359F-566E-4EC0-ACFA-AB4DC67A6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2444">
            <a:off x="6260131" y="4151402"/>
            <a:ext cx="2143125" cy="21431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97A6-EFF9-4EE4-9F4F-3D4D961C8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91" y="516528"/>
            <a:ext cx="7886700" cy="3263504"/>
          </a:xfrm>
        </p:spPr>
        <p:txBody>
          <a:bodyPr/>
          <a:lstStyle/>
          <a:p>
            <a:r>
              <a:rPr lang="en-US" dirty="0"/>
              <a:t>SOCKS4/SOCKS5 proxy</a:t>
            </a:r>
          </a:p>
          <a:p>
            <a:pPr lvl="1"/>
            <a:r>
              <a:rPr lang="en-US" dirty="0"/>
              <a:t>Creates TCP / UDP tunnel from client to destination.</a:t>
            </a:r>
          </a:p>
          <a:p>
            <a:pPr lvl="1"/>
            <a:r>
              <a:rPr lang="en-US" dirty="0"/>
              <a:t>Re-encapsulates transport layer and below.</a:t>
            </a:r>
          </a:p>
          <a:p>
            <a:pPr lvl="1"/>
            <a:r>
              <a:rPr lang="en-US" dirty="0"/>
              <a:t>Original HTTP request forwarded to destination.</a:t>
            </a:r>
          </a:p>
          <a:p>
            <a:pPr lvl="1"/>
            <a:r>
              <a:rPr lang="en-US" dirty="0"/>
              <a:t>HTTP headers not changed = no ‘X-Forwarded-For’ header appended.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0D527-1078-4DCB-AB23-907AED2B2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4" y="2812970"/>
            <a:ext cx="5017477" cy="243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4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99BC-91A4-44D3-8570-EF17BAF9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731E-34FD-46CB-80D0-AF9A71DB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do if a proxy server is dead?</a:t>
            </a:r>
          </a:p>
          <a:p>
            <a:r>
              <a:rPr lang="en-US" dirty="0"/>
              <a:t>How many passwords to try on each proxy before moving on to next proxy?</a:t>
            </a:r>
          </a:p>
          <a:p>
            <a:r>
              <a:rPr lang="en-US" dirty="0"/>
              <a:t>Which proxy protocols to support?</a:t>
            </a:r>
          </a:p>
          <a:p>
            <a:r>
              <a:rPr lang="en-US" dirty="0"/>
              <a:t>Detect failed / successful login?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E2953-C45F-4AB7-A963-921FC6FD6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83" y="3803060"/>
            <a:ext cx="2514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8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A537-084F-4048-9F42-38545FC0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 side defenses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A4509-5B4F-45C2-A8B6-CD5A14C0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0825"/>
            <a:ext cx="7886700" cy="4351338"/>
          </a:xfrm>
        </p:spPr>
        <p:txBody>
          <a:bodyPr/>
          <a:lstStyle/>
          <a:p>
            <a:r>
              <a:rPr lang="en-US" dirty="0"/>
              <a:t>Captcha</a:t>
            </a:r>
          </a:p>
          <a:p>
            <a:r>
              <a:rPr lang="en-US" dirty="0"/>
              <a:t>Slow down response for multiple login attempts to single account</a:t>
            </a:r>
          </a:p>
          <a:p>
            <a:pPr lvl="1"/>
            <a:r>
              <a:rPr lang="en-US" dirty="0"/>
              <a:t>Lock account temporarily (DOS attack possible)</a:t>
            </a:r>
          </a:p>
          <a:p>
            <a:r>
              <a:rPr lang="en-US" dirty="0"/>
              <a:t>Make response for successful / failed login similar</a:t>
            </a:r>
          </a:p>
          <a:p>
            <a:pPr lvl="1"/>
            <a:r>
              <a:rPr lang="en-US" dirty="0"/>
              <a:t>Same content size</a:t>
            </a:r>
          </a:p>
          <a:p>
            <a:pPr lvl="1"/>
            <a:r>
              <a:rPr lang="en-US" dirty="0"/>
              <a:t>Failed login keyword returned in successful login also</a:t>
            </a:r>
          </a:p>
          <a:p>
            <a:pPr marL="457200" lvl="1" indent="0">
              <a:buNone/>
            </a:pPr>
            <a:r>
              <a:rPr lang="en-US" dirty="0"/>
              <a:t>== Makes attacker’s job difficult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54A73-7D59-4AC2-96B9-FAB4DE268C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4713">
            <a:off x="6986660" y="4970421"/>
            <a:ext cx="1428533" cy="145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7531-3EEA-4071-AFF6-F3F6F844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DDDEMO TIMMMEEEEEE!!!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FA14C-2879-4668-9D42-48E17C39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33" y="1826333"/>
            <a:ext cx="3818335" cy="384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5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B2C1-5973-494E-BA7D-032A1CAD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Goal: </a:t>
            </a:r>
            <a:br>
              <a:rPr lang="en-US" dirty="0"/>
            </a:br>
            <a:r>
              <a:rPr lang="en-US" sz="3800" dirty="0"/>
              <a:t>discover password for given user on website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D36504-8C02-400B-8631-C186AA7B1375}"/>
              </a:ext>
            </a:extLst>
          </p:cNvPr>
          <p:cNvCxnSpPr>
            <a:cxnSpLocks/>
          </p:cNvCxnSpPr>
          <p:nvPr/>
        </p:nvCxnSpPr>
        <p:spPr>
          <a:xfrm>
            <a:off x="2136279" y="2802988"/>
            <a:ext cx="86013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A6AED2-33CD-4851-B855-9191E77AEFC0}"/>
              </a:ext>
            </a:extLst>
          </p:cNvPr>
          <p:cNvCxnSpPr>
            <a:cxnSpLocks/>
          </p:cNvCxnSpPr>
          <p:nvPr/>
        </p:nvCxnSpPr>
        <p:spPr>
          <a:xfrm>
            <a:off x="2136279" y="3139356"/>
            <a:ext cx="86013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FC6BFA4-3142-4BF7-98AE-45810C6B248C}"/>
              </a:ext>
            </a:extLst>
          </p:cNvPr>
          <p:cNvSpPr/>
          <p:nvPr/>
        </p:nvSpPr>
        <p:spPr>
          <a:xfrm>
            <a:off x="452803" y="2466620"/>
            <a:ext cx="1838678" cy="5309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stulman</a:t>
            </a:r>
            <a:endParaRPr lang="en-US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A3ECF3-8718-474C-AA1F-8129F4F81557}"/>
              </a:ext>
            </a:extLst>
          </p:cNvPr>
          <p:cNvSpPr/>
          <p:nvPr/>
        </p:nvSpPr>
        <p:spPr>
          <a:xfrm>
            <a:off x="1216053" y="2873899"/>
            <a:ext cx="859852" cy="5309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8BC000-A069-4C18-9DA8-3FC3B603F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2502">
            <a:off x="7221968" y="5009060"/>
            <a:ext cx="1474471" cy="1474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B371D-4AA2-412B-ABA2-C28393FA8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919" y="2466620"/>
            <a:ext cx="4592514" cy="129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6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F741B2-8104-4C86-84CF-FD5251082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"/>
            <a:ext cx="9144000" cy="6856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F138AE-198F-4530-9A81-ABE5CDC43B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3" t="38474" r="36952" b="49079"/>
          <a:stretch/>
        </p:blipFill>
        <p:spPr>
          <a:xfrm>
            <a:off x="4693920" y="2638697"/>
            <a:ext cx="1071154" cy="85344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261A31-83D4-4BBB-874A-BC0848CA957D}"/>
              </a:ext>
            </a:extLst>
          </p:cNvPr>
          <p:cNvCxnSpPr>
            <a:cxnSpLocks/>
          </p:cNvCxnSpPr>
          <p:nvPr/>
        </p:nvCxnSpPr>
        <p:spPr>
          <a:xfrm flipV="1">
            <a:off x="3770812" y="3252652"/>
            <a:ext cx="1054825" cy="8839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C2FFB-EFE5-452D-A249-A0758A581A0D}"/>
              </a:ext>
            </a:extLst>
          </p:cNvPr>
          <p:cNvSpPr/>
          <p:nvPr/>
        </p:nvSpPr>
        <p:spPr>
          <a:xfrm>
            <a:off x="3361084" y="3951404"/>
            <a:ext cx="8194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A0822D-CB21-4EA8-AC4E-28671EC4D1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8" t="21834" r="28666" b="64449"/>
          <a:stretch/>
        </p:blipFill>
        <p:spPr>
          <a:xfrm>
            <a:off x="5765074" y="1497873"/>
            <a:ext cx="757646" cy="94052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554F5A-3ACB-45A5-83FE-1DE2B8786029}"/>
              </a:ext>
            </a:extLst>
          </p:cNvPr>
          <p:cNvCxnSpPr>
            <a:cxnSpLocks/>
          </p:cNvCxnSpPr>
          <p:nvPr/>
        </p:nvCxnSpPr>
        <p:spPr>
          <a:xfrm flipH="1" flipV="1">
            <a:off x="6139425" y="2344728"/>
            <a:ext cx="100148" cy="220985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D5CBAB6-99BF-430D-8E49-432704C0ED71}"/>
              </a:ext>
            </a:extLst>
          </p:cNvPr>
          <p:cNvSpPr/>
          <p:nvPr/>
        </p:nvSpPr>
        <p:spPr>
          <a:xfrm>
            <a:off x="5218884" y="4512942"/>
            <a:ext cx="1941237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358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E623-2151-4A66-853A-7A85789D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crack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67FA-DE50-47B4-ADEC-1073B8F83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script which uses a common password wordlist and brute forces the password</a:t>
            </a:r>
          </a:p>
          <a:p>
            <a:r>
              <a:rPr lang="en-US" dirty="0"/>
              <a:t>Problem: </a:t>
            </a:r>
            <a:r>
              <a:rPr lang="en-US" dirty="0">
                <a:hlinkClick r:id="rId2"/>
              </a:rPr>
              <a:t>fail2Ban</a:t>
            </a:r>
            <a:r>
              <a:rPr lang="en-US" dirty="0"/>
              <a:t> – python script on server that scans apache log and blocks an IP if makes multiple requests in a short time-span from same IP</a:t>
            </a:r>
          </a:p>
        </p:txBody>
      </p:sp>
    </p:spTree>
    <p:extLst>
      <p:ext uri="{BB962C8B-B14F-4D97-AF65-F5344CB8AC3E}">
        <p14:creationId xmlns:p14="http://schemas.microsoft.com/office/powerpoint/2010/main" val="145255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F741B2-8104-4C86-84CF-FD5251082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"/>
            <a:ext cx="9144000" cy="6856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F138AE-198F-4530-9A81-ABE5CDC43B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3" t="38474" r="36952" b="49079"/>
          <a:stretch/>
        </p:blipFill>
        <p:spPr>
          <a:xfrm>
            <a:off x="4693920" y="2638697"/>
            <a:ext cx="1071154" cy="853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A0822D-CB21-4EA8-AC4E-28671EC4D1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8" t="21834" r="28666" b="64449"/>
          <a:stretch/>
        </p:blipFill>
        <p:spPr>
          <a:xfrm>
            <a:off x="5765074" y="1497873"/>
            <a:ext cx="757646" cy="9405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C0A3EC-A478-4D67-B544-0F6379549D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8" t="28820" r="30476" b="55557"/>
          <a:stretch/>
        </p:blipFill>
        <p:spPr>
          <a:xfrm>
            <a:off x="5033554" y="1976846"/>
            <a:ext cx="1323703" cy="1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2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BDD7-B147-4E00-88D3-556EDD34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web-login cracking script: </a:t>
            </a:r>
            <a:br>
              <a:rPr lang="en-US" dirty="0"/>
            </a:br>
            <a:r>
              <a:rPr lang="en-US" dirty="0"/>
              <a:t>what does a successful login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AF93-91E6-4919-AF26-C5B70486F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17" y="1991088"/>
            <a:ext cx="7886700" cy="4351338"/>
          </a:xfrm>
        </p:spPr>
        <p:txBody>
          <a:bodyPr/>
          <a:lstStyle/>
          <a:p>
            <a:r>
              <a:rPr lang="en-US" dirty="0"/>
              <a:t>Failed login contains keyword, such as: “bad login”, whereas successful login doesn’t</a:t>
            </a:r>
          </a:p>
          <a:p>
            <a:r>
              <a:rPr lang="en-US" dirty="0"/>
              <a:t>HTTP Redirect. response code: </a:t>
            </a:r>
            <a:r>
              <a:rPr lang="en-US" b="1" dirty="0"/>
              <a:t>302 found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Response content has different size for failed / successful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5EC32-5C02-4AEF-BA15-AF19AA46A8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331">
            <a:off x="5606247" y="3594243"/>
            <a:ext cx="2996190" cy="29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6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E978-6109-4FE8-8D97-B17C22E3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0812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around </a:t>
            </a:r>
            <a:r>
              <a:rPr lang="en-US" b="1" dirty="0"/>
              <a:t>fail2ban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Solution 1 (hacky)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8A8F-6060-4E3B-96B9-6CB8D76CF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82995"/>
            <a:ext cx="7886700" cy="32635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 servers use the ‘X-Forwarded-For’ HTTP header to extract real IP behind forward-proxy.</a:t>
            </a:r>
          </a:p>
          <a:p>
            <a:r>
              <a:rPr lang="en-US" dirty="0"/>
              <a:t>Trick: set ‘X-Forwarded-For’ to random valid IP (a, b, c) for each request; brute-force password from one attacker host; victim server believes random IPs (a, b, c) are real IPs of connection and therefore fail to detect attack.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350" dirty="0">
                <a:hlinkClick r:id="rId2"/>
              </a:rPr>
              <a:t>wiki-link</a:t>
            </a:r>
            <a:endParaRPr lang="en-US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980CA-3CED-452B-89BF-B3C7E8A4D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3" t="38474" r="36952" b="49079"/>
          <a:stretch/>
        </p:blipFill>
        <p:spPr>
          <a:xfrm>
            <a:off x="5010443" y="5714518"/>
            <a:ext cx="1071154" cy="853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DC3823-75FD-4715-B1D5-5E881C1045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8" t="21834" r="28666" b="64449"/>
          <a:stretch/>
        </p:blipFill>
        <p:spPr>
          <a:xfrm>
            <a:off x="6081597" y="4573694"/>
            <a:ext cx="757646" cy="940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2AC7C3-5606-47ED-8EBB-EBDB6FEF35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8" t="28820" r="30476" b="55557"/>
          <a:stretch/>
        </p:blipFill>
        <p:spPr>
          <a:xfrm>
            <a:off x="5350077" y="5052667"/>
            <a:ext cx="1323703" cy="1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5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5934-42EB-4B73-AF52-F9053493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X-Forwarded-For</a:t>
            </a:r>
            <a:r>
              <a:rPr lang="en-US" dirty="0"/>
              <a:t>  spoof against</a:t>
            </a:r>
            <a:br>
              <a:rPr lang="en-US" dirty="0"/>
            </a:br>
            <a:r>
              <a:rPr lang="en-US" dirty="0"/>
              <a:t>IP lookup service </a:t>
            </a:r>
            <a:r>
              <a:rPr lang="en-US" i="1" dirty="0"/>
              <a:t>api.ipify.org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F9657-06B9-4F4D-BD3D-3BB7A12D3922}"/>
              </a:ext>
            </a:extLst>
          </p:cNvPr>
          <p:cNvSpPr/>
          <p:nvPr/>
        </p:nvSpPr>
        <p:spPr>
          <a:xfrm>
            <a:off x="682805" y="4538276"/>
            <a:ext cx="241040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Results:</a:t>
            </a:r>
          </a:p>
          <a:p>
            <a:endParaRPr lang="en-US" sz="1350" dirty="0"/>
          </a:p>
          <a:p>
            <a:r>
              <a:rPr lang="en-US" sz="1350" dirty="0"/>
              <a:t>detected source IP: </a:t>
            </a:r>
            <a:r>
              <a:rPr lang="en-US" sz="1350" dirty="0">
                <a:solidFill>
                  <a:srgbClr val="FF0000"/>
                </a:solidFill>
              </a:rPr>
              <a:t>192.168.1.1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D1D9F6-FB98-4C50-8D2B-B8D1501F6087}"/>
              </a:ext>
            </a:extLst>
          </p:cNvPr>
          <p:cNvCxnSpPr/>
          <p:nvPr/>
        </p:nvCxnSpPr>
        <p:spPr>
          <a:xfrm>
            <a:off x="346165" y="4175216"/>
            <a:ext cx="8169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9">
            <a:extLst>
              <a:ext uri="{FF2B5EF4-FFF2-40B4-BE49-F238E27FC236}">
                <a16:creationId xmlns:a16="http://schemas.microsoft.com/office/drawing/2014/main" id="{7A51B4D6-14C3-4CD2-8BC0-EC3E05E0F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05" y="2399252"/>
            <a:ext cx="749590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 = get(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'http://api.ipify.org'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'X-Forwarded-For'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'192.168.1.1'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'detected source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{}'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42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2809-AA77-482F-9C4D-6241E4A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defensive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8274-635C-43F6-8572-2DAE5C9AE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 both IP layer IP address and ‘X-Forwarded-For’ IP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new client login attempt, check against </a:t>
            </a:r>
            <a:r>
              <a:rPr lang="en-US" i="1" dirty="0"/>
              <a:t>any </a:t>
            </a:r>
            <a:r>
              <a:rPr lang="en-US" dirty="0"/>
              <a:t>previously logged 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58B6A-A9E8-4A77-B9BE-A24D37D78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406" y="387349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1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2326</TotalTime>
  <Words>580</Words>
  <Application>Microsoft Office PowerPoint</Application>
  <PresentationFormat>On-screen Show (4:3)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Brute-forcing a web login</vt:lpstr>
      <vt:lpstr>Goal:  discover password for given user on website</vt:lpstr>
      <vt:lpstr>PowerPoint Presentation</vt:lpstr>
      <vt:lpstr>Naive crack method</vt:lpstr>
      <vt:lpstr>PowerPoint Presentation</vt:lpstr>
      <vt:lpstr>Writing web-login cracking script:  what does a successful login look like?</vt:lpstr>
      <vt:lpstr>Getting around fail2ban: Solution 1 (hacky)</vt:lpstr>
      <vt:lpstr>X-Forwarded-For  spoof against IP lookup service api.ipify.org</vt:lpstr>
      <vt:lpstr>Server side defensive solution</vt:lpstr>
      <vt:lpstr>Getting around fail2ban: Solution 2!</vt:lpstr>
      <vt:lpstr>PowerPoint Presentation</vt:lpstr>
      <vt:lpstr>Distributed forward-proxies Problem: Where to find distributed proxies?</vt:lpstr>
      <vt:lpstr>Two Primary forward-proxy protocols: HTTP-Forwarding and SOCKS</vt:lpstr>
      <vt:lpstr>Problem with HTTP proxy:  Not all public proxies are anonymous (and we don’t want victim to know who’s attacking)</vt:lpstr>
      <vt:lpstr>PowerPoint Presentation</vt:lpstr>
      <vt:lpstr>Automating The Attack</vt:lpstr>
      <vt:lpstr>Server- side defenses</vt:lpstr>
      <vt:lpstr>DDDEMO TIMMMEEEEEE!!!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Brute-forcing a web login</dc:title>
  <dc:creator>User</dc:creator>
  <cp:lastModifiedBy>User</cp:lastModifiedBy>
  <cp:revision>70</cp:revision>
  <dcterms:created xsi:type="dcterms:W3CDTF">2018-06-11T16:32:25Z</dcterms:created>
  <dcterms:modified xsi:type="dcterms:W3CDTF">2018-06-13T07:57:11Z</dcterms:modified>
</cp:coreProperties>
</file>