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9260800" cy="38404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4" autoAdjust="0"/>
    <p:restoredTop sz="94695" autoAdjust="0"/>
  </p:normalViewPr>
  <p:slideViewPr>
    <p:cSldViewPr>
      <p:cViewPr>
        <p:scale>
          <a:sx n="30" d="100"/>
          <a:sy n="30" d="100"/>
        </p:scale>
        <p:origin x="-1188" y="96"/>
      </p:cViewPr>
      <p:guideLst>
        <p:guide orient="horz" pos="12096"/>
        <p:guide pos="92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F6818-F1FB-4D27-8171-4E0220B64D2F}" type="datetimeFigureOut">
              <a:rPr lang="en-US" smtClean="0"/>
              <a:t>4/27/2018</a:t>
            </a:fld>
            <a:endParaRPr lang="en-US"/>
          </a:p>
        </p:txBody>
      </p:sp>
      <p:sp>
        <p:nvSpPr>
          <p:cNvPr id="4" name="Slide Image Placeholder 3"/>
          <p:cNvSpPr>
            <a:spLocks noGrp="1" noRot="1" noChangeAspect="1"/>
          </p:cNvSpPr>
          <p:nvPr>
            <p:ph type="sldImg" idx="2"/>
          </p:nvPr>
        </p:nvSpPr>
        <p:spPr>
          <a:xfrm>
            <a:off x="2122488" y="685800"/>
            <a:ext cx="26130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34A94-8E29-4C56-81E0-63DC461651EC}" type="slidenum">
              <a:rPr lang="en-US" smtClean="0"/>
              <a:t>‹#›</a:t>
            </a:fld>
            <a:endParaRPr lang="en-US"/>
          </a:p>
        </p:txBody>
      </p:sp>
    </p:spTree>
    <p:extLst>
      <p:ext uri="{BB962C8B-B14F-4D97-AF65-F5344CB8AC3E}">
        <p14:creationId xmlns:p14="http://schemas.microsoft.com/office/powerpoint/2010/main" val="179075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34A94-8E29-4C56-81E0-63DC461651EC}" type="slidenum">
              <a:rPr lang="en-US" smtClean="0"/>
              <a:t>1</a:t>
            </a:fld>
            <a:endParaRPr lang="en-US"/>
          </a:p>
        </p:txBody>
      </p:sp>
    </p:spTree>
    <p:extLst>
      <p:ext uri="{BB962C8B-B14F-4D97-AF65-F5344CB8AC3E}">
        <p14:creationId xmlns:p14="http://schemas.microsoft.com/office/powerpoint/2010/main" val="176394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930386"/>
            <a:ext cx="24871680" cy="8232142"/>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1762720"/>
            <a:ext cx="20482560" cy="981456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19988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70349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537976"/>
            <a:ext cx="6583680" cy="327685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537976"/>
            <a:ext cx="19263360" cy="327685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3232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23AE5-F1FD-4A7C-BBF1-76B5FCABBF55}"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20834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4678648"/>
            <a:ext cx="24871680" cy="762761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6277596"/>
            <a:ext cx="24871680" cy="840104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23AE5-F1FD-4A7C-BBF1-76B5FCABBF55}" type="datetimeFigureOut">
              <a:rPr lang="en-US" smtClean="0"/>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203180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961128"/>
            <a:ext cx="12923520" cy="253453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23AE5-F1FD-4A7C-BBF1-76B5FCABBF55}"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92023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596636"/>
            <a:ext cx="12928602"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63040" y="12179299"/>
            <a:ext cx="12928602"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8" y="8596636"/>
            <a:ext cx="12933680" cy="358267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4864088" y="12179299"/>
            <a:ext cx="12933680" cy="22127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323AE5-F1FD-4A7C-BBF1-76B5FCABBF55}" type="datetimeFigureOut">
              <a:rPr lang="en-US" smtClean="0"/>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73316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323AE5-F1FD-4A7C-BBF1-76B5FCABBF55}" type="datetimeFigureOut">
              <a:rPr lang="en-US" smtClean="0"/>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411641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23AE5-F1FD-4A7C-BBF1-76B5FCABBF55}" type="datetimeFigureOut">
              <a:rPr lang="en-US" smtClean="0"/>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62899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8" y="1529076"/>
            <a:ext cx="9626602" cy="650748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440160" y="1529088"/>
            <a:ext cx="16357600" cy="32777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8" y="8036572"/>
            <a:ext cx="9626602" cy="262699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15216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6883361"/>
            <a:ext cx="17556480" cy="317373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735322" y="3431538"/>
            <a:ext cx="17556480" cy="230428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735322" y="30057094"/>
            <a:ext cx="17556480" cy="45072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23AE5-F1FD-4A7C-BBF1-76B5FCABBF55}" type="datetimeFigureOut">
              <a:rPr lang="en-US" smtClean="0"/>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366F4-C5EC-4C60-A9E5-F970E5EE5E6C}" type="slidenum">
              <a:rPr lang="en-US" smtClean="0"/>
              <a:t>‹#›</a:t>
            </a:fld>
            <a:endParaRPr lang="en-US"/>
          </a:p>
        </p:txBody>
      </p:sp>
    </p:spTree>
    <p:extLst>
      <p:ext uri="{BB962C8B-B14F-4D97-AF65-F5344CB8AC3E}">
        <p14:creationId xmlns:p14="http://schemas.microsoft.com/office/powerpoint/2010/main" val="369130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537977"/>
            <a:ext cx="26334720" cy="64008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961128"/>
            <a:ext cx="26334720" cy="253453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5595564"/>
            <a:ext cx="6827520" cy="2044702"/>
          </a:xfrm>
          <a:prstGeom prst="rect">
            <a:avLst/>
          </a:prstGeom>
        </p:spPr>
        <p:txBody>
          <a:bodyPr vert="horz" lIns="91440" tIns="45720" rIns="91440" bIns="45720" rtlCol="0" anchor="ctr"/>
          <a:lstStyle>
            <a:lvl1pPr algn="l">
              <a:defRPr sz="1200">
                <a:solidFill>
                  <a:schemeClr val="tx1">
                    <a:tint val="75000"/>
                  </a:schemeClr>
                </a:solidFill>
              </a:defRPr>
            </a:lvl1pPr>
          </a:lstStyle>
          <a:p>
            <a:fld id="{FD323AE5-F1FD-4A7C-BBF1-76B5FCABBF55}" type="datetimeFigureOut">
              <a:rPr lang="en-US" smtClean="0"/>
              <a:t>4/27/2018</a:t>
            </a:fld>
            <a:endParaRPr lang="en-US"/>
          </a:p>
        </p:txBody>
      </p:sp>
      <p:sp>
        <p:nvSpPr>
          <p:cNvPr id="5" name="Footer Placeholder 4"/>
          <p:cNvSpPr>
            <a:spLocks noGrp="1"/>
          </p:cNvSpPr>
          <p:nvPr>
            <p:ph type="ftr" sz="quarter" idx="3"/>
          </p:nvPr>
        </p:nvSpPr>
        <p:spPr>
          <a:xfrm>
            <a:off x="9997440" y="35595564"/>
            <a:ext cx="9265920" cy="20447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5595564"/>
            <a:ext cx="6827520" cy="2044702"/>
          </a:xfrm>
          <a:prstGeom prst="rect">
            <a:avLst/>
          </a:prstGeom>
        </p:spPr>
        <p:txBody>
          <a:bodyPr vert="horz" lIns="91440" tIns="45720" rIns="91440" bIns="45720" rtlCol="0" anchor="ctr"/>
          <a:lstStyle>
            <a:lvl1pPr algn="r">
              <a:defRPr sz="1200">
                <a:solidFill>
                  <a:schemeClr val="tx1">
                    <a:tint val="75000"/>
                  </a:schemeClr>
                </a:solidFill>
              </a:defRPr>
            </a:lvl1pPr>
          </a:lstStyle>
          <a:p>
            <a:fld id="{5E0366F4-C5EC-4C60-A9E5-F970E5EE5E6C}" type="slidenum">
              <a:rPr lang="en-US" smtClean="0"/>
              <a:t>‹#›</a:t>
            </a:fld>
            <a:endParaRPr lang="en-US"/>
          </a:p>
        </p:txBody>
      </p:sp>
    </p:spTree>
    <p:extLst>
      <p:ext uri="{BB962C8B-B14F-4D97-AF65-F5344CB8AC3E}">
        <p14:creationId xmlns:p14="http://schemas.microsoft.com/office/powerpoint/2010/main" val="266550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ounded Rectangle 55"/>
          <p:cNvSpPr/>
          <p:nvPr/>
        </p:nvSpPr>
        <p:spPr>
          <a:xfrm>
            <a:off x="12725400" y="23774400"/>
            <a:ext cx="6553200" cy="3727073"/>
          </a:xfrm>
          <a:prstGeom prst="roundRect">
            <a:avLst>
              <a:gd name="adj" fmla="val 8638"/>
            </a:avLst>
          </a:prstGeom>
          <a:solidFill>
            <a:schemeClr val="accent1">
              <a:alpha val="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96200" y="990600"/>
            <a:ext cx="14519616" cy="1323439"/>
          </a:xfrm>
          <a:prstGeom prst="rect">
            <a:avLst/>
          </a:prstGeom>
          <a:noFill/>
        </p:spPr>
        <p:txBody>
          <a:bodyPr wrap="none" rtlCol="0">
            <a:spAutoFit/>
          </a:bodyPr>
          <a:lstStyle/>
          <a:p>
            <a:r>
              <a:rPr lang="en-US" sz="8000" b="1" dirty="0" smtClean="0"/>
              <a:t>Multi-Chemistry Battery Charger</a:t>
            </a:r>
            <a:endParaRPr lang="en-US" sz="8000" b="1" dirty="0"/>
          </a:p>
        </p:txBody>
      </p:sp>
      <p:sp>
        <p:nvSpPr>
          <p:cNvPr id="7" name="TextBox 6"/>
          <p:cNvSpPr txBox="1"/>
          <p:nvPr/>
        </p:nvSpPr>
        <p:spPr>
          <a:xfrm>
            <a:off x="5257801" y="2133600"/>
            <a:ext cx="18409248" cy="1200329"/>
          </a:xfrm>
          <a:prstGeom prst="rect">
            <a:avLst/>
          </a:prstGeom>
          <a:noFill/>
        </p:spPr>
        <p:txBody>
          <a:bodyPr wrap="square" rtlCol="0">
            <a:spAutoFit/>
          </a:bodyPr>
          <a:lstStyle/>
          <a:p>
            <a:r>
              <a:rPr lang="en-US" sz="7200" dirty="0" smtClean="0">
                <a:solidFill>
                  <a:schemeClr val="tx2"/>
                </a:solidFill>
              </a:rPr>
              <a:t>Team Members: </a:t>
            </a:r>
            <a:r>
              <a:rPr lang="en-US" sz="7200" dirty="0" smtClean="0">
                <a:solidFill>
                  <a:schemeClr val="tx2"/>
                </a:solidFill>
              </a:rPr>
              <a:t>Nickolas Kruger, Nichole Griffith</a:t>
            </a:r>
            <a:endParaRPr lang="en-US" sz="7200" dirty="0">
              <a:solidFill>
                <a:schemeClr val="tx2"/>
              </a:solidFill>
            </a:endParaRPr>
          </a:p>
        </p:txBody>
      </p:sp>
      <p:sp>
        <p:nvSpPr>
          <p:cNvPr id="8" name="TextBox 7"/>
          <p:cNvSpPr txBox="1"/>
          <p:nvPr/>
        </p:nvSpPr>
        <p:spPr>
          <a:xfrm>
            <a:off x="13421582" y="3464996"/>
            <a:ext cx="2265236" cy="830997"/>
          </a:xfrm>
          <a:prstGeom prst="rect">
            <a:avLst/>
          </a:prstGeom>
          <a:noFill/>
        </p:spPr>
        <p:txBody>
          <a:bodyPr wrap="none" rtlCol="0">
            <a:spAutoFit/>
          </a:bodyPr>
          <a:lstStyle/>
          <a:p>
            <a:r>
              <a:rPr lang="en-US" sz="4800" dirty="0" smtClean="0">
                <a:solidFill>
                  <a:schemeClr val="tx2"/>
                </a:solidFill>
              </a:rPr>
              <a:t>Abstract</a:t>
            </a:r>
            <a:endParaRPr lang="en-US" sz="4800" dirty="0">
              <a:solidFill>
                <a:schemeClr val="tx2"/>
              </a:solidFill>
            </a:endParaRPr>
          </a:p>
        </p:txBody>
      </p:sp>
      <p:sp>
        <p:nvSpPr>
          <p:cNvPr id="9" name="TextBox 8"/>
          <p:cNvSpPr txBox="1"/>
          <p:nvPr/>
        </p:nvSpPr>
        <p:spPr>
          <a:xfrm>
            <a:off x="14461835" y="4255789"/>
            <a:ext cx="184731" cy="369332"/>
          </a:xfrm>
          <a:prstGeom prst="rect">
            <a:avLst/>
          </a:prstGeom>
          <a:noFill/>
        </p:spPr>
        <p:txBody>
          <a:bodyPr wrap="none" rtlCol="0">
            <a:spAutoFit/>
          </a:bodyPr>
          <a:lstStyle/>
          <a:p>
            <a:endParaRPr lang="en-US" dirty="0"/>
          </a:p>
        </p:txBody>
      </p:sp>
      <p:sp>
        <p:nvSpPr>
          <p:cNvPr id="10" name="TextBox 9"/>
          <p:cNvSpPr txBox="1"/>
          <p:nvPr/>
        </p:nvSpPr>
        <p:spPr>
          <a:xfrm>
            <a:off x="4876800" y="4419600"/>
            <a:ext cx="20269200" cy="2062103"/>
          </a:xfrm>
          <a:prstGeom prst="rect">
            <a:avLst/>
          </a:prstGeom>
          <a:noFill/>
        </p:spPr>
        <p:txBody>
          <a:bodyPr wrap="square" rtlCol="0">
            <a:spAutoFit/>
          </a:bodyPr>
          <a:lstStyle/>
          <a:p>
            <a:r>
              <a:rPr lang="en-US" sz="3200" dirty="0" smtClean="0"/>
              <a:t>This project will recreate the video game “Pong” using an oscilloscope as the display. Two players will each control a dial which move vertical paddles up or down in order to deflect a bouncing ball. The oscilloscope will be configured such that graphics can be drawn directly to the display. A digital-to-analog converter will be used to produce the voltages necessary for the oscilloscope, and a speaker will provide audio feedback during the game.</a:t>
            </a:r>
            <a:endParaRPr lang="en-US" sz="3200" dirty="0">
              <a:solidFill>
                <a:schemeClr val="tx2"/>
              </a:solidFill>
            </a:endParaRPr>
          </a:p>
        </p:txBody>
      </p:sp>
      <p:sp>
        <p:nvSpPr>
          <p:cNvPr id="12" name="TextBox 11"/>
          <p:cNvSpPr txBox="1"/>
          <p:nvPr/>
        </p:nvSpPr>
        <p:spPr>
          <a:xfrm>
            <a:off x="457200" y="37392114"/>
            <a:ext cx="6262420" cy="646331"/>
          </a:xfrm>
          <a:prstGeom prst="rect">
            <a:avLst/>
          </a:prstGeom>
          <a:noFill/>
        </p:spPr>
        <p:txBody>
          <a:bodyPr wrap="none" rtlCol="0">
            <a:spAutoFit/>
          </a:bodyPr>
          <a:lstStyle/>
          <a:p>
            <a:r>
              <a:rPr lang="en-US" sz="3600" dirty="0" smtClean="0">
                <a:solidFill>
                  <a:schemeClr val="tx2"/>
                </a:solidFill>
              </a:rPr>
              <a:t>55:036 Embedded Systems 2018</a:t>
            </a:r>
            <a:endParaRPr lang="en-US" sz="3600" dirty="0">
              <a:solidFill>
                <a:schemeClr val="tx2"/>
              </a:solidFill>
            </a:endParaRPr>
          </a:p>
        </p:txBody>
      </p:sp>
      <p:sp>
        <p:nvSpPr>
          <p:cNvPr id="13" name="TextBox 12"/>
          <p:cNvSpPr txBox="1"/>
          <p:nvPr/>
        </p:nvSpPr>
        <p:spPr>
          <a:xfrm>
            <a:off x="24289237" y="37392114"/>
            <a:ext cx="4361963" cy="646331"/>
          </a:xfrm>
          <a:prstGeom prst="rect">
            <a:avLst/>
          </a:prstGeom>
          <a:noFill/>
        </p:spPr>
        <p:txBody>
          <a:bodyPr wrap="none" rtlCol="0">
            <a:spAutoFit/>
          </a:bodyPr>
          <a:lstStyle/>
          <a:p>
            <a:r>
              <a:rPr lang="en-US" sz="3600" dirty="0" smtClean="0">
                <a:solidFill>
                  <a:schemeClr val="tx2"/>
                </a:solidFill>
              </a:rPr>
              <a:t>The University of Iowa</a:t>
            </a:r>
            <a:endParaRPr lang="en-US" sz="3600" dirty="0">
              <a:solidFill>
                <a:schemeClr val="tx2"/>
              </a:solidFill>
            </a:endParaRPr>
          </a:p>
        </p:txBody>
      </p:sp>
      <p:sp>
        <p:nvSpPr>
          <p:cNvPr id="16" name="Rectangle 15"/>
          <p:cNvSpPr/>
          <p:nvPr/>
        </p:nvSpPr>
        <p:spPr>
          <a:xfrm>
            <a:off x="1371600" y="130302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323210" y="13101935"/>
            <a:ext cx="5683479" cy="923330"/>
          </a:xfrm>
          <a:prstGeom prst="rect">
            <a:avLst/>
          </a:prstGeom>
          <a:noFill/>
        </p:spPr>
        <p:txBody>
          <a:bodyPr wrap="none" rtlCol="0">
            <a:spAutoFit/>
          </a:bodyPr>
          <a:lstStyle/>
          <a:p>
            <a:r>
              <a:rPr lang="en-US" sz="5400" b="1" dirty="0" smtClean="0">
                <a:solidFill>
                  <a:srgbClr val="FF0000"/>
                </a:solidFill>
              </a:rPr>
              <a:t>System Description</a:t>
            </a:r>
            <a:endParaRPr lang="en-US" sz="5400" b="1" dirty="0">
              <a:solidFill>
                <a:srgbClr val="FF0000"/>
              </a:solidFill>
            </a:endParaRPr>
          </a:p>
        </p:txBody>
      </p:sp>
      <p:sp>
        <p:nvSpPr>
          <p:cNvPr id="19" name="Rectangle 18"/>
          <p:cNvSpPr/>
          <p:nvPr/>
        </p:nvSpPr>
        <p:spPr>
          <a:xfrm>
            <a:off x="1371600" y="70104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3030200" y="7082135"/>
            <a:ext cx="3773341" cy="923330"/>
          </a:xfrm>
          <a:prstGeom prst="rect">
            <a:avLst/>
          </a:prstGeom>
          <a:noFill/>
        </p:spPr>
        <p:txBody>
          <a:bodyPr wrap="none" rtlCol="0">
            <a:spAutoFit/>
          </a:bodyPr>
          <a:lstStyle/>
          <a:p>
            <a:r>
              <a:rPr lang="en-US" sz="5400" b="1" dirty="0" smtClean="0">
                <a:solidFill>
                  <a:srgbClr val="FF0000"/>
                </a:solidFill>
              </a:rPr>
              <a:t>Introduction</a:t>
            </a:r>
            <a:endParaRPr lang="en-US" sz="5400" b="1" dirty="0">
              <a:solidFill>
                <a:srgbClr val="FF0000"/>
              </a:solidFill>
            </a:endParaRPr>
          </a:p>
        </p:txBody>
      </p:sp>
      <p:sp>
        <p:nvSpPr>
          <p:cNvPr id="22" name="Rectangle 21"/>
          <p:cNvSpPr/>
          <p:nvPr/>
        </p:nvSpPr>
        <p:spPr>
          <a:xfrm>
            <a:off x="1371600" y="22021800"/>
            <a:ext cx="26974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173475" y="22093535"/>
            <a:ext cx="2245615" cy="923330"/>
          </a:xfrm>
          <a:prstGeom prst="rect">
            <a:avLst/>
          </a:prstGeom>
          <a:noFill/>
        </p:spPr>
        <p:txBody>
          <a:bodyPr wrap="none" rtlCol="0">
            <a:spAutoFit/>
          </a:bodyPr>
          <a:lstStyle/>
          <a:p>
            <a:r>
              <a:rPr lang="en-US" sz="5400" b="1" dirty="0" smtClean="0">
                <a:solidFill>
                  <a:srgbClr val="FF0000"/>
                </a:solidFill>
              </a:rPr>
              <a:t>Results</a:t>
            </a:r>
            <a:endParaRPr lang="en-US" sz="5400" b="1" dirty="0">
              <a:solidFill>
                <a:srgbClr val="FF0000"/>
              </a:solidFill>
            </a:endParaRPr>
          </a:p>
        </p:txBody>
      </p:sp>
      <p:sp>
        <p:nvSpPr>
          <p:cNvPr id="25" name="Rectangle 24"/>
          <p:cNvSpPr/>
          <p:nvPr/>
        </p:nvSpPr>
        <p:spPr>
          <a:xfrm>
            <a:off x="1371600" y="30708600"/>
            <a:ext cx="128778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494852" y="30780335"/>
            <a:ext cx="5401748" cy="923330"/>
          </a:xfrm>
          <a:prstGeom prst="rect">
            <a:avLst/>
          </a:prstGeom>
          <a:noFill/>
        </p:spPr>
        <p:txBody>
          <a:bodyPr wrap="square" rtlCol="0">
            <a:spAutoFit/>
          </a:bodyPr>
          <a:lstStyle/>
          <a:p>
            <a:pPr algn="ctr"/>
            <a:r>
              <a:rPr lang="en-US" sz="5400" b="1" dirty="0" smtClean="0">
                <a:solidFill>
                  <a:srgbClr val="FF0000"/>
                </a:solidFill>
              </a:rPr>
              <a:t>Lessons Learned</a:t>
            </a:r>
            <a:endParaRPr lang="en-US" sz="5400" b="1"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032" y="15849600"/>
            <a:ext cx="74645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1371600" y="14782800"/>
            <a:ext cx="10210800" cy="6986528"/>
          </a:xfrm>
          <a:prstGeom prst="rect">
            <a:avLst/>
          </a:prstGeom>
          <a:noFill/>
        </p:spPr>
        <p:txBody>
          <a:bodyPr wrap="square" rtlCol="0">
            <a:spAutoFit/>
          </a:bodyPr>
          <a:lstStyle/>
          <a:p>
            <a:r>
              <a:rPr lang="en-US" sz="3200" dirty="0" smtClean="0"/>
              <a:t>Here give an overview of your system.  </a:t>
            </a:r>
            <a:r>
              <a:rPr lang="en-US" sz="3200" dirty="0"/>
              <a:t> A</a:t>
            </a:r>
            <a:r>
              <a:rPr lang="en-US" sz="3200" dirty="0" smtClean="0"/>
              <a:t> good way to do this is to provide a diagram that shows all the major components.  </a:t>
            </a:r>
            <a:r>
              <a:rPr lang="en-US" sz="3200" dirty="0"/>
              <a:t> </a:t>
            </a:r>
            <a:r>
              <a:rPr lang="en-US" sz="3200" dirty="0" smtClean="0"/>
              <a:t>You may even number the components and  write a </a:t>
            </a:r>
            <a:r>
              <a:rPr lang="en-US" sz="3200" dirty="0"/>
              <a:t> </a:t>
            </a:r>
            <a:r>
              <a:rPr lang="en-US" sz="3200" dirty="0" smtClean="0"/>
              <a:t>sentence about each.  For example:</a:t>
            </a:r>
          </a:p>
          <a:p>
            <a:endParaRPr lang="en-US" sz="3200" dirty="0">
              <a:solidFill>
                <a:schemeClr val="tx2"/>
              </a:solidFill>
            </a:endParaRPr>
          </a:p>
          <a:p>
            <a:r>
              <a:rPr lang="en-US" sz="3200" dirty="0" smtClean="0">
                <a:solidFill>
                  <a:schemeClr val="tx2"/>
                </a:solidFill>
              </a:rPr>
              <a:t>Shown are  the major components the system.  </a:t>
            </a:r>
            <a:r>
              <a:rPr lang="en-US" sz="3200" dirty="0">
                <a:solidFill>
                  <a:schemeClr val="tx2"/>
                </a:solidFill>
              </a:rPr>
              <a:t> </a:t>
            </a:r>
            <a:r>
              <a:rPr lang="en-US" sz="3200" dirty="0" smtClean="0">
                <a:solidFill>
                  <a:schemeClr val="tx2"/>
                </a:solidFill>
              </a:rPr>
              <a:t>The ATmega88PA microcontroller (1), samples the output voltage from an analog  temperature sensor (2) every 2 minutes.  The voltage is compared against a reference, and used to turn on a heater (3)…</a:t>
            </a:r>
          </a:p>
          <a:p>
            <a:endParaRPr lang="en-US" sz="3200" dirty="0">
              <a:solidFill>
                <a:schemeClr val="tx2"/>
              </a:solidFill>
            </a:endParaRPr>
          </a:p>
          <a:p>
            <a:r>
              <a:rPr lang="en-US" sz="3200" dirty="0" smtClean="0"/>
              <a:t>Do use too much text! Try and tell the story with pictures and some text.  A poster is NOT a term paper.   Talk about your design process/thinking. </a:t>
            </a:r>
            <a:endParaRPr lang="en-US" sz="3200" dirty="0"/>
          </a:p>
        </p:txBody>
      </p:sp>
      <p:grpSp>
        <p:nvGrpSpPr>
          <p:cNvPr id="1031" name="Group 1030"/>
          <p:cNvGrpSpPr/>
          <p:nvPr/>
        </p:nvGrpSpPr>
        <p:grpSpPr>
          <a:xfrm>
            <a:off x="13792200" y="16535400"/>
            <a:ext cx="3806612" cy="3124409"/>
            <a:chOff x="12115800" y="19174324"/>
            <a:chExt cx="3806612" cy="3124409"/>
          </a:xfrm>
        </p:grpSpPr>
        <p:sp>
          <p:nvSpPr>
            <p:cNvPr id="28" name="Rectangle 27"/>
            <p:cNvSpPr/>
            <p:nvPr/>
          </p:nvSpPr>
          <p:spPr bwMode="auto">
            <a:xfrm>
              <a:off x="14472249" y="19626376"/>
              <a:ext cx="1436915" cy="2150347"/>
            </a:xfrm>
            <a:prstGeom prst="rect">
              <a:avLst/>
            </a:prstGeom>
            <a:solidFill>
              <a:srgbClr val="002060">
                <a:alpha val="20000"/>
              </a:srgb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cxnSp>
          <p:nvCxnSpPr>
            <p:cNvPr id="29" name="Straight Connector 28"/>
            <p:cNvCxnSpPr/>
            <p:nvPr/>
          </p:nvCxnSpPr>
          <p:spPr bwMode="auto">
            <a:xfrm>
              <a:off x="15656234" y="22160797"/>
              <a:ext cx="26617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15696944" y="22229765"/>
              <a:ext cx="18475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15740785" y="22298733"/>
              <a:ext cx="9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V="1">
              <a:off x="15785990" y="21775102"/>
              <a:ext cx="0" cy="379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15190302" y="19377436"/>
              <a:ext cx="3080" cy="24894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4" name="Oval 33"/>
            <p:cNvSpPr/>
            <p:nvPr/>
          </p:nvSpPr>
          <p:spPr bwMode="auto">
            <a:xfrm>
              <a:off x="15149704" y="19322656"/>
              <a:ext cx="84276" cy="84276"/>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5" name="Rectangle 34"/>
            <p:cNvSpPr/>
            <p:nvPr/>
          </p:nvSpPr>
          <p:spPr bwMode="auto">
            <a:xfrm>
              <a:off x="14795297" y="20749439"/>
              <a:ext cx="953311" cy="797668"/>
            </a:xfrm>
            <a:prstGeom prst="rect">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6" name="TextBox 35"/>
            <p:cNvSpPr txBox="1"/>
            <p:nvPr/>
          </p:nvSpPr>
          <p:spPr>
            <a:xfrm>
              <a:off x="14831776" y="20924536"/>
              <a:ext cx="889987" cy="461665"/>
            </a:xfrm>
            <a:prstGeom prst="rect">
              <a:avLst/>
            </a:prstGeom>
            <a:noFill/>
          </p:spPr>
          <p:txBody>
            <a:bodyPr wrap="none" rtlCol="0">
              <a:spAutoFit/>
            </a:bodyPr>
            <a:lstStyle/>
            <a:p>
              <a:pPr marL="342900" indent="-342900" algn="ctr" rtl="0" eaLnBrk="0" fontAlgn="base" hangingPunct="0">
                <a:spcBef>
                  <a:spcPct val="20000"/>
                </a:spcBef>
                <a:spcAft>
                  <a:spcPct val="0"/>
                </a:spcAft>
                <a:buClr>
                  <a:srgbClr val="FF9900"/>
                </a:buClr>
                <a:buFont typeface="Wingdings" pitchFamily="2" charset="2"/>
                <a:buNone/>
              </a:pPr>
              <a:r>
                <a:rPr lang="en-US" sz="2400" b="1" dirty="0" smtClean="0">
                  <a:solidFill>
                    <a:schemeClr val="tx1"/>
                  </a:solidFill>
                  <a:latin typeface="+mn-lt"/>
                  <a:ea typeface="+mn-ea"/>
                  <a:cs typeface="+mn-cs"/>
                </a:rPr>
                <a:t>A/D</a:t>
              </a:r>
            </a:p>
          </p:txBody>
        </p:sp>
        <p:sp>
          <p:nvSpPr>
            <p:cNvPr id="38" name="TextBox 37"/>
            <p:cNvSpPr txBox="1"/>
            <p:nvPr/>
          </p:nvSpPr>
          <p:spPr>
            <a:xfrm>
              <a:off x="15196138" y="19174324"/>
              <a:ext cx="665567" cy="369332"/>
            </a:xfrm>
            <a:prstGeom prst="rect">
              <a:avLst/>
            </a:prstGeom>
            <a:noFill/>
          </p:spPr>
          <p:txBody>
            <a:bodyPr wrap="none" rtlCol="0">
              <a:spAutoFit/>
            </a:bodyPr>
            <a:lstStyle/>
            <a:p>
              <a:pPr marL="342900" indent="-342900" algn="ctr" rtl="0" eaLnBrk="0" fontAlgn="base" hangingPunct="0">
                <a:spcBef>
                  <a:spcPct val="20000"/>
                </a:spcBef>
                <a:spcAft>
                  <a:spcPct val="0"/>
                </a:spcAft>
                <a:buClr>
                  <a:srgbClr val="FF9900"/>
                </a:buClr>
                <a:buFont typeface="Wingdings" pitchFamily="2" charset="2"/>
                <a:buNone/>
              </a:pPr>
              <a:r>
                <a:rPr lang="en-US" sz="1800" dirty="0" smtClean="0">
                  <a:solidFill>
                    <a:schemeClr val="tx1"/>
                  </a:solidFill>
                  <a:latin typeface="Arial" pitchFamily="34" charset="0"/>
                  <a:cs typeface="Arial" pitchFamily="34" charset="0"/>
                </a:rPr>
                <a:t>+5 V</a:t>
              </a:r>
            </a:p>
          </p:txBody>
        </p:sp>
        <p:cxnSp>
          <p:nvCxnSpPr>
            <p:cNvPr id="43" name="Straight Connector 42"/>
            <p:cNvCxnSpPr/>
            <p:nvPr/>
          </p:nvCxnSpPr>
          <p:spPr bwMode="auto">
            <a:xfrm flipV="1">
              <a:off x="13487400" y="21183600"/>
              <a:ext cx="1297408" cy="5108"/>
            </a:xfrm>
            <a:prstGeom prst="line">
              <a:avLst/>
            </a:prstGeom>
            <a:solidFill>
              <a:srgbClr val="002060">
                <a:alpha val="20000"/>
              </a:srgbClr>
            </a:solidFill>
            <a:ln w="38100" cap="flat" cmpd="sng" algn="ctr">
              <a:solidFill>
                <a:schemeClr val="tx1"/>
              </a:solidFill>
              <a:prstDash val="solid"/>
              <a:round/>
              <a:headEnd type="none" w="med" len="med"/>
              <a:tailEnd type="arrow" w="med" len="med"/>
            </a:ln>
            <a:effectLst/>
          </p:spPr>
        </p:cxnSp>
        <p:sp>
          <p:nvSpPr>
            <p:cNvPr id="45" name="Rectangle 44"/>
            <p:cNvSpPr/>
            <p:nvPr/>
          </p:nvSpPr>
          <p:spPr bwMode="auto">
            <a:xfrm>
              <a:off x="12420600" y="20198108"/>
              <a:ext cx="1072551" cy="1502415"/>
            </a:xfrm>
            <a:prstGeom prst="rect">
              <a:avLst/>
            </a:prstGeom>
            <a:solidFill>
              <a:srgbClr val="002060">
                <a:alpha val="20000"/>
              </a:srgb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7" name="TextBox 46"/>
            <p:cNvSpPr txBox="1"/>
            <p:nvPr/>
          </p:nvSpPr>
          <p:spPr>
            <a:xfrm>
              <a:off x="12115800" y="19735800"/>
              <a:ext cx="1568532"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dirty="0" smtClean="0"/>
                <a:t>Temp Sensor</a:t>
              </a:r>
              <a:endParaRPr lang="en-US" dirty="0"/>
            </a:p>
          </p:txBody>
        </p:sp>
        <p:cxnSp>
          <p:nvCxnSpPr>
            <p:cNvPr id="48" name="Straight Connector 47"/>
            <p:cNvCxnSpPr/>
            <p:nvPr/>
          </p:nvCxnSpPr>
          <p:spPr bwMode="auto">
            <a:xfrm>
              <a:off x="13129044" y="22107803"/>
              <a:ext cx="266178"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13169754" y="22176771"/>
              <a:ext cx="184759"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13213595" y="22245739"/>
              <a:ext cx="9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13258800" y="21722108"/>
              <a:ext cx="0" cy="379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55" name="Group 54"/>
            <p:cNvGrpSpPr/>
            <p:nvPr/>
          </p:nvGrpSpPr>
          <p:grpSpPr>
            <a:xfrm>
              <a:off x="14859000" y="19888200"/>
              <a:ext cx="533400" cy="533400"/>
              <a:chOff x="20726400" y="21183600"/>
              <a:chExt cx="533400" cy="533400"/>
            </a:xfrm>
          </p:grpSpPr>
          <p:sp>
            <p:nvSpPr>
              <p:cNvPr id="54" name="Oval 53"/>
              <p:cNvSpPr/>
              <p:nvPr/>
            </p:nvSpPr>
            <p:spPr>
              <a:xfrm>
                <a:off x="20726400" y="21183600"/>
                <a:ext cx="5334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20802600" y="21183600"/>
                <a:ext cx="367408" cy="523220"/>
              </a:xfrm>
              <a:prstGeom prst="rect">
                <a:avLst/>
              </a:prstGeom>
              <a:noFill/>
            </p:spPr>
            <p:txBody>
              <a:bodyPr wrap="none" rtlCol="0">
                <a:spAutoFit/>
              </a:bodyPr>
              <a:lstStyle/>
              <a:p>
                <a:r>
                  <a:rPr lang="en-US" sz="2800" dirty="0" smtClean="0">
                    <a:solidFill>
                      <a:srgbClr val="FF0000"/>
                    </a:solidFill>
                  </a:rPr>
                  <a:t>1</a:t>
                </a:r>
                <a:endParaRPr lang="en-US" sz="2800" dirty="0">
                  <a:solidFill>
                    <a:srgbClr val="FF0000"/>
                  </a:solidFill>
                </a:endParaRPr>
              </a:p>
            </p:txBody>
          </p:sp>
        </p:grpSp>
        <p:grpSp>
          <p:nvGrpSpPr>
            <p:cNvPr id="57" name="Group 56"/>
            <p:cNvGrpSpPr/>
            <p:nvPr/>
          </p:nvGrpSpPr>
          <p:grpSpPr>
            <a:xfrm>
              <a:off x="12649200" y="20574000"/>
              <a:ext cx="533400" cy="533400"/>
              <a:chOff x="20726400" y="21183600"/>
              <a:chExt cx="533400" cy="533400"/>
            </a:xfrm>
          </p:grpSpPr>
          <p:sp>
            <p:nvSpPr>
              <p:cNvPr id="58" name="Oval 57"/>
              <p:cNvSpPr/>
              <p:nvPr/>
            </p:nvSpPr>
            <p:spPr>
              <a:xfrm>
                <a:off x="20726400" y="21183600"/>
                <a:ext cx="5334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0802600" y="21183600"/>
                <a:ext cx="367408" cy="523220"/>
              </a:xfrm>
              <a:prstGeom prst="rect">
                <a:avLst/>
              </a:prstGeom>
              <a:noFill/>
            </p:spPr>
            <p:txBody>
              <a:bodyPr wrap="none" rtlCol="0">
                <a:spAutoFit/>
              </a:bodyPr>
              <a:lstStyle/>
              <a:p>
                <a:r>
                  <a:rPr lang="en-US" sz="2800" dirty="0" smtClean="0">
                    <a:solidFill>
                      <a:srgbClr val="FF0000"/>
                    </a:solidFill>
                  </a:rPr>
                  <a:t>2</a:t>
                </a:r>
                <a:endParaRPr lang="en-US" sz="2800" dirty="0">
                  <a:solidFill>
                    <a:srgbClr val="FF0000"/>
                  </a:solidFill>
                </a:endParaRPr>
              </a:p>
            </p:txBody>
          </p:sp>
        </p:grpSp>
        <p:sp>
          <p:nvSpPr>
            <p:cNvPr id="60" name="TextBox 59"/>
            <p:cNvSpPr txBox="1"/>
            <p:nvPr/>
          </p:nvSpPr>
          <p:spPr>
            <a:xfrm>
              <a:off x="14325600" y="21793200"/>
              <a:ext cx="1568532" cy="36933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dirty="0" smtClean="0"/>
                <a:t>ATmega88PA</a:t>
              </a:r>
              <a:endParaRPr lang="en-US" dirty="0"/>
            </a:p>
          </p:txBody>
        </p:sp>
      </p:grpSp>
      <p:sp>
        <p:nvSpPr>
          <p:cNvPr id="72" name="TextBox 71"/>
          <p:cNvSpPr txBox="1"/>
          <p:nvPr/>
        </p:nvSpPr>
        <p:spPr>
          <a:xfrm>
            <a:off x="1371600" y="23469600"/>
            <a:ext cx="10210800" cy="6001643"/>
          </a:xfrm>
          <a:prstGeom prst="rect">
            <a:avLst/>
          </a:prstGeom>
          <a:noFill/>
        </p:spPr>
        <p:txBody>
          <a:bodyPr wrap="square" rtlCol="0">
            <a:spAutoFit/>
          </a:bodyPr>
          <a:lstStyle/>
          <a:p>
            <a:r>
              <a:rPr lang="en-US" sz="3200" dirty="0" smtClean="0"/>
              <a:t>Here present some results for your project.   This could be a plot of data your collected.  For most term project in this class, however,  this will be a photograph or two showing the complete system.</a:t>
            </a:r>
          </a:p>
          <a:p>
            <a:endParaRPr lang="en-US" sz="3200" dirty="0">
              <a:solidFill>
                <a:schemeClr val="tx2"/>
              </a:solidFill>
            </a:endParaRPr>
          </a:p>
          <a:p>
            <a:r>
              <a:rPr lang="en-US" sz="3200" dirty="0" smtClean="0"/>
              <a:t>For example, if you designed a “gizmo” that attaches to a bicycle, you would show an “action shot” of a person on the bicycle.  The figure(s) would have a short caption(s).</a:t>
            </a:r>
          </a:p>
          <a:p>
            <a:endParaRPr lang="en-US" sz="3200" dirty="0"/>
          </a:p>
          <a:p>
            <a:r>
              <a:rPr lang="en-US" sz="3200" dirty="0" smtClean="0"/>
              <a:t>The purpose of this section is to explain how it all came together.  </a:t>
            </a:r>
            <a:r>
              <a:rPr lang="en-US" sz="3200" b="1" dirty="0" smtClean="0"/>
              <a:t>A terrible rookie mistake is to focus on what went wrong.  Focus on the success stories in your project!</a:t>
            </a:r>
          </a:p>
        </p:txBody>
      </p:sp>
      <p:sp>
        <p:nvSpPr>
          <p:cNvPr id="99" name="TextBox 98"/>
          <p:cNvSpPr txBox="1"/>
          <p:nvPr/>
        </p:nvSpPr>
        <p:spPr>
          <a:xfrm>
            <a:off x="15316200" y="32004000"/>
            <a:ext cx="12801600" cy="3539430"/>
          </a:xfrm>
          <a:prstGeom prst="rect">
            <a:avLst/>
          </a:prstGeom>
          <a:noFill/>
        </p:spPr>
        <p:txBody>
          <a:bodyPr wrap="square" rtlCol="0">
            <a:spAutoFit/>
          </a:bodyPr>
          <a:lstStyle/>
          <a:p>
            <a:r>
              <a:rPr lang="en-US" sz="3200" dirty="0" smtClean="0">
                <a:solidFill>
                  <a:schemeClr val="tx2"/>
                </a:solidFill>
              </a:rPr>
              <a:t>Write a short conclusion.  </a:t>
            </a:r>
            <a:r>
              <a:rPr lang="en-US" sz="3200" dirty="0">
                <a:solidFill>
                  <a:schemeClr val="tx2"/>
                </a:solidFill>
              </a:rPr>
              <a:t> </a:t>
            </a:r>
            <a:r>
              <a:rPr lang="en-US" sz="3200" dirty="0" smtClean="0">
                <a:solidFill>
                  <a:schemeClr val="tx2"/>
                </a:solidFill>
              </a:rPr>
              <a:t>End on a positive note.  Perhaps talk about future work you plan for this project.</a:t>
            </a:r>
          </a:p>
          <a:p>
            <a:endParaRPr lang="en-US" sz="3200" dirty="0">
              <a:solidFill>
                <a:schemeClr val="tx2"/>
              </a:solidFill>
            </a:endParaRPr>
          </a:p>
          <a:p>
            <a:r>
              <a:rPr lang="en-US" sz="3200" dirty="0" smtClean="0">
                <a:solidFill>
                  <a:schemeClr val="tx2"/>
                </a:solidFill>
              </a:rPr>
              <a:t>This is also a good place to acknowledge help you received packaging, etc. </a:t>
            </a:r>
          </a:p>
          <a:p>
            <a:endParaRPr lang="en-US" sz="3200" dirty="0">
              <a:solidFill>
                <a:schemeClr val="tx2"/>
              </a:solidFill>
            </a:endParaRPr>
          </a:p>
          <a:p>
            <a:r>
              <a:rPr lang="en-US" sz="3200" dirty="0" smtClean="0">
                <a:solidFill>
                  <a:schemeClr val="tx2"/>
                </a:solidFill>
              </a:rPr>
              <a:t>Also, be sure to thanks Ms.  Blanc and Ms. Kern who helped print the posters.</a:t>
            </a:r>
            <a:endParaRPr lang="en-US" sz="3200" dirty="0">
              <a:solidFill>
                <a:schemeClr val="tx2"/>
              </a:solidFill>
            </a:endParaRPr>
          </a:p>
        </p:txBody>
      </p:sp>
      <p:sp>
        <p:nvSpPr>
          <p:cNvPr id="100" name="TextBox 99"/>
          <p:cNvSpPr txBox="1"/>
          <p:nvPr/>
        </p:nvSpPr>
        <p:spPr>
          <a:xfrm>
            <a:off x="12573000" y="27584401"/>
            <a:ext cx="6248400" cy="954107"/>
          </a:xfrm>
          <a:prstGeom prst="rect">
            <a:avLst/>
          </a:prstGeom>
          <a:noFill/>
        </p:spPr>
        <p:txBody>
          <a:bodyPr wrap="square" rtlCol="0">
            <a:spAutoFit/>
          </a:bodyPr>
          <a:lstStyle/>
          <a:p>
            <a:r>
              <a:rPr lang="en-US" sz="2800" b="1" dirty="0" smtClean="0"/>
              <a:t>Caption: Photograph of gizmo attached </a:t>
            </a:r>
          </a:p>
          <a:p>
            <a:r>
              <a:rPr lang="en-US" sz="2800" b="1" dirty="0" smtClean="0"/>
              <a:t>to bicycle</a:t>
            </a:r>
            <a:endParaRPr lang="en-US" sz="2800" b="1" dirty="0">
              <a:solidFill>
                <a:schemeClr val="tx2"/>
              </a:solidFill>
            </a:endParaRPr>
          </a:p>
        </p:txBody>
      </p:sp>
      <p:pic>
        <p:nvPicPr>
          <p:cNvPr id="10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9800" y="24079200"/>
            <a:ext cx="4343400" cy="2827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 name="Rectangle 85"/>
          <p:cNvSpPr/>
          <p:nvPr/>
        </p:nvSpPr>
        <p:spPr bwMode="auto">
          <a:xfrm>
            <a:off x="16383000" y="24841200"/>
            <a:ext cx="381000" cy="457200"/>
          </a:xfrm>
          <a:prstGeom prst="rect">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FFFF00"/>
              </a:solidFill>
              <a:latin typeface="Times New Roman" pitchFamily="18" charset="0"/>
            </a:endParaRPr>
          </a:p>
        </p:txBody>
      </p:sp>
      <p:sp>
        <p:nvSpPr>
          <p:cNvPr id="1034" name="TextBox 1033"/>
          <p:cNvSpPr txBox="1"/>
          <p:nvPr/>
        </p:nvSpPr>
        <p:spPr>
          <a:xfrm>
            <a:off x="17830800" y="24612600"/>
            <a:ext cx="1245854" cy="584775"/>
          </a:xfrm>
          <a:prstGeom prst="rect">
            <a:avLst/>
          </a:prstGeom>
          <a:noFill/>
        </p:spPr>
        <p:txBody>
          <a:bodyPr wrap="none" rtlCol="0">
            <a:spAutoFit/>
          </a:bodyPr>
          <a:lstStyle/>
          <a:p>
            <a:r>
              <a:rPr lang="en-US" sz="3200" dirty="0" smtClean="0"/>
              <a:t>Gizmo</a:t>
            </a:r>
            <a:endParaRPr lang="en-US" sz="3200" dirty="0"/>
          </a:p>
        </p:txBody>
      </p:sp>
      <p:cxnSp>
        <p:nvCxnSpPr>
          <p:cNvPr id="1036" name="Straight Connector 1035"/>
          <p:cNvCxnSpPr/>
          <p:nvPr/>
        </p:nvCxnSpPr>
        <p:spPr>
          <a:xfrm flipV="1">
            <a:off x="16611600" y="24917400"/>
            <a:ext cx="1143000" cy="15240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2200" y="23774400"/>
            <a:ext cx="464820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TextBox 106"/>
          <p:cNvSpPr txBox="1"/>
          <p:nvPr/>
        </p:nvSpPr>
        <p:spPr>
          <a:xfrm>
            <a:off x="21031200" y="27620893"/>
            <a:ext cx="6248400" cy="954107"/>
          </a:xfrm>
          <a:prstGeom prst="rect">
            <a:avLst/>
          </a:prstGeom>
          <a:noFill/>
        </p:spPr>
        <p:txBody>
          <a:bodyPr wrap="square" rtlCol="0">
            <a:spAutoFit/>
          </a:bodyPr>
          <a:lstStyle/>
          <a:p>
            <a:r>
              <a:rPr lang="en-US" sz="2800" b="1" dirty="0" smtClean="0"/>
              <a:t>Caption: Photograph of gizmo attached </a:t>
            </a:r>
          </a:p>
          <a:p>
            <a:r>
              <a:rPr lang="en-US" sz="2800" b="1" dirty="0" smtClean="0"/>
              <a:t>to bicycle and in use</a:t>
            </a:r>
            <a:endParaRPr lang="en-US" sz="2800" b="1" dirty="0">
              <a:solidFill>
                <a:schemeClr val="tx2"/>
              </a:solidFill>
            </a:endParaRPr>
          </a:p>
        </p:txBody>
      </p:sp>
      <p:sp>
        <p:nvSpPr>
          <p:cNvPr id="108" name="TextBox 107"/>
          <p:cNvSpPr txBox="1"/>
          <p:nvPr/>
        </p:nvSpPr>
        <p:spPr>
          <a:xfrm>
            <a:off x="1371600" y="31927800"/>
            <a:ext cx="12877800" cy="3046988"/>
          </a:xfrm>
          <a:prstGeom prst="rect">
            <a:avLst/>
          </a:prstGeom>
          <a:noFill/>
        </p:spPr>
        <p:txBody>
          <a:bodyPr wrap="square" rtlCol="0">
            <a:spAutoFit/>
          </a:bodyPr>
          <a:lstStyle/>
          <a:p>
            <a:r>
              <a:rPr lang="en-US" sz="3200" dirty="0" smtClean="0"/>
              <a:t>Here present some information on lessons learned.  </a:t>
            </a:r>
            <a:r>
              <a:rPr lang="en-US" sz="3200" dirty="0"/>
              <a:t> </a:t>
            </a:r>
            <a:r>
              <a:rPr lang="en-US" sz="3200" dirty="0" smtClean="0"/>
              <a:t>For example, you can talk about the challenges of  packaging, gluing parts that operate at different voltages, etc.  Turn the lemons you ran into, into lemonade.  Focus on the positive.  For example, “during this project, I really learned the importance of carefully reading data sheets” rather than “the data sheet was really bad and because of that, we burned up our chip”.  </a:t>
            </a:r>
          </a:p>
        </p:txBody>
      </p:sp>
      <p:sp>
        <p:nvSpPr>
          <p:cNvPr id="109" name="TextBox 108"/>
          <p:cNvSpPr txBox="1"/>
          <p:nvPr/>
        </p:nvSpPr>
        <p:spPr>
          <a:xfrm>
            <a:off x="11353800" y="11125200"/>
            <a:ext cx="6400800" cy="1569660"/>
          </a:xfrm>
          <a:prstGeom prst="rect">
            <a:avLst/>
          </a:prstGeom>
          <a:noFill/>
        </p:spPr>
        <p:txBody>
          <a:bodyPr wrap="square" rtlCol="0">
            <a:spAutoFit/>
          </a:bodyPr>
          <a:lstStyle/>
          <a:p>
            <a:r>
              <a:rPr lang="en-US" sz="3200" b="1" dirty="0" smtClean="0"/>
              <a:t>Pictures should have short captions. For example:  Our product was inspired by Staples’ ®  “Easy Button”</a:t>
            </a:r>
            <a:endParaRPr lang="en-US" sz="3200" b="1" dirty="0">
              <a:solidFill>
                <a:schemeClr val="tx2"/>
              </a:solidFill>
            </a:endParaRPr>
          </a:p>
        </p:txBody>
      </p:sp>
      <p:sp>
        <p:nvSpPr>
          <p:cNvPr id="110" name="TextBox 109"/>
          <p:cNvSpPr txBox="1"/>
          <p:nvPr/>
        </p:nvSpPr>
        <p:spPr>
          <a:xfrm>
            <a:off x="20878800" y="20802600"/>
            <a:ext cx="5029200" cy="584775"/>
          </a:xfrm>
          <a:prstGeom prst="rect">
            <a:avLst/>
          </a:prstGeom>
          <a:noFill/>
        </p:spPr>
        <p:txBody>
          <a:bodyPr wrap="square" rtlCol="0">
            <a:spAutoFit/>
          </a:bodyPr>
          <a:lstStyle/>
          <a:p>
            <a:pPr algn="ctr"/>
            <a:r>
              <a:rPr lang="en-US" sz="3200" b="1" dirty="0" smtClean="0"/>
              <a:t>Caption:  Level-shifting.</a:t>
            </a:r>
            <a:endParaRPr lang="en-US" sz="3200" b="1" dirty="0">
              <a:solidFill>
                <a:schemeClr val="tx2"/>
              </a:solidFill>
            </a:endParaRPr>
          </a:p>
        </p:txBody>
      </p:sp>
      <p:sp>
        <p:nvSpPr>
          <p:cNvPr id="111" name="TextBox 110"/>
          <p:cNvSpPr txBox="1"/>
          <p:nvPr/>
        </p:nvSpPr>
        <p:spPr>
          <a:xfrm>
            <a:off x="1371600" y="8763000"/>
            <a:ext cx="8839200" cy="2554545"/>
          </a:xfrm>
          <a:prstGeom prst="rect">
            <a:avLst/>
          </a:prstGeom>
          <a:noFill/>
        </p:spPr>
        <p:txBody>
          <a:bodyPr wrap="square" rtlCol="0">
            <a:spAutoFit/>
          </a:bodyPr>
          <a:lstStyle/>
          <a:p>
            <a:r>
              <a:rPr lang="en-US" sz="3200" dirty="0" smtClean="0"/>
              <a:t>Provide a motivation for your project.  For example:</a:t>
            </a:r>
          </a:p>
          <a:p>
            <a:endParaRPr lang="en-US" sz="3200" dirty="0">
              <a:solidFill>
                <a:schemeClr val="tx2"/>
              </a:solidFill>
            </a:endParaRPr>
          </a:p>
          <a:p>
            <a:r>
              <a:rPr lang="en-US" sz="3200" dirty="0" smtClean="0">
                <a:solidFill>
                  <a:schemeClr val="tx2"/>
                </a:solidFill>
              </a:rPr>
              <a:t>The product I designed  and built, was inspired by the Staple s ® “ Easy” button and our experiences as  teaching assistants at The University of Iowa.</a:t>
            </a:r>
          </a:p>
        </p:txBody>
      </p:sp>
      <p:pic>
        <p:nvPicPr>
          <p:cNvPr id="103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7800" y="8458200"/>
            <a:ext cx="2482932" cy="248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 name="TextBox 112"/>
          <p:cNvSpPr txBox="1"/>
          <p:nvPr/>
        </p:nvSpPr>
        <p:spPr>
          <a:xfrm>
            <a:off x="13639800" y="20421600"/>
            <a:ext cx="5029200" cy="584775"/>
          </a:xfrm>
          <a:prstGeom prst="rect">
            <a:avLst/>
          </a:prstGeom>
          <a:noFill/>
        </p:spPr>
        <p:txBody>
          <a:bodyPr wrap="square" rtlCol="0">
            <a:spAutoFit/>
          </a:bodyPr>
          <a:lstStyle/>
          <a:p>
            <a:pPr algn="ctr"/>
            <a:r>
              <a:rPr lang="en-US" sz="3200" b="1" dirty="0" smtClean="0"/>
              <a:t>Caption: System overview.</a:t>
            </a:r>
            <a:endParaRPr lang="en-US" sz="3200" b="1" dirty="0">
              <a:solidFill>
                <a:schemeClr val="tx2"/>
              </a:solidFill>
            </a:endParaRPr>
          </a:p>
        </p:txBody>
      </p:sp>
      <p:sp>
        <p:nvSpPr>
          <p:cNvPr id="114" name="TextBox 113"/>
          <p:cNvSpPr txBox="1"/>
          <p:nvPr/>
        </p:nvSpPr>
        <p:spPr>
          <a:xfrm>
            <a:off x="18821400" y="8305800"/>
            <a:ext cx="9372600" cy="3046988"/>
          </a:xfrm>
          <a:prstGeom prst="rect">
            <a:avLst/>
          </a:prstGeom>
          <a:noFill/>
        </p:spPr>
        <p:txBody>
          <a:bodyPr wrap="square" rtlCol="0">
            <a:spAutoFit/>
          </a:bodyPr>
          <a:lstStyle/>
          <a:p>
            <a:r>
              <a:rPr lang="en-US" sz="3200" dirty="0" smtClean="0">
                <a:solidFill>
                  <a:schemeClr val="tx2"/>
                </a:solidFill>
              </a:rPr>
              <a:t>We designed and built a super-duper Easy button that one can program with various phrases.  An instructor can use this to inject a bit of humor in, say Linear Systems, by pressing the button after  solving  partial fraction expansion.  The button will  then respond with phrases such as “Good  job!”, </a:t>
            </a:r>
            <a:r>
              <a:rPr lang="en-US" sz="3200" dirty="0">
                <a:solidFill>
                  <a:schemeClr val="tx2"/>
                </a:solidFill>
              </a:rPr>
              <a:t> </a:t>
            </a:r>
            <a:r>
              <a:rPr lang="en-US" sz="3200" dirty="0" smtClean="0">
                <a:solidFill>
                  <a:schemeClr val="tx2"/>
                </a:solidFill>
              </a:rPr>
              <a:t>“</a:t>
            </a:r>
            <a:r>
              <a:rPr lang="en-US" sz="3200" dirty="0" err="1" smtClean="0">
                <a:solidFill>
                  <a:schemeClr val="tx2"/>
                </a:solidFill>
              </a:rPr>
              <a:t>Attagirl</a:t>
            </a:r>
            <a:r>
              <a:rPr lang="en-US" sz="3200" dirty="0" smtClean="0">
                <a:solidFill>
                  <a:schemeClr val="tx2"/>
                </a:solidFill>
              </a:rPr>
              <a:t>”, etc.</a:t>
            </a:r>
          </a:p>
        </p:txBody>
      </p:sp>
      <p:sp>
        <p:nvSpPr>
          <p:cNvPr id="116" name="Rectangle 115"/>
          <p:cNvSpPr/>
          <p:nvPr/>
        </p:nvSpPr>
        <p:spPr>
          <a:xfrm>
            <a:off x="15316200" y="30708600"/>
            <a:ext cx="12801600" cy="1066800"/>
          </a:xfrm>
          <a:prstGeom prst="rect">
            <a:avLst/>
          </a:prstGeom>
          <a:solidFill>
            <a:schemeClr val="accent1">
              <a:alpha val="31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18817462" y="30780335"/>
            <a:ext cx="5799076" cy="923330"/>
          </a:xfrm>
          <a:prstGeom prst="rect">
            <a:avLst/>
          </a:prstGeom>
          <a:noFill/>
        </p:spPr>
        <p:txBody>
          <a:bodyPr wrap="square" rtlCol="0">
            <a:spAutoFit/>
          </a:bodyPr>
          <a:lstStyle/>
          <a:p>
            <a:pPr algn="ctr"/>
            <a:r>
              <a:rPr lang="en-US" sz="5400" b="1" dirty="0" smtClean="0">
                <a:solidFill>
                  <a:srgbClr val="FF0000"/>
                </a:solidFill>
              </a:rPr>
              <a:t>Conclusion</a:t>
            </a:r>
            <a:endParaRPr lang="en-US" sz="5400" b="1" dirty="0">
              <a:solidFill>
                <a:srgbClr val="FF0000"/>
              </a:solidFill>
            </a:endParaRPr>
          </a:p>
        </p:txBody>
      </p:sp>
      <p:sp>
        <p:nvSpPr>
          <p:cNvPr id="119" name="TextBox 118"/>
          <p:cNvSpPr txBox="1"/>
          <p:nvPr/>
        </p:nvSpPr>
        <p:spPr>
          <a:xfrm>
            <a:off x="19507200" y="13487400"/>
            <a:ext cx="9448800" cy="17543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smtClean="0">
                <a:solidFill>
                  <a:schemeClr val="tx1"/>
                </a:solidFill>
              </a:rPr>
              <a:t>Change the color, font etc. to show your creativity.  Stay away from very dark fills, so we save some ink</a:t>
            </a:r>
            <a:endParaRPr lang="en-US" sz="3600" dirty="0">
              <a:solidFill>
                <a:schemeClr val="tx1"/>
              </a:solidFill>
            </a:endParaRPr>
          </a:p>
        </p:txBody>
      </p:sp>
      <p:cxnSp>
        <p:nvCxnSpPr>
          <p:cNvPr id="1044" name="Straight Connector 1043"/>
          <p:cNvCxnSpPr>
            <a:stCxn id="119" idx="1"/>
          </p:cNvCxnSpPr>
          <p:nvPr/>
        </p:nvCxnSpPr>
        <p:spPr>
          <a:xfrm flipH="1" flipV="1">
            <a:off x="18440400" y="13563600"/>
            <a:ext cx="1066800" cy="800963"/>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9" idx="1"/>
          </p:cNvCxnSpPr>
          <p:nvPr/>
        </p:nvCxnSpPr>
        <p:spPr>
          <a:xfrm flipH="1" flipV="1">
            <a:off x="17373600" y="13792200"/>
            <a:ext cx="2133600" cy="572363"/>
          </a:xfrm>
          <a:prstGeom prst="line">
            <a:avLst/>
          </a:prstGeom>
          <a:ln w="889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57200" y="37392114"/>
            <a:ext cx="28194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bwMode="auto">
          <a:xfrm>
            <a:off x="24079200" y="25527000"/>
            <a:ext cx="304800" cy="304800"/>
          </a:xfrm>
          <a:prstGeom prst="rect">
            <a:avLst/>
          </a:prstGeom>
          <a:solidFill>
            <a:srgbClr val="FFFF00"/>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FFFF00"/>
              </a:solidFill>
              <a:effectLst/>
              <a:latin typeface="Times New Roman" pitchFamily="18" charset="0"/>
            </a:endParaRPr>
          </a:p>
        </p:txBody>
      </p:sp>
      <p:sp>
        <p:nvSpPr>
          <p:cNvPr id="146" name="TextBox 145"/>
          <p:cNvSpPr txBox="1"/>
          <p:nvPr/>
        </p:nvSpPr>
        <p:spPr>
          <a:xfrm>
            <a:off x="22402800" y="24917400"/>
            <a:ext cx="1245854" cy="584775"/>
          </a:xfrm>
          <a:prstGeom prst="rect">
            <a:avLst/>
          </a:prstGeom>
          <a:noFill/>
        </p:spPr>
        <p:txBody>
          <a:bodyPr wrap="none" rtlCol="0">
            <a:spAutoFit/>
          </a:bodyPr>
          <a:lstStyle/>
          <a:p>
            <a:r>
              <a:rPr lang="en-US" sz="3200" dirty="0" smtClean="0">
                <a:solidFill>
                  <a:srgbClr val="FFFF00"/>
                </a:solidFill>
              </a:rPr>
              <a:t>Gizmo</a:t>
            </a:r>
            <a:endParaRPr lang="en-US" sz="3200" dirty="0">
              <a:solidFill>
                <a:srgbClr val="FFFF00"/>
              </a:solidFill>
            </a:endParaRPr>
          </a:p>
        </p:txBody>
      </p:sp>
      <p:cxnSp>
        <p:nvCxnSpPr>
          <p:cNvPr id="147" name="Straight Connector 146"/>
          <p:cNvCxnSpPr/>
          <p:nvPr/>
        </p:nvCxnSpPr>
        <p:spPr>
          <a:xfrm>
            <a:off x="23088600" y="25374600"/>
            <a:ext cx="914400" cy="381000"/>
          </a:xfrm>
          <a:prstGeom prst="line">
            <a:avLst/>
          </a:pr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93831" y="21805042"/>
            <a:ext cx="9431569" cy="120032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smtClean="0">
                <a:solidFill>
                  <a:schemeClr val="tx1"/>
                </a:solidFill>
              </a:rPr>
              <a:t>Text in figures should be roughly the same size as body of poster.  This text is too small!</a:t>
            </a:r>
            <a:endParaRPr lang="en-US" sz="3600" dirty="0">
              <a:solidFill>
                <a:schemeClr val="tx1"/>
              </a:solidFill>
            </a:endParaRPr>
          </a:p>
        </p:txBody>
      </p:sp>
      <p:cxnSp>
        <p:nvCxnSpPr>
          <p:cNvPr id="78" name="Straight Connector 77"/>
          <p:cNvCxnSpPr>
            <a:stCxn id="60" idx="2"/>
            <a:endCxn id="77" idx="3"/>
          </p:cNvCxnSpPr>
          <p:nvPr/>
        </p:nvCxnSpPr>
        <p:spPr>
          <a:xfrm flipH="1">
            <a:off x="12725400" y="19523608"/>
            <a:ext cx="4060866" cy="2881599"/>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352800" y="3581400"/>
            <a:ext cx="6858000" cy="64633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smtClean="0">
                <a:solidFill>
                  <a:schemeClr val="tx1"/>
                </a:solidFill>
              </a:rPr>
              <a:t>Use white background to save ink</a:t>
            </a:r>
            <a:endParaRPr lang="en-US" sz="3600" dirty="0">
              <a:solidFill>
                <a:schemeClr val="tx1"/>
              </a:solidFill>
            </a:endParaRPr>
          </a:p>
        </p:txBody>
      </p:sp>
      <p:cxnSp>
        <p:nvCxnSpPr>
          <p:cNvPr id="84" name="Straight Connector 83"/>
          <p:cNvCxnSpPr>
            <a:endCxn id="83" idx="1"/>
          </p:cNvCxnSpPr>
          <p:nvPr/>
        </p:nvCxnSpPr>
        <p:spPr>
          <a:xfrm>
            <a:off x="2209800" y="3392745"/>
            <a:ext cx="1143000" cy="511821"/>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4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1274843"/>
            <a:ext cx="2912503" cy="173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 name="TextBox 91"/>
          <p:cNvSpPr txBox="1"/>
          <p:nvPr/>
        </p:nvSpPr>
        <p:spPr>
          <a:xfrm>
            <a:off x="4953000" y="11658600"/>
            <a:ext cx="5410200" cy="120032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600" dirty="0" smtClean="0">
                <a:solidFill>
                  <a:schemeClr val="tx1"/>
                </a:solidFill>
              </a:rPr>
              <a:t>Keep the font size at least 32  </a:t>
            </a:r>
            <a:r>
              <a:rPr lang="en-US" sz="3600" dirty="0" err="1" smtClean="0">
                <a:solidFill>
                  <a:schemeClr val="tx1"/>
                </a:solidFill>
              </a:rPr>
              <a:t>pt</a:t>
            </a:r>
            <a:endParaRPr lang="en-US" sz="3600" dirty="0">
              <a:solidFill>
                <a:schemeClr val="tx1"/>
              </a:solidFill>
            </a:endParaRPr>
          </a:p>
        </p:txBody>
      </p:sp>
      <p:cxnSp>
        <p:nvCxnSpPr>
          <p:cNvPr id="93" name="Straight Connector 92"/>
          <p:cNvCxnSpPr>
            <a:endCxn id="92" idx="1"/>
          </p:cNvCxnSpPr>
          <p:nvPr/>
        </p:nvCxnSpPr>
        <p:spPr>
          <a:xfrm>
            <a:off x="3810000" y="11469945"/>
            <a:ext cx="1143000" cy="788820"/>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4325601" y="29173429"/>
            <a:ext cx="12344400" cy="120032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smtClean="0">
                <a:solidFill>
                  <a:schemeClr val="tx1"/>
                </a:solidFill>
              </a:rPr>
              <a:t>Frames/borders  can make your poster “pop”.  Compared these with the other unframed images on the poster.</a:t>
            </a:r>
            <a:endParaRPr lang="en-US" sz="3600" dirty="0">
              <a:solidFill>
                <a:schemeClr val="tx1"/>
              </a:solidFill>
            </a:endParaRPr>
          </a:p>
        </p:txBody>
      </p:sp>
      <p:cxnSp>
        <p:nvCxnSpPr>
          <p:cNvPr id="101" name="Straight Connector 100"/>
          <p:cNvCxnSpPr/>
          <p:nvPr/>
        </p:nvCxnSpPr>
        <p:spPr>
          <a:xfrm>
            <a:off x="18669001" y="27501473"/>
            <a:ext cx="1828800" cy="1671956"/>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1412200" y="23774400"/>
            <a:ext cx="4665083" cy="348615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8" idx="2"/>
            <a:endCxn id="98" idx="0"/>
          </p:cNvCxnSpPr>
          <p:nvPr/>
        </p:nvCxnSpPr>
        <p:spPr>
          <a:xfrm flipH="1">
            <a:off x="20497801" y="27260550"/>
            <a:ext cx="3238499" cy="1912879"/>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8688396" y="21735646"/>
            <a:ext cx="7001785" cy="120032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600" dirty="0" smtClean="0">
                <a:solidFill>
                  <a:schemeClr val="tx1"/>
                </a:solidFill>
              </a:rPr>
              <a:t>Annotate photographs where appropriate</a:t>
            </a:r>
            <a:endParaRPr lang="en-US" sz="3600" dirty="0">
              <a:solidFill>
                <a:schemeClr val="tx1"/>
              </a:solidFill>
            </a:endParaRPr>
          </a:p>
        </p:txBody>
      </p:sp>
      <p:cxnSp>
        <p:nvCxnSpPr>
          <p:cNvPr id="118" name="Straight Connector 117"/>
          <p:cNvCxnSpPr>
            <a:stCxn id="63" idx="0"/>
            <a:endCxn id="112" idx="2"/>
          </p:cNvCxnSpPr>
          <p:nvPr/>
        </p:nvCxnSpPr>
        <p:spPr>
          <a:xfrm flipH="1" flipV="1">
            <a:off x="22189289" y="22935975"/>
            <a:ext cx="1555453" cy="838425"/>
          </a:xfrm>
          <a:prstGeom prst="line">
            <a:avLst/>
          </a:prstGeom>
          <a:ln w="889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18973800" y="11488995"/>
            <a:ext cx="8839200" cy="1077218"/>
          </a:xfrm>
          <a:prstGeom prst="rect">
            <a:avLst/>
          </a:prstGeom>
          <a:noFill/>
        </p:spPr>
        <p:txBody>
          <a:bodyPr wrap="square" rtlCol="0">
            <a:spAutoFit/>
          </a:bodyPr>
          <a:lstStyle/>
          <a:p>
            <a:r>
              <a:rPr lang="en-US" sz="3200" dirty="0" smtClean="0"/>
              <a:t>Provide additional background material as appropriate.</a:t>
            </a:r>
          </a:p>
        </p:txBody>
      </p:sp>
    </p:spTree>
    <p:extLst>
      <p:ext uri="{BB962C8B-B14F-4D97-AF65-F5344CB8AC3E}">
        <p14:creationId xmlns:p14="http://schemas.microsoft.com/office/powerpoint/2010/main" val="223820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734</Words>
  <Application>Microsoft Office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IIHR - Hydroscience &amp; Engineering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 Kruger</dc:creator>
  <cp:lastModifiedBy>Anton Kruger</cp:lastModifiedBy>
  <cp:revision>16</cp:revision>
  <dcterms:created xsi:type="dcterms:W3CDTF">2012-04-27T11:49:47Z</dcterms:created>
  <dcterms:modified xsi:type="dcterms:W3CDTF">2018-04-27T12:55:21Z</dcterms:modified>
</cp:coreProperties>
</file>