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C592BE-E5C0-4662-9EBF-DD4D0CD511BC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89D9659-0A4D-42FC-9566-8B39533C85FE}">
      <dgm:prSet/>
      <dgm:spPr/>
      <dgm:t>
        <a:bodyPr/>
        <a:lstStyle/>
        <a:p>
          <a:r>
            <a:rPr lang="en-US"/>
            <a:t>Advancements are constantly being made to bolster security </a:t>
          </a:r>
        </a:p>
      </dgm:t>
    </dgm:pt>
    <dgm:pt modelId="{BF49874E-D338-42C8-A6B7-F314EAC3DE5E}" type="parTrans" cxnId="{9D975116-EA7F-462D-82D0-71C906B0480A}">
      <dgm:prSet/>
      <dgm:spPr/>
      <dgm:t>
        <a:bodyPr/>
        <a:lstStyle/>
        <a:p>
          <a:endParaRPr lang="en-US"/>
        </a:p>
      </dgm:t>
    </dgm:pt>
    <dgm:pt modelId="{04BBB5E3-981E-400F-B9CB-19A29D1DB1B6}" type="sibTrans" cxnId="{9D975116-EA7F-462D-82D0-71C906B0480A}">
      <dgm:prSet/>
      <dgm:spPr/>
      <dgm:t>
        <a:bodyPr/>
        <a:lstStyle/>
        <a:p>
          <a:endParaRPr lang="en-US"/>
        </a:p>
      </dgm:t>
    </dgm:pt>
    <dgm:pt modelId="{119C9FC4-0D10-46EF-9B48-63A0B2D0700F}">
      <dgm:prSet/>
      <dgm:spPr/>
      <dgm:t>
        <a:bodyPr/>
        <a:lstStyle/>
        <a:p>
          <a:r>
            <a:rPr lang="en-US"/>
            <a:t>Weak passwords pose a significant threat to online security</a:t>
          </a:r>
        </a:p>
      </dgm:t>
    </dgm:pt>
    <dgm:pt modelId="{8F316BDC-194C-482F-8DEE-3845EA92F593}" type="parTrans" cxnId="{C81A38C0-A832-4EE0-8538-E798C33BF6B6}">
      <dgm:prSet/>
      <dgm:spPr/>
      <dgm:t>
        <a:bodyPr/>
        <a:lstStyle/>
        <a:p>
          <a:endParaRPr lang="en-US"/>
        </a:p>
      </dgm:t>
    </dgm:pt>
    <dgm:pt modelId="{6A781CDB-00CB-4DD2-8330-728E5F2ABD32}" type="sibTrans" cxnId="{C81A38C0-A832-4EE0-8538-E798C33BF6B6}">
      <dgm:prSet/>
      <dgm:spPr/>
      <dgm:t>
        <a:bodyPr/>
        <a:lstStyle/>
        <a:p>
          <a:endParaRPr lang="en-US"/>
        </a:p>
      </dgm:t>
    </dgm:pt>
    <dgm:pt modelId="{1A72D053-777E-4278-BE50-12392F72AF8B}">
      <dgm:prSet/>
      <dgm:spPr/>
      <dgm:t>
        <a:bodyPr/>
        <a:lstStyle/>
        <a:p>
          <a:r>
            <a:rPr lang="en-US"/>
            <a:t>There is a growing need for more intensive methods to evaluate and optimize password strength</a:t>
          </a:r>
        </a:p>
      </dgm:t>
    </dgm:pt>
    <dgm:pt modelId="{D93895B8-8E06-4D75-9D0E-AB6439C2E262}" type="parTrans" cxnId="{D3798D28-F6C9-44C3-A81B-83D6E9CDEF33}">
      <dgm:prSet/>
      <dgm:spPr/>
      <dgm:t>
        <a:bodyPr/>
        <a:lstStyle/>
        <a:p>
          <a:endParaRPr lang="en-US"/>
        </a:p>
      </dgm:t>
    </dgm:pt>
    <dgm:pt modelId="{32E0B75F-EF81-4AE3-ADEA-9D526A855072}" type="sibTrans" cxnId="{D3798D28-F6C9-44C3-A81B-83D6E9CDEF33}">
      <dgm:prSet/>
      <dgm:spPr/>
      <dgm:t>
        <a:bodyPr/>
        <a:lstStyle/>
        <a:p>
          <a:endParaRPr lang="en-US"/>
        </a:p>
      </dgm:t>
    </dgm:pt>
    <dgm:pt modelId="{779B1A73-E199-4EBA-BE31-391C7E293B68}">
      <dgm:prSet/>
      <dgm:spPr/>
      <dgm:t>
        <a:bodyPr/>
        <a:lstStyle/>
        <a:p>
          <a:r>
            <a:rPr lang="en-US"/>
            <a:t>I aimed to develop a machine-learning model for password strength prediction using predictive analytics techniques</a:t>
          </a:r>
        </a:p>
      </dgm:t>
    </dgm:pt>
    <dgm:pt modelId="{A7273990-771E-49D1-BC88-008E07211D67}" type="parTrans" cxnId="{EBE4AFFE-A2F7-4249-9F20-EA8F05B43DC5}">
      <dgm:prSet/>
      <dgm:spPr/>
      <dgm:t>
        <a:bodyPr/>
        <a:lstStyle/>
        <a:p>
          <a:endParaRPr lang="en-US"/>
        </a:p>
      </dgm:t>
    </dgm:pt>
    <dgm:pt modelId="{318C1DE7-C810-4D40-8AD7-A6C8F94528C7}" type="sibTrans" cxnId="{EBE4AFFE-A2F7-4249-9F20-EA8F05B43DC5}">
      <dgm:prSet/>
      <dgm:spPr/>
      <dgm:t>
        <a:bodyPr/>
        <a:lstStyle/>
        <a:p>
          <a:endParaRPr lang="en-US"/>
        </a:p>
      </dgm:t>
    </dgm:pt>
    <dgm:pt modelId="{1B9C7F7F-9385-49BC-B1CC-08763901A7D7}" type="pres">
      <dgm:prSet presAssocID="{11C592BE-E5C0-4662-9EBF-DD4D0CD511BC}" presName="vert0" presStyleCnt="0">
        <dgm:presLayoutVars>
          <dgm:dir/>
          <dgm:animOne val="branch"/>
          <dgm:animLvl val="lvl"/>
        </dgm:presLayoutVars>
      </dgm:prSet>
      <dgm:spPr/>
    </dgm:pt>
    <dgm:pt modelId="{C1187FF2-1B7F-4337-9E0A-DC9C93E1BC88}" type="pres">
      <dgm:prSet presAssocID="{189D9659-0A4D-42FC-9566-8B39533C85FE}" presName="thickLine" presStyleLbl="alignNode1" presStyleIdx="0" presStyleCnt="4"/>
      <dgm:spPr/>
    </dgm:pt>
    <dgm:pt modelId="{AE68BBC2-4D45-46C7-A96A-A0137ED3B2D0}" type="pres">
      <dgm:prSet presAssocID="{189D9659-0A4D-42FC-9566-8B39533C85FE}" presName="horz1" presStyleCnt="0"/>
      <dgm:spPr/>
    </dgm:pt>
    <dgm:pt modelId="{56AD2A37-05FB-490B-84F7-EE995233DC40}" type="pres">
      <dgm:prSet presAssocID="{189D9659-0A4D-42FC-9566-8B39533C85FE}" presName="tx1" presStyleLbl="revTx" presStyleIdx="0" presStyleCnt="4"/>
      <dgm:spPr/>
    </dgm:pt>
    <dgm:pt modelId="{6446B4A0-036C-463D-8752-A61362F50F97}" type="pres">
      <dgm:prSet presAssocID="{189D9659-0A4D-42FC-9566-8B39533C85FE}" presName="vert1" presStyleCnt="0"/>
      <dgm:spPr/>
    </dgm:pt>
    <dgm:pt modelId="{72FA5368-321A-4D8B-B2F1-6F0B0FBAC148}" type="pres">
      <dgm:prSet presAssocID="{119C9FC4-0D10-46EF-9B48-63A0B2D0700F}" presName="thickLine" presStyleLbl="alignNode1" presStyleIdx="1" presStyleCnt="4"/>
      <dgm:spPr/>
    </dgm:pt>
    <dgm:pt modelId="{2C2D0CAE-BC32-4354-8338-D82662620DA6}" type="pres">
      <dgm:prSet presAssocID="{119C9FC4-0D10-46EF-9B48-63A0B2D0700F}" presName="horz1" presStyleCnt="0"/>
      <dgm:spPr/>
    </dgm:pt>
    <dgm:pt modelId="{47564A26-E110-4F1E-A41D-5632458D761B}" type="pres">
      <dgm:prSet presAssocID="{119C9FC4-0D10-46EF-9B48-63A0B2D0700F}" presName="tx1" presStyleLbl="revTx" presStyleIdx="1" presStyleCnt="4"/>
      <dgm:spPr/>
    </dgm:pt>
    <dgm:pt modelId="{D72833C7-4D25-4720-9EFF-AA1BC9949320}" type="pres">
      <dgm:prSet presAssocID="{119C9FC4-0D10-46EF-9B48-63A0B2D0700F}" presName="vert1" presStyleCnt="0"/>
      <dgm:spPr/>
    </dgm:pt>
    <dgm:pt modelId="{8FCEA9BE-696A-43E3-814A-61210658D0C0}" type="pres">
      <dgm:prSet presAssocID="{1A72D053-777E-4278-BE50-12392F72AF8B}" presName="thickLine" presStyleLbl="alignNode1" presStyleIdx="2" presStyleCnt="4"/>
      <dgm:spPr/>
    </dgm:pt>
    <dgm:pt modelId="{345D7EB5-336F-41F3-86C1-F9266E2EF247}" type="pres">
      <dgm:prSet presAssocID="{1A72D053-777E-4278-BE50-12392F72AF8B}" presName="horz1" presStyleCnt="0"/>
      <dgm:spPr/>
    </dgm:pt>
    <dgm:pt modelId="{2DD6C76E-3277-4023-A484-6418AD9B9F34}" type="pres">
      <dgm:prSet presAssocID="{1A72D053-777E-4278-BE50-12392F72AF8B}" presName="tx1" presStyleLbl="revTx" presStyleIdx="2" presStyleCnt="4"/>
      <dgm:spPr/>
    </dgm:pt>
    <dgm:pt modelId="{34C193BF-89B3-47B6-B9DE-AE5B97DABB5C}" type="pres">
      <dgm:prSet presAssocID="{1A72D053-777E-4278-BE50-12392F72AF8B}" presName="vert1" presStyleCnt="0"/>
      <dgm:spPr/>
    </dgm:pt>
    <dgm:pt modelId="{E743F23B-BD75-475C-B80B-CDDD4D786911}" type="pres">
      <dgm:prSet presAssocID="{779B1A73-E199-4EBA-BE31-391C7E293B68}" presName="thickLine" presStyleLbl="alignNode1" presStyleIdx="3" presStyleCnt="4"/>
      <dgm:spPr/>
    </dgm:pt>
    <dgm:pt modelId="{C8A869D5-0F81-4E97-8A9F-FB328F24019D}" type="pres">
      <dgm:prSet presAssocID="{779B1A73-E199-4EBA-BE31-391C7E293B68}" presName="horz1" presStyleCnt="0"/>
      <dgm:spPr/>
    </dgm:pt>
    <dgm:pt modelId="{C8C130FA-B4F8-4990-914A-B730B90A3A34}" type="pres">
      <dgm:prSet presAssocID="{779B1A73-E199-4EBA-BE31-391C7E293B68}" presName="tx1" presStyleLbl="revTx" presStyleIdx="3" presStyleCnt="4"/>
      <dgm:spPr/>
    </dgm:pt>
    <dgm:pt modelId="{459FD3F2-5E7F-406E-9737-CE0BCCC554C4}" type="pres">
      <dgm:prSet presAssocID="{779B1A73-E199-4EBA-BE31-391C7E293B68}" presName="vert1" presStyleCnt="0"/>
      <dgm:spPr/>
    </dgm:pt>
  </dgm:ptLst>
  <dgm:cxnLst>
    <dgm:cxn modelId="{9D975116-EA7F-462D-82D0-71C906B0480A}" srcId="{11C592BE-E5C0-4662-9EBF-DD4D0CD511BC}" destId="{189D9659-0A4D-42FC-9566-8B39533C85FE}" srcOrd="0" destOrd="0" parTransId="{BF49874E-D338-42C8-A6B7-F314EAC3DE5E}" sibTransId="{04BBB5E3-981E-400F-B9CB-19A29D1DB1B6}"/>
    <dgm:cxn modelId="{D3798D28-F6C9-44C3-A81B-83D6E9CDEF33}" srcId="{11C592BE-E5C0-4662-9EBF-DD4D0CD511BC}" destId="{1A72D053-777E-4278-BE50-12392F72AF8B}" srcOrd="2" destOrd="0" parTransId="{D93895B8-8E06-4D75-9D0E-AB6439C2E262}" sibTransId="{32E0B75F-EF81-4AE3-ADEA-9D526A855072}"/>
    <dgm:cxn modelId="{22978E3D-1DEF-4DF5-B961-C8C1DD65B7A0}" type="presOf" srcId="{11C592BE-E5C0-4662-9EBF-DD4D0CD511BC}" destId="{1B9C7F7F-9385-49BC-B1CC-08763901A7D7}" srcOrd="0" destOrd="0" presId="urn:microsoft.com/office/officeart/2008/layout/LinedList"/>
    <dgm:cxn modelId="{D9BA845C-06C8-40CC-853D-3FAAC828485F}" type="presOf" srcId="{779B1A73-E199-4EBA-BE31-391C7E293B68}" destId="{C8C130FA-B4F8-4990-914A-B730B90A3A34}" srcOrd="0" destOrd="0" presId="urn:microsoft.com/office/officeart/2008/layout/LinedList"/>
    <dgm:cxn modelId="{53447F75-5669-43F0-8FC5-44FFBF2DE2AC}" type="presOf" srcId="{119C9FC4-0D10-46EF-9B48-63A0B2D0700F}" destId="{47564A26-E110-4F1E-A41D-5632458D761B}" srcOrd="0" destOrd="0" presId="urn:microsoft.com/office/officeart/2008/layout/LinedList"/>
    <dgm:cxn modelId="{073A9BA9-C81D-47F1-BF70-44B77CBFA667}" type="presOf" srcId="{1A72D053-777E-4278-BE50-12392F72AF8B}" destId="{2DD6C76E-3277-4023-A484-6418AD9B9F34}" srcOrd="0" destOrd="0" presId="urn:microsoft.com/office/officeart/2008/layout/LinedList"/>
    <dgm:cxn modelId="{C81A38C0-A832-4EE0-8538-E798C33BF6B6}" srcId="{11C592BE-E5C0-4662-9EBF-DD4D0CD511BC}" destId="{119C9FC4-0D10-46EF-9B48-63A0B2D0700F}" srcOrd="1" destOrd="0" parTransId="{8F316BDC-194C-482F-8DEE-3845EA92F593}" sibTransId="{6A781CDB-00CB-4DD2-8330-728E5F2ABD32}"/>
    <dgm:cxn modelId="{A5E8D0FA-05F6-4F21-BB43-727EBD84430A}" type="presOf" srcId="{189D9659-0A4D-42FC-9566-8B39533C85FE}" destId="{56AD2A37-05FB-490B-84F7-EE995233DC40}" srcOrd="0" destOrd="0" presId="urn:microsoft.com/office/officeart/2008/layout/LinedList"/>
    <dgm:cxn modelId="{EBE4AFFE-A2F7-4249-9F20-EA8F05B43DC5}" srcId="{11C592BE-E5C0-4662-9EBF-DD4D0CD511BC}" destId="{779B1A73-E199-4EBA-BE31-391C7E293B68}" srcOrd="3" destOrd="0" parTransId="{A7273990-771E-49D1-BC88-008E07211D67}" sibTransId="{318C1DE7-C810-4D40-8AD7-A6C8F94528C7}"/>
    <dgm:cxn modelId="{4B4234C1-3BC7-4AAD-B264-855046822BC0}" type="presParOf" srcId="{1B9C7F7F-9385-49BC-B1CC-08763901A7D7}" destId="{C1187FF2-1B7F-4337-9E0A-DC9C93E1BC88}" srcOrd="0" destOrd="0" presId="urn:microsoft.com/office/officeart/2008/layout/LinedList"/>
    <dgm:cxn modelId="{ACD7972C-21DF-47EF-9C3E-36F130B57A71}" type="presParOf" srcId="{1B9C7F7F-9385-49BC-B1CC-08763901A7D7}" destId="{AE68BBC2-4D45-46C7-A96A-A0137ED3B2D0}" srcOrd="1" destOrd="0" presId="urn:microsoft.com/office/officeart/2008/layout/LinedList"/>
    <dgm:cxn modelId="{0F657948-5B34-4DD5-BF0E-554DDCEB0173}" type="presParOf" srcId="{AE68BBC2-4D45-46C7-A96A-A0137ED3B2D0}" destId="{56AD2A37-05FB-490B-84F7-EE995233DC40}" srcOrd="0" destOrd="0" presId="urn:microsoft.com/office/officeart/2008/layout/LinedList"/>
    <dgm:cxn modelId="{75F79B28-78EA-4E09-8B6A-E452A0F5BD66}" type="presParOf" srcId="{AE68BBC2-4D45-46C7-A96A-A0137ED3B2D0}" destId="{6446B4A0-036C-463D-8752-A61362F50F97}" srcOrd="1" destOrd="0" presId="urn:microsoft.com/office/officeart/2008/layout/LinedList"/>
    <dgm:cxn modelId="{7CD4F49B-9972-4AF1-A41E-72922D762296}" type="presParOf" srcId="{1B9C7F7F-9385-49BC-B1CC-08763901A7D7}" destId="{72FA5368-321A-4D8B-B2F1-6F0B0FBAC148}" srcOrd="2" destOrd="0" presId="urn:microsoft.com/office/officeart/2008/layout/LinedList"/>
    <dgm:cxn modelId="{1B7793E6-2349-49B2-9300-EB4BD16CB370}" type="presParOf" srcId="{1B9C7F7F-9385-49BC-B1CC-08763901A7D7}" destId="{2C2D0CAE-BC32-4354-8338-D82662620DA6}" srcOrd="3" destOrd="0" presId="urn:microsoft.com/office/officeart/2008/layout/LinedList"/>
    <dgm:cxn modelId="{CABCA583-EF97-4729-B292-7B74EF314B02}" type="presParOf" srcId="{2C2D0CAE-BC32-4354-8338-D82662620DA6}" destId="{47564A26-E110-4F1E-A41D-5632458D761B}" srcOrd="0" destOrd="0" presId="urn:microsoft.com/office/officeart/2008/layout/LinedList"/>
    <dgm:cxn modelId="{2A7FF131-A073-47FA-8503-784222AC6291}" type="presParOf" srcId="{2C2D0CAE-BC32-4354-8338-D82662620DA6}" destId="{D72833C7-4D25-4720-9EFF-AA1BC9949320}" srcOrd="1" destOrd="0" presId="urn:microsoft.com/office/officeart/2008/layout/LinedList"/>
    <dgm:cxn modelId="{788C2883-F38B-4E1E-896E-D2B7BFAAAF4A}" type="presParOf" srcId="{1B9C7F7F-9385-49BC-B1CC-08763901A7D7}" destId="{8FCEA9BE-696A-43E3-814A-61210658D0C0}" srcOrd="4" destOrd="0" presId="urn:microsoft.com/office/officeart/2008/layout/LinedList"/>
    <dgm:cxn modelId="{9676B5E5-E0DF-4742-8F8F-9FCADA03ACCF}" type="presParOf" srcId="{1B9C7F7F-9385-49BC-B1CC-08763901A7D7}" destId="{345D7EB5-336F-41F3-86C1-F9266E2EF247}" srcOrd="5" destOrd="0" presId="urn:microsoft.com/office/officeart/2008/layout/LinedList"/>
    <dgm:cxn modelId="{1A892BF6-A77A-450F-B9DE-2E4BC5FB8D14}" type="presParOf" srcId="{345D7EB5-336F-41F3-86C1-F9266E2EF247}" destId="{2DD6C76E-3277-4023-A484-6418AD9B9F34}" srcOrd="0" destOrd="0" presId="urn:microsoft.com/office/officeart/2008/layout/LinedList"/>
    <dgm:cxn modelId="{B8D4D0F2-12B2-463A-B965-C46E4DB36A74}" type="presParOf" srcId="{345D7EB5-336F-41F3-86C1-F9266E2EF247}" destId="{34C193BF-89B3-47B6-B9DE-AE5B97DABB5C}" srcOrd="1" destOrd="0" presId="urn:microsoft.com/office/officeart/2008/layout/LinedList"/>
    <dgm:cxn modelId="{690FD075-0245-4C95-B874-6984ACCAEDCB}" type="presParOf" srcId="{1B9C7F7F-9385-49BC-B1CC-08763901A7D7}" destId="{E743F23B-BD75-475C-B80B-CDDD4D786911}" srcOrd="6" destOrd="0" presId="urn:microsoft.com/office/officeart/2008/layout/LinedList"/>
    <dgm:cxn modelId="{97DBF3B2-4AAB-4B8F-81E5-BA819E533447}" type="presParOf" srcId="{1B9C7F7F-9385-49BC-B1CC-08763901A7D7}" destId="{C8A869D5-0F81-4E97-8A9F-FB328F24019D}" srcOrd="7" destOrd="0" presId="urn:microsoft.com/office/officeart/2008/layout/LinedList"/>
    <dgm:cxn modelId="{BA994A21-0927-436D-8345-6EE9C770A521}" type="presParOf" srcId="{C8A869D5-0F81-4E97-8A9F-FB328F24019D}" destId="{C8C130FA-B4F8-4990-914A-B730B90A3A34}" srcOrd="0" destOrd="0" presId="urn:microsoft.com/office/officeart/2008/layout/LinedList"/>
    <dgm:cxn modelId="{03F8074F-D4FC-4FCC-A77D-2327FE5FBAC9}" type="presParOf" srcId="{C8A869D5-0F81-4E97-8A9F-FB328F24019D}" destId="{459FD3F2-5E7F-406E-9737-CE0BCCC554C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035D8B-68AF-44CC-8812-5B769F040D0F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9B3E254-0FDE-478E-9B29-72DDE9EB5964}">
      <dgm:prSet/>
      <dgm:spPr/>
      <dgm:t>
        <a:bodyPr/>
        <a:lstStyle/>
        <a:p>
          <a:r>
            <a:rPr lang="en-US"/>
            <a:t>• Python version 3.9.13</a:t>
          </a:r>
        </a:p>
      </dgm:t>
    </dgm:pt>
    <dgm:pt modelId="{122D6CE7-0A5F-46C7-B5F9-088728EF03D7}" type="parTrans" cxnId="{EF95F5A2-B7A9-494D-983C-FDB415E6D26D}">
      <dgm:prSet/>
      <dgm:spPr/>
      <dgm:t>
        <a:bodyPr/>
        <a:lstStyle/>
        <a:p>
          <a:endParaRPr lang="en-US"/>
        </a:p>
      </dgm:t>
    </dgm:pt>
    <dgm:pt modelId="{EAFE547C-C468-49E5-8C94-F5FAEABA2703}" type="sibTrans" cxnId="{EF95F5A2-B7A9-494D-983C-FDB415E6D26D}">
      <dgm:prSet/>
      <dgm:spPr/>
      <dgm:t>
        <a:bodyPr/>
        <a:lstStyle/>
        <a:p>
          <a:endParaRPr lang="en-US"/>
        </a:p>
      </dgm:t>
    </dgm:pt>
    <dgm:pt modelId="{E2DD2B57-F5CD-4985-9A2F-D39D73AB153C}">
      <dgm:prSet/>
      <dgm:spPr/>
      <dgm:t>
        <a:bodyPr/>
        <a:lstStyle/>
        <a:p>
          <a:r>
            <a:rPr lang="en-US"/>
            <a:t>• Gradio</a:t>
          </a:r>
        </a:p>
      </dgm:t>
    </dgm:pt>
    <dgm:pt modelId="{65432442-08C7-49CE-A904-5CBA1866401C}" type="parTrans" cxnId="{3763CB3D-4AE1-4189-8F45-A97BD59C99E1}">
      <dgm:prSet/>
      <dgm:spPr/>
      <dgm:t>
        <a:bodyPr/>
        <a:lstStyle/>
        <a:p>
          <a:endParaRPr lang="en-US"/>
        </a:p>
      </dgm:t>
    </dgm:pt>
    <dgm:pt modelId="{480E4301-63DF-4EE9-ADDD-8D2331F55F35}" type="sibTrans" cxnId="{3763CB3D-4AE1-4189-8F45-A97BD59C99E1}">
      <dgm:prSet/>
      <dgm:spPr/>
      <dgm:t>
        <a:bodyPr/>
        <a:lstStyle/>
        <a:p>
          <a:endParaRPr lang="en-US"/>
        </a:p>
      </dgm:t>
    </dgm:pt>
    <dgm:pt modelId="{DDCFFE43-1A75-4ACD-8320-F61F7B09C643}">
      <dgm:prSet/>
      <dgm:spPr/>
      <dgm:t>
        <a:bodyPr/>
        <a:lstStyle/>
        <a:p>
          <a:r>
            <a:rPr lang="en-US"/>
            <a:t>• Pickle</a:t>
          </a:r>
        </a:p>
      </dgm:t>
    </dgm:pt>
    <dgm:pt modelId="{162FCB7D-E7EA-4F04-8D26-AE7F5B6247D7}" type="parTrans" cxnId="{F9EECE4B-CE01-4775-B981-FCB3C6D7ABA0}">
      <dgm:prSet/>
      <dgm:spPr/>
      <dgm:t>
        <a:bodyPr/>
        <a:lstStyle/>
        <a:p>
          <a:endParaRPr lang="en-US"/>
        </a:p>
      </dgm:t>
    </dgm:pt>
    <dgm:pt modelId="{BC691ADF-4E17-4C33-BD68-2761006025CB}" type="sibTrans" cxnId="{F9EECE4B-CE01-4775-B981-FCB3C6D7ABA0}">
      <dgm:prSet/>
      <dgm:spPr/>
      <dgm:t>
        <a:bodyPr/>
        <a:lstStyle/>
        <a:p>
          <a:endParaRPr lang="en-US"/>
        </a:p>
      </dgm:t>
    </dgm:pt>
    <dgm:pt modelId="{4D442675-7851-470A-AA58-4259136F6C57}">
      <dgm:prSet/>
      <dgm:spPr/>
      <dgm:t>
        <a:bodyPr/>
        <a:lstStyle/>
        <a:p>
          <a:r>
            <a:rPr lang="en-US"/>
            <a:t>• Orange Data Mining Application</a:t>
          </a:r>
        </a:p>
      </dgm:t>
    </dgm:pt>
    <dgm:pt modelId="{85FA0391-8E51-4E17-B70A-E765B4DE0D23}" type="parTrans" cxnId="{2D74A934-233C-4BBE-83B8-E1770629C06E}">
      <dgm:prSet/>
      <dgm:spPr/>
      <dgm:t>
        <a:bodyPr/>
        <a:lstStyle/>
        <a:p>
          <a:endParaRPr lang="en-US"/>
        </a:p>
      </dgm:t>
    </dgm:pt>
    <dgm:pt modelId="{922278B5-3A5B-4309-9F18-B357F4235090}" type="sibTrans" cxnId="{2D74A934-233C-4BBE-83B8-E1770629C06E}">
      <dgm:prSet/>
      <dgm:spPr/>
      <dgm:t>
        <a:bodyPr/>
        <a:lstStyle/>
        <a:p>
          <a:endParaRPr lang="en-US"/>
        </a:p>
      </dgm:t>
    </dgm:pt>
    <dgm:pt modelId="{074214E6-8550-4ED4-AAE9-EEED1D968C31}">
      <dgm:prSet/>
      <dgm:spPr/>
      <dgm:t>
        <a:bodyPr/>
        <a:lstStyle/>
        <a:p>
          <a:r>
            <a:rPr lang="en-US"/>
            <a:t>• Microsoft Word </a:t>
          </a:r>
        </a:p>
      </dgm:t>
    </dgm:pt>
    <dgm:pt modelId="{7A8F0A87-D9A2-46FC-9419-CC2B2AFD1F73}" type="parTrans" cxnId="{FE86C76D-CC55-4FA2-91DE-AB112A57FE7F}">
      <dgm:prSet/>
      <dgm:spPr/>
      <dgm:t>
        <a:bodyPr/>
        <a:lstStyle/>
        <a:p>
          <a:endParaRPr lang="en-US"/>
        </a:p>
      </dgm:t>
    </dgm:pt>
    <dgm:pt modelId="{78213A3C-E45A-46AB-B0BF-34118AE3F86E}" type="sibTrans" cxnId="{FE86C76D-CC55-4FA2-91DE-AB112A57FE7F}">
      <dgm:prSet/>
      <dgm:spPr/>
      <dgm:t>
        <a:bodyPr/>
        <a:lstStyle/>
        <a:p>
          <a:endParaRPr lang="en-US"/>
        </a:p>
      </dgm:t>
    </dgm:pt>
    <dgm:pt modelId="{8CC397D1-8FB3-4145-969B-04451E790DA6}">
      <dgm:prSet/>
      <dgm:spPr/>
      <dgm:t>
        <a:bodyPr/>
        <a:lstStyle/>
        <a:p>
          <a:r>
            <a:rPr lang="en-US"/>
            <a:t>• University of Illinois at Chicago Password Strength Test</a:t>
          </a:r>
        </a:p>
      </dgm:t>
    </dgm:pt>
    <dgm:pt modelId="{DA146032-4546-4CF3-9C7D-245CDEDF89F1}" type="parTrans" cxnId="{D1378C65-F087-48E6-8F9F-4713778883DB}">
      <dgm:prSet/>
      <dgm:spPr/>
      <dgm:t>
        <a:bodyPr/>
        <a:lstStyle/>
        <a:p>
          <a:endParaRPr lang="en-US"/>
        </a:p>
      </dgm:t>
    </dgm:pt>
    <dgm:pt modelId="{5EEEB4E5-6BA2-4E1A-8130-20464817A35A}" type="sibTrans" cxnId="{D1378C65-F087-48E6-8F9F-4713778883DB}">
      <dgm:prSet/>
      <dgm:spPr/>
      <dgm:t>
        <a:bodyPr/>
        <a:lstStyle/>
        <a:p>
          <a:endParaRPr lang="en-US"/>
        </a:p>
      </dgm:t>
    </dgm:pt>
    <dgm:pt modelId="{C3C6795D-78B9-4046-94CA-34AD840479B0}">
      <dgm:prSet/>
      <dgm:spPr/>
      <dgm:t>
        <a:bodyPr/>
        <a:lstStyle/>
        <a:p>
          <a:r>
            <a:rPr lang="en-US"/>
            <a:t>• ChatGPT</a:t>
          </a:r>
        </a:p>
      </dgm:t>
    </dgm:pt>
    <dgm:pt modelId="{5E3283B9-6CBD-4DF1-9D44-FF8B6847D3E5}" type="parTrans" cxnId="{52727295-79E2-4E75-BB78-4CDADECF05B0}">
      <dgm:prSet/>
      <dgm:spPr/>
      <dgm:t>
        <a:bodyPr/>
        <a:lstStyle/>
        <a:p>
          <a:endParaRPr lang="en-US"/>
        </a:p>
      </dgm:t>
    </dgm:pt>
    <dgm:pt modelId="{27540F4B-D321-405D-A5AB-F13F50FA5FF8}" type="sibTrans" cxnId="{52727295-79E2-4E75-BB78-4CDADECF05B0}">
      <dgm:prSet/>
      <dgm:spPr/>
      <dgm:t>
        <a:bodyPr/>
        <a:lstStyle/>
        <a:p>
          <a:endParaRPr lang="en-US"/>
        </a:p>
      </dgm:t>
    </dgm:pt>
    <dgm:pt modelId="{9B85EC93-0CCC-43EA-A518-BD2F2B0AAE63}" type="pres">
      <dgm:prSet presAssocID="{BE035D8B-68AF-44CC-8812-5B769F040D0F}" presName="vert0" presStyleCnt="0">
        <dgm:presLayoutVars>
          <dgm:dir/>
          <dgm:animOne val="branch"/>
          <dgm:animLvl val="lvl"/>
        </dgm:presLayoutVars>
      </dgm:prSet>
      <dgm:spPr/>
    </dgm:pt>
    <dgm:pt modelId="{5EB849A4-CBF6-48C9-A5AA-31BF4B6CF2A5}" type="pres">
      <dgm:prSet presAssocID="{C9B3E254-0FDE-478E-9B29-72DDE9EB5964}" presName="thickLine" presStyleLbl="alignNode1" presStyleIdx="0" presStyleCnt="7"/>
      <dgm:spPr/>
    </dgm:pt>
    <dgm:pt modelId="{A36C3AA5-3BF4-431D-ADB1-A1C6C2C7F44B}" type="pres">
      <dgm:prSet presAssocID="{C9B3E254-0FDE-478E-9B29-72DDE9EB5964}" presName="horz1" presStyleCnt="0"/>
      <dgm:spPr/>
    </dgm:pt>
    <dgm:pt modelId="{94F1F7D0-BB49-401A-9D6E-E1065999ACEF}" type="pres">
      <dgm:prSet presAssocID="{C9B3E254-0FDE-478E-9B29-72DDE9EB5964}" presName="tx1" presStyleLbl="revTx" presStyleIdx="0" presStyleCnt="7"/>
      <dgm:spPr/>
    </dgm:pt>
    <dgm:pt modelId="{B113B04B-3635-4FEB-AF4E-FBF2323324FA}" type="pres">
      <dgm:prSet presAssocID="{C9B3E254-0FDE-478E-9B29-72DDE9EB5964}" presName="vert1" presStyleCnt="0"/>
      <dgm:spPr/>
    </dgm:pt>
    <dgm:pt modelId="{01D0A2E8-7F6B-4C6D-8785-70E635334E62}" type="pres">
      <dgm:prSet presAssocID="{E2DD2B57-F5CD-4985-9A2F-D39D73AB153C}" presName="thickLine" presStyleLbl="alignNode1" presStyleIdx="1" presStyleCnt="7"/>
      <dgm:spPr/>
    </dgm:pt>
    <dgm:pt modelId="{13187332-FBFF-4EBE-AC6D-4CF5E477B246}" type="pres">
      <dgm:prSet presAssocID="{E2DD2B57-F5CD-4985-9A2F-D39D73AB153C}" presName="horz1" presStyleCnt="0"/>
      <dgm:spPr/>
    </dgm:pt>
    <dgm:pt modelId="{A461D683-C1AF-4707-93B7-662611FF6F35}" type="pres">
      <dgm:prSet presAssocID="{E2DD2B57-F5CD-4985-9A2F-D39D73AB153C}" presName="tx1" presStyleLbl="revTx" presStyleIdx="1" presStyleCnt="7"/>
      <dgm:spPr/>
    </dgm:pt>
    <dgm:pt modelId="{E6A39361-B93C-46E9-9D10-CEC081D41E59}" type="pres">
      <dgm:prSet presAssocID="{E2DD2B57-F5CD-4985-9A2F-D39D73AB153C}" presName="vert1" presStyleCnt="0"/>
      <dgm:spPr/>
    </dgm:pt>
    <dgm:pt modelId="{8528723C-7CAB-4F9E-8DFB-401C3D79092C}" type="pres">
      <dgm:prSet presAssocID="{DDCFFE43-1A75-4ACD-8320-F61F7B09C643}" presName="thickLine" presStyleLbl="alignNode1" presStyleIdx="2" presStyleCnt="7"/>
      <dgm:spPr/>
    </dgm:pt>
    <dgm:pt modelId="{4297B6F8-C1BE-481F-8952-91EC4345D8BB}" type="pres">
      <dgm:prSet presAssocID="{DDCFFE43-1A75-4ACD-8320-F61F7B09C643}" presName="horz1" presStyleCnt="0"/>
      <dgm:spPr/>
    </dgm:pt>
    <dgm:pt modelId="{9594EDFC-9AB2-4AFC-80CB-1D473031A555}" type="pres">
      <dgm:prSet presAssocID="{DDCFFE43-1A75-4ACD-8320-F61F7B09C643}" presName="tx1" presStyleLbl="revTx" presStyleIdx="2" presStyleCnt="7"/>
      <dgm:spPr/>
    </dgm:pt>
    <dgm:pt modelId="{5B8C86DD-CE6D-4915-BE95-44FF7E4A37E4}" type="pres">
      <dgm:prSet presAssocID="{DDCFFE43-1A75-4ACD-8320-F61F7B09C643}" presName="vert1" presStyleCnt="0"/>
      <dgm:spPr/>
    </dgm:pt>
    <dgm:pt modelId="{9222CDB4-F408-4C63-B01F-FDDF43891883}" type="pres">
      <dgm:prSet presAssocID="{4D442675-7851-470A-AA58-4259136F6C57}" presName="thickLine" presStyleLbl="alignNode1" presStyleIdx="3" presStyleCnt="7"/>
      <dgm:spPr/>
    </dgm:pt>
    <dgm:pt modelId="{A64D560A-F329-48EC-9142-6CC531D7661A}" type="pres">
      <dgm:prSet presAssocID="{4D442675-7851-470A-AA58-4259136F6C57}" presName="horz1" presStyleCnt="0"/>
      <dgm:spPr/>
    </dgm:pt>
    <dgm:pt modelId="{45BBF208-FB05-48DA-9F96-7DBB6A035431}" type="pres">
      <dgm:prSet presAssocID="{4D442675-7851-470A-AA58-4259136F6C57}" presName="tx1" presStyleLbl="revTx" presStyleIdx="3" presStyleCnt="7"/>
      <dgm:spPr/>
    </dgm:pt>
    <dgm:pt modelId="{407ED104-61EF-4D2B-AFDC-FDCA699E066D}" type="pres">
      <dgm:prSet presAssocID="{4D442675-7851-470A-AA58-4259136F6C57}" presName="vert1" presStyleCnt="0"/>
      <dgm:spPr/>
    </dgm:pt>
    <dgm:pt modelId="{F8401BB1-8994-4E66-BFC7-D2BBDCC54540}" type="pres">
      <dgm:prSet presAssocID="{074214E6-8550-4ED4-AAE9-EEED1D968C31}" presName="thickLine" presStyleLbl="alignNode1" presStyleIdx="4" presStyleCnt="7"/>
      <dgm:spPr/>
    </dgm:pt>
    <dgm:pt modelId="{6028E6C0-1E9D-4659-8C9F-C71FB06269FF}" type="pres">
      <dgm:prSet presAssocID="{074214E6-8550-4ED4-AAE9-EEED1D968C31}" presName="horz1" presStyleCnt="0"/>
      <dgm:spPr/>
    </dgm:pt>
    <dgm:pt modelId="{A242601A-4EB5-474A-A95F-1641111DA327}" type="pres">
      <dgm:prSet presAssocID="{074214E6-8550-4ED4-AAE9-EEED1D968C31}" presName="tx1" presStyleLbl="revTx" presStyleIdx="4" presStyleCnt="7"/>
      <dgm:spPr/>
    </dgm:pt>
    <dgm:pt modelId="{7FDF5572-7BB2-4DD0-B443-083C937A6D5A}" type="pres">
      <dgm:prSet presAssocID="{074214E6-8550-4ED4-AAE9-EEED1D968C31}" presName="vert1" presStyleCnt="0"/>
      <dgm:spPr/>
    </dgm:pt>
    <dgm:pt modelId="{80AB6218-2A9B-46D8-BCED-C3E964675341}" type="pres">
      <dgm:prSet presAssocID="{8CC397D1-8FB3-4145-969B-04451E790DA6}" presName="thickLine" presStyleLbl="alignNode1" presStyleIdx="5" presStyleCnt="7"/>
      <dgm:spPr/>
    </dgm:pt>
    <dgm:pt modelId="{D5EBE396-9951-4AD0-AD5A-12A7B031A7F2}" type="pres">
      <dgm:prSet presAssocID="{8CC397D1-8FB3-4145-969B-04451E790DA6}" presName="horz1" presStyleCnt="0"/>
      <dgm:spPr/>
    </dgm:pt>
    <dgm:pt modelId="{EC8C45D3-0870-4848-823D-881915E8DE85}" type="pres">
      <dgm:prSet presAssocID="{8CC397D1-8FB3-4145-969B-04451E790DA6}" presName="tx1" presStyleLbl="revTx" presStyleIdx="5" presStyleCnt="7"/>
      <dgm:spPr/>
    </dgm:pt>
    <dgm:pt modelId="{2CA85D99-0B38-4EEC-898D-083E7F061151}" type="pres">
      <dgm:prSet presAssocID="{8CC397D1-8FB3-4145-969B-04451E790DA6}" presName="vert1" presStyleCnt="0"/>
      <dgm:spPr/>
    </dgm:pt>
    <dgm:pt modelId="{A7578183-89E5-4ADA-8225-A4C478784EE2}" type="pres">
      <dgm:prSet presAssocID="{C3C6795D-78B9-4046-94CA-34AD840479B0}" presName="thickLine" presStyleLbl="alignNode1" presStyleIdx="6" presStyleCnt="7"/>
      <dgm:spPr/>
    </dgm:pt>
    <dgm:pt modelId="{8011CD56-494D-4869-AADB-A3ECDF8734BE}" type="pres">
      <dgm:prSet presAssocID="{C3C6795D-78B9-4046-94CA-34AD840479B0}" presName="horz1" presStyleCnt="0"/>
      <dgm:spPr/>
    </dgm:pt>
    <dgm:pt modelId="{5D057C3C-580C-460E-B1A0-27F4E2F20560}" type="pres">
      <dgm:prSet presAssocID="{C3C6795D-78B9-4046-94CA-34AD840479B0}" presName="tx1" presStyleLbl="revTx" presStyleIdx="6" presStyleCnt="7"/>
      <dgm:spPr/>
    </dgm:pt>
    <dgm:pt modelId="{5B94679A-F133-4562-AF6A-020FCFD92E5C}" type="pres">
      <dgm:prSet presAssocID="{C3C6795D-78B9-4046-94CA-34AD840479B0}" presName="vert1" presStyleCnt="0"/>
      <dgm:spPr/>
    </dgm:pt>
  </dgm:ptLst>
  <dgm:cxnLst>
    <dgm:cxn modelId="{2D74A934-233C-4BBE-83B8-E1770629C06E}" srcId="{BE035D8B-68AF-44CC-8812-5B769F040D0F}" destId="{4D442675-7851-470A-AA58-4259136F6C57}" srcOrd="3" destOrd="0" parTransId="{85FA0391-8E51-4E17-B70A-E765B4DE0D23}" sibTransId="{922278B5-3A5B-4309-9F18-B357F4235090}"/>
    <dgm:cxn modelId="{3763CB3D-4AE1-4189-8F45-A97BD59C99E1}" srcId="{BE035D8B-68AF-44CC-8812-5B769F040D0F}" destId="{E2DD2B57-F5CD-4985-9A2F-D39D73AB153C}" srcOrd="1" destOrd="0" parTransId="{65432442-08C7-49CE-A904-5CBA1866401C}" sibTransId="{480E4301-63DF-4EE9-ADDD-8D2331F55F35}"/>
    <dgm:cxn modelId="{F06E5243-3920-4D58-A5E5-4C1237E0C945}" type="presOf" srcId="{E2DD2B57-F5CD-4985-9A2F-D39D73AB153C}" destId="{A461D683-C1AF-4707-93B7-662611FF6F35}" srcOrd="0" destOrd="0" presId="urn:microsoft.com/office/officeart/2008/layout/LinedList"/>
    <dgm:cxn modelId="{D1378C65-F087-48E6-8F9F-4713778883DB}" srcId="{BE035D8B-68AF-44CC-8812-5B769F040D0F}" destId="{8CC397D1-8FB3-4145-969B-04451E790DA6}" srcOrd="5" destOrd="0" parTransId="{DA146032-4546-4CF3-9C7D-245CDEDF89F1}" sibTransId="{5EEEB4E5-6BA2-4E1A-8130-20464817A35A}"/>
    <dgm:cxn modelId="{8861C145-18C0-4867-B2F4-C6C9592A2785}" type="presOf" srcId="{C3C6795D-78B9-4046-94CA-34AD840479B0}" destId="{5D057C3C-580C-460E-B1A0-27F4E2F20560}" srcOrd="0" destOrd="0" presId="urn:microsoft.com/office/officeart/2008/layout/LinedList"/>
    <dgm:cxn modelId="{5CE16E4B-BA73-4EC8-8B7E-21D5B0CCF229}" type="presOf" srcId="{8CC397D1-8FB3-4145-969B-04451E790DA6}" destId="{EC8C45D3-0870-4848-823D-881915E8DE85}" srcOrd="0" destOrd="0" presId="urn:microsoft.com/office/officeart/2008/layout/LinedList"/>
    <dgm:cxn modelId="{F9EECE4B-CE01-4775-B981-FCB3C6D7ABA0}" srcId="{BE035D8B-68AF-44CC-8812-5B769F040D0F}" destId="{DDCFFE43-1A75-4ACD-8320-F61F7B09C643}" srcOrd="2" destOrd="0" parTransId="{162FCB7D-E7EA-4F04-8D26-AE7F5B6247D7}" sibTransId="{BC691ADF-4E17-4C33-BD68-2761006025CB}"/>
    <dgm:cxn modelId="{FE86C76D-CC55-4FA2-91DE-AB112A57FE7F}" srcId="{BE035D8B-68AF-44CC-8812-5B769F040D0F}" destId="{074214E6-8550-4ED4-AAE9-EEED1D968C31}" srcOrd="4" destOrd="0" parTransId="{7A8F0A87-D9A2-46FC-9419-CC2B2AFD1F73}" sibTransId="{78213A3C-E45A-46AB-B0BF-34118AE3F86E}"/>
    <dgm:cxn modelId="{9CC8A082-BFCE-437F-8F59-1E186C0F5DC5}" type="presOf" srcId="{C9B3E254-0FDE-478E-9B29-72DDE9EB5964}" destId="{94F1F7D0-BB49-401A-9D6E-E1065999ACEF}" srcOrd="0" destOrd="0" presId="urn:microsoft.com/office/officeart/2008/layout/LinedList"/>
    <dgm:cxn modelId="{52727295-79E2-4E75-BB78-4CDADECF05B0}" srcId="{BE035D8B-68AF-44CC-8812-5B769F040D0F}" destId="{C3C6795D-78B9-4046-94CA-34AD840479B0}" srcOrd="6" destOrd="0" parTransId="{5E3283B9-6CBD-4DF1-9D44-FF8B6847D3E5}" sibTransId="{27540F4B-D321-405D-A5AB-F13F50FA5FF8}"/>
    <dgm:cxn modelId="{EF95F5A2-B7A9-494D-983C-FDB415E6D26D}" srcId="{BE035D8B-68AF-44CC-8812-5B769F040D0F}" destId="{C9B3E254-0FDE-478E-9B29-72DDE9EB5964}" srcOrd="0" destOrd="0" parTransId="{122D6CE7-0A5F-46C7-B5F9-088728EF03D7}" sibTransId="{EAFE547C-C468-49E5-8C94-F5FAEABA2703}"/>
    <dgm:cxn modelId="{7BA027A9-5E6F-4F2B-97D1-BF3692E35706}" type="presOf" srcId="{074214E6-8550-4ED4-AAE9-EEED1D968C31}" destId="{A242601A-4EB5-474A-A95F-1641111DA327}" srcOrd="0" destOrd="0" presId="urn:microsoft.com/office/officeart/2008/layout/LinedList"/>
    <dgm:cxn modelId="{96ABC2BA-0B47-41A6-96CD-D10E896E5506}" type="presOf" srcId="{DDCFFE43-1A75-4ACD-8320-F61F7B09C643}" destId="{9594EDFC-9AB2-4AFC-80CB-1D473031A555}" srcOrd="0" destOrd="0" presId="urn:microsoft.com/office/officeart/2008/layout/LinedList"/>
    <dgm:cxn modelId="{09BDC7BE-9D51-4393-84CE-81D185F1CC59}" type="presOf" srcId="{4D442675-7851-470A-AA58-4259136F6C57}" destId="{45BBF208-FB05-48DA-9F96-7DBB6A035431}" srcOrd="0" destOrd="0" presId="urn:microsoft.com/office/officeart/2008/layout/LinedList"/>
    <dgm:cxn modelId="{B023F7C6-B04B-4F7C-AC6E-F16113BE8AC5}" type="presOf" srcId="{BE035D8B-68AF-44CC-8812-5B769F040D0F}" destId="{9B85EC93-0CCC-43EA-A518-BD2F2B0AAE63}" srcOrd="0" destOrd="0" presId="urn:microsoft.com/office/officeart/2008/layout/LinedList"/>
    <dgm:cxn modelId="{868D6117-C6A3-4511-B57E-2054DAFA1142}" type="presParOf" srcId="{9B85EC93-0CCC-43EA-A518-BD2F2B0AAE63}" destId="{5EB849A4-CBF6-48C9-A5AA-31BF4B6CF2A5}" srcOrd="0" destOrd="0" presId="urn:microsoft.com/office/officeart/2008/layout/LinedList"/>
    <dgm:cxn modelId="{46EA697C-9824-473F-B5B6-09AB0D4B5F85}" type="presParOf" srcId="{9B85EC93-0CCC-43EA-A518-BD2F2B0AAE63}" destId="{A36C3AA5-3BF4-431D-ADB1-A1C6C2C7F44B}" srcOrd="1" destOrd="0" presId="urn:microsoft.com/office/officeart/2008/layout/LinedList"/>
    <dgm:cxn modelId="{0C7F7AE8-DE6F-4E23-88B7-59ECD909649C}" type="presParOf" srcId="{A36C3AA5-3BF4-431D-ADB1-A1C6C2C7F44B}" destId="{94F1F7D0-BB49-401A-9D6E-E1065999ACEF}" srcOrd="0" destOrd="0" presId="urn:microsoft.com/office/officeart/2008/layout/LinedList"/>
    <dgm:cxn modelId="{D990F887-3BDB-48F3-8E2D-F5FE33C59227}" type="presParOf" srcId="{A36C3AA5-3BF4-431D-ADB1-A1C6C2C7F44B}" destId="{B113B04B-3635-4FEB-AF4E-FBF2323324FA}" srcOrd="1" destOrd="0" presId="urn:microsoft.com/office/officeart/2008/layout/LinedList"/>
    <dgm:cxn modelId="{74853FEF-6E14-470F-812E-334259B5AC54}" type="presParOf" srcId="{9B85EC93-0CCC-43EA-A518-BD2F2B0AAE63}" destId="{01D0A2E8-7F6B-4C6D-8785-70E635334E62}" srcOrd="2" destOrd="0" presId="urn:microsoft.com/office/officeart/2008/layout/LinedList"/>
    <dgm:cxn modelId="{A8ABE861-3559-459C-B9C9-6FE823963767}" type="presParOf" srcId="{9B85EC93-0CCC-43EA-A518-BD2F2B0AAE63}" destId="{13187332-FBFF-4EBE-AC6D-4CF5E477B246}" srcOrd="3" destOrd="0" presId="urn:microsoft.com/office/officeart/2008/layout/LinedList"/>
    <dgm:cxn modelId="{81E3F12B-9194-4CD3-B78A-CD29756B0E0D}" type="presParOf" srcId="{13187332-FBFF-4EBE-AC6D-4CF5E477B246}" destId="{A461D683-C1AF-4707-93B7-662611FF6F35}" srcOrd="0" destOrd="0" presId="urn:microsoft.com/office/officeart/2008/layout/LinedList"/>
    <dgm:cxn modelId="{BE30D271-BA99-4917-9CBB-9D7320268B7E}" type="presParOf" srcId="{13187332-FBFF-4EBE-AC6D-4CF5E477B246}" destId="{E6A39361-B93C-46E9-9D10-CEC081D41E59}" srcOrd="1" destOrd="0" presId="urn:microsoft.com/office/officeart/2008/layout/LinedList"/>
    <dgm:cxn modelId="{700AEA89-9664-4CF4-BA09-8B9251456C5D}" type="presParOf" srcId="{9B85EC93-0CCC-43EA-A518-BD2F2B0AAE63}" destId="{8528723C-7CAB-4F9E-8DFB-401C3D79092C}" srcOrd="4" destOrd="0" presId="urn:microsoft.com/office/officeart/2008/layout/LinedList"/>
    <dgm:cxn modelId="{4B60C311-A006-4FE4-9C92-32D24EA93531}" type="presParOf" srcId="{9B85EC93-0CCC-43EA-A518-BD2F2B0AAE63}" destId="{4297B6F8-C1BE-481F-8952-91EC4345D8BB}" srcOrd="5" destOrd="0" presId="urn:microsoft.com/office/officeart/2008/layout/LinedList"/>
    <dgm:cxn modelId="{649F9F23-0A59-4636-BE07-935A95B39B9F}" type="presParOf" srcId="{4297B6F8-C1BE-481F-8952-91EC4345D8BB}" destId="{9594EDFC-9AB2-4AFC-80CB-1D473031A555}" srcOrd="0" destOrd="0" presId="urn:microsoft.com/office/officeart/2008/layout/LinedList"/>
    <dgm:cxn modelId="{BC8E7D14-5CAA-43A2-9095-B55DEEC2CC52}" type="presParOf" srcId="{4297B6F8-C1BE-481F-8952-91EC4345D8BB}" destId="{5B8C86DD-CE6D-4915-BE95-44FF7E4A37E4}" srcOrd="1" destOrd="0" presId="urn:microsoft.com/office/officeart/2008/layout/LinedList"/>
    <dgm:cxn modelId="{9D5463A0-ABAC-433A-9330-135B764867F9}" type="presParOf" srcId="{9B85EC93-0CCC-43EA-A518-BD2F2B0AAE63}" destId="{9222CDB4-F408-4C63-B01F-FDDF43891883}" srcOrd="6" destOrd="0" presId="urn:microsoft.com/office/officeart/2008/layout/LinedList"/>
    <dgm:cxn modelId="{0B885C39-0EF9-45A8-9D99-40D41755E2DE}" type="presParOf" srcId="{9B85EC93-0CCC-43EA-A518-BD2F2B0AAE63}" destId="{A64D560A-F329-48EC-9142-6CC531D7661A}" srcOrd="7" destOrd="0" presId="urn:microsoft.com/office/officeart/2008/layout/LinedList"/>
    <dgm:cxn modelId="{42BFE4C6-6EBD-4425-9DCE-A88441ACB231}" type="presParOf" srcId="{A64D560A-F329-48EC-9142-6CC531D7661A}" destId="{45BBF208-FB05-48DA-9F96-7DBB6A035431}" srcOrd="0" destOrd="0" presId="urn:microsoft.com/office/officeart/2008/layout/LinedList"/>
    <dgm:cxn modelId="{2E788956-5BEB-493B-9136-4099E1665C6A}" type="presParOf" srcId="{A64D560A-F329-48EC-9142-6CC531D7661A}" destId="{407ED104-61EF-4D2B-AFDC-FDCA699E066D}" srcOrd="1" destOrd="0" presId="urn:microsoft.com/office/officeart/2008/layout/LinedList"/>
    <dgm:cxn modelId="{50133156-E68D-4FB7-AACE-FDFB6C22419B}" type="presParOf" srcId="{9B85EC93-0CCC-43EA-A518-BD2F2B0AAE63}" destId="{F8401BB1-8994-4E66-BFC7-D2BBDCC54540}" srcOrd="8" destOrd="0" presId="urn:microsoft.com/office/officeart/2008/layout/LinedList"/>
    <dgm:cxn modelId="{95FC5C60-1EBA-438F-85C7-B9452A0CF808}" type="presParOf" srcId="{9B85EC93-0CCC-43EA-A518-BD2F2B0AAE63}" destId="{6028E6C0-1E9D-4659-8C9F-C71FB06269FF}" srcOrd="9" destOrd="0" presId="urn:microsoft.com/office/officeart/2008/layout/LinedList"/>
    <dgm:cxn modelId="{8A333471-A3A5-41AC-8271-B4AB2C048CF5}" type="presParOf" srcId="{6028E6C0-1E9D-4659-8C9F-C71FB06269FF}" destId="{A242601A-4EB5-474A-A95F-1641111DA327}" srcOrd="0" destOrd="0" presId="urn:microsoft.com/office/officeart/2008/layout/LinedList"/>
    <dgm:cxn modelId="{A348C9D1-C59C-4F47-8E24-C9212D66BB17}" type="presParOf" srcId="{6028E6C0-1E9D-4659-8C9F-C71FB06269FF}" destId="{7FDF5572-7BB2-4DD0-B443-083C937A6D5A}" srcOrd="1" destOrd="0" presId="urn:microsoft.com/office/officeart/2008/layout/LinedList"/>
    <dgm:cxn modelId="{5A7F3B14-4C4D-4B83-8F29-2E8377741E7D}" type="presParOf" srcId="{9B85EC93-0CCC-43EA-A518-BD2F2B0AAE63}" destId="{80AB6218-2A9B-46D8-BCED-C3E964675341}" srcOrd="10" destOrd="0" presId="urn:microsoft.com/office/officeart/2008/layout/LinedList"/>
    <dgm:cxn modelId="{404007D7-9F95-464F-AB68-DA33117E2343}" type="presParOf" srcId="{9B85EC93-0CCC-43EA-A518-BD2F2B0AAE63}" destId="{D5EBE396-9951-4AD0-AD5A-12A7B031A7F2}" srcOrd="11" destOrd="0" presId="urn:microsoft.com/office/officeart/2008/layout/LinedList"/>
    <dgm:cxn modelId="{ABD1D7E8-E700-499E-BFA3-7E9C1F2C5622}" type="presParOf" srcId="{D5EBE396-9951-4AD0-AD5A-12A7B031A7F2}" destId="{EC8C45D3-0870-4848-823D-881915E8DE85}" srcOrd="0" destOrd="0" presId="urn:microsoft.com/office/officeart/2008/layout/LinedList"/>
    <dgm:cxn modelId="{13944491-E64D-41DB-A35D-671D4BF4B7A8}" type="presParOf" srcId="{D5EBE396-9951-4AD0-AD5A-12A7B031A7F2}" destId="{2CA85D99-0B38-4EEC-898D-083E7F061151}" srcOrd="1" destOrd="0" presId="urn:microsoft.com/office/officeart/2008/layout/LinedList"/>
    <dgm:cxn modelId="{F4D0680F-BBCD-4264-8D31-6BE7FC695F99}" type="presParOf" srcId="{9B85EC93-0CCC-43EA-A518-BD2F2B0AAE63}" destId="{A7578183-89E5-4ADA-8225-A4C478784EE2}" srcOrd="12" destOrd="0" presId="urn:microsoft.com/office/officeart/2008/layout/LinedList"/>
    <dgm:cxn modelId="{2EE96480-AC11-4114-8871-7A061D693926}" type="presParOf" srcId="{9B85EC93-0CCC-43EA-A518-BD2F2B0AAE63}" destId="{8011CD56-494D-4869-AADB-A3ECDF8734BE}" srcOrd="13" destOrd="0" presId="urn:microsoft.com/office/officeart/2008/layout/LinedList"/>
    <dgm:cxn modelId="{7817C37E-D2F0-47A0-8300-7F624C6E518C}" type="presParOf" srcId="{8011CD56-494D-4869-AADB-A3ECDF8734BE}" destId="{5D057C3C-580C-460E-B1A0-27F4E2F20560}" srcOrd="0" destOrd="0" presId="urn:microsoft.com/office/officeart/2008/layout/LinedList"/>
    <dgm:cxn modelId="{1AE1D520-12B4-43F6-BA6A-434EFA05E765}" type="presParOf" srcId="{8011CD56-494D-4869-AADB-A3ECDF8734BE}" destId="{5B94679A-F133-4562-AF6A-020FCFD92E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5A3F40-CC8C-4049-8B96-741B65E14D42}" type="doc">
      <dgm:prSet loTypeId="urn:microsoft.com/office/officeart/2005/8/layout/process4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570B805-8AB3-44EF-8683-F4C4625EDAFC}">
      <dgm:prSet/>
      <dgm:spPr/>
      <dgm:t>
        <a:bodyPr/>
        <a:lstStyle/>
        <a:p>
          <a:r>
            <a:rPr lang="en-US"/>
            <a:t>The primary objective of this project was to develop a machine learning model for password strength prediction</a:t>
          </a:r>
        </a:p>
      </dgm:t>
    </dgm:pt>
    <dgm:pt modelId="{D034D4A0-B36F-490F-9EB5-58DF94323E33}" type="parTrans" cxnId="{CFD2E613-137E-483E-8A73-6296C0A4A6B4}">
      <dgm:prSet/>
      <dgm:spPr/>
      <dgm:t>
        <a:bodyPr/>
        <a:lstStyle/>
        <a:p>
          <a:endParaRPr lang="en-US"/>
        </a:p>
      </dgm:t>
    </dgm:pt>
    <dgm:pt modelId="{221A56F2-CB48-430D-91C9-961822E40F20}" type="sibTrans" cxnId="{CFD2E613-137E-483E-8A73-6296C0A4A6B4}">
      <dgm:prSet/>
      <dgm:spPr/>
      <dgm:t>
        <a:bodyPr/>
        <a:lstStyle/>
        <a:p>
          <a:endParaRPr lang="en-US"/>
        </a:p>
      </dgm:t>
    </dgm:pt>
    <dgm:pt modelId="{731BF1F8-BBA6-4EBC-9AC2-40BDB8833FC0}">
      <dgm:prSet/>
      <dgm:spPr/>
      <dgm:t>
        <a:bodyPr/>
        <a:lstStyle/>
        <a:p>
          <a:r>
            <a:rPr lang="en-US" u="sng"/>
            <a:t>Sub Objectives:</a:t>
          </a:r>
          <a:endParaRPr lang="en-US"/>
        </a:p>
      </dgm:t>
    </dgm:pt>
    <dgm:pt modelId="{905BBF46-68F8-4595-BE6C-C683400496BC}" type="parTrans" cxnId="{0DBFAA9D-81DB-46AD-914B-A53F0A910FA6}">
      <dgm:prSet/>
      <dgm:spPr/>
      <dgm:t>
        <a:bodyPr/>
        <a:lstStyle/>
        <a:p>
          <a:endParaRPr lang="en-US"/>
        </a:p>
      </dgm:t>
    </dgm:pt>
    <dgm:pt modelId="{7DA2C70F-1D85-42D8-86DE-86B1B84F27FB}" type="sibTrans" cxnId="{0DBFAA9D-81DB-46AD-914B-A53F0A910FA6}">
      <dgm:prSet/>
      <dgm:spPr/>
      <dgm:t>
        <a:bodyPr/>
        <a:lstStyle/>
        <a:p>
          <a:endParaRPr lang="en-US"/>
        </a:p>
      </dgm:t>
    </dgm:pt>
    <dgm:pt modelId="{31E945EA-A45A-4F76-BD4A-CD326E3574E7}">
      <dgm:prSet custT="1"/>
      <dgm:spPr/>
      <dgm:t>
        <a:bodyPr/>
        <a:lstStyle/>
        <a:p>
          <a:r>
            <a:rPr lang="en-US" sz="1400" dirty="0"/>
            <a:t>Gather data containing the passwords (“RockYou.txt”) and then create password characteristic variables</a:t>
          </a:r>
        </a:p>
      </dgm:t>
    </dgm:pt>
    <dgm:pt modelId="{ECF4D002-282F-49E5-9961-551B9CD662DB}" type="parTrans" cxnId="{22D39819-CA4D-441C-AC4B-8F5762D68A71}">
      <dgm:prSet/>
      <dgm:spPr/>
      <dgm:t>
        <a:bodyPr/>
        <a:lstStyle/>
        <a:p>
          <a:endParaRPr lang="en-US"/>
        </a:p>
      </dgm:t>
    </dgm:pt>
    <dgm:pt modelId="{BBBE5FA6-5006-463E-A582-9C5124A08D7E}" type="sibTrans" cxnId="{22D39819-CA4D-441C-AC4B-8F5762D68A71}">
      <dgm:prSet/>
      <dgm:spPr/>
      <dgm:t>
        <a:bodyPr/>
        <a:lstStyle/>
        <a:p>
          <a:endParaRPr lang="en-US"/>
        </a:p>
      </dgm:t>
    </dgm:pt>
    <dgm:pt modelId="{45EA3E4C-75E3-42E3-A830-6E96A379D7C8}">
      <dgm:prSet custT="1"/>
      <dgm:spPr/>
      <dgm:t>
        <a:bodyPr/>
        <a:lstStyle/>
        <a:p>
          <a:r>
            <a:rPr lang="en-US" sz="1400" dirty="0"/>
            <a:t>Train a machine learning model on this data to accurately predict password strength based on the data at hand </a:t>
          </a:r>
        </a:p>
      </dgm:t>
    </dgm:pt>
    <dgm:pt modelId="{1DD24788-1D06-4C93-AE2F-448D2C488F9F}" type="parTrans" cxnId="{BCE63E59-065B-49B0-B9BC-4897C687BBBF}">
      <dgm:prSet/>
      <dgm:spPr/>
      <dgm:t>
        <a:bodyPr/>
        <a:lstStyle/>
        <a:p>
          <a:endParaRPr lang="en-US"/>
        </a:p>
      </dgm:t>
    </dgm:pt>
    <dgm:pt modelId="{5EC065E7-9192-4FB3-B14C-08F527866B8B}" type="sibTrans" cxnId="{BCE63E59-065B-49B0-B9BC-4897C687BBBF}">
      <dgm:prSet/>
      <dgm:spPr/>
      <dgm:t>
        <a:bodyPr/>
        <a:lstStyle/>
        <a:p>
          <a:endParaRPr lang="en-US"/>
        </a:p>
      </dgm:t>
    </dgm:pt>
    <dgm:pt modelId="{43FD1F40-DA1D-49EA-B91B-CB7C94841844}">
      <dgm:prSet custT="1"/>
      <dgm:spPr/>
      <dgm:t>
        <a:bodyPr/>
        <a:lstStyle/>
        <a:p>
          <a:r>
            <a:rPr lang="en-US" sz="1400" dirty="0"/>
            <a:t>Develop a deployable </a:t>
          </a:r>
          <a:r>
            <a:rPr lang="en-US" sz="1400" i="0" u="none" dirty="0"/>
            <a:t>GUI</a:t>
          </a:r>
          <a:r>
            <a:rPr lang="en-US" sz="1400" i="1" u="sng" dirty="0"/>
            <a:t> </a:t>
          </a:r>
          <a:r>
            <a:rPr lang="en-US" sz="1400" dirty="0"/>
            <a:t>for organization to interact with the model and assess the passwords strength</a:t>
          </a:r>
        </a:p>
      </dgm:t>
    </dgm:pt>
    <dgm:pt modelId="{1D315A8B-DBC2-4005-8B8F-C7F57CDB3485}" type="parTrans" cxnId="{6CBCB2E8-6178-4550-8E06-EEA2E2DDAA2A}">
      <dgm:prSet/>
      <dgm:spPr/>
      <dgm:t>
        <a:bodyPr/>
        <a:lstStyle/>
        <a:p>
          <a:endParaRPr lang="en-US"/>
        </a:p>
      </dgm:t>
    </dgm:pt>
    <dgm:pt modelId="{2CC1A52E-2D77-49C1-A9A4-374D54B9DD34}" type="sibTrans" cxnId="{6CBCB2E8-6178-4550-8E06-EEA2E2DDAA2A}">
      <dgm:prSet/>
      <dgm:spPr/>
      <dgm:t>
        <a:bodyPr/>
        <a:lstStyle/>
        <a:p>
          <a:endParaRPr lang="en-US"/>
        </a:p>
      </dgm:t>
    </dgm:pt>
    <dgm:pt modelId="{A8EE1B36-2819-424A-91A8-CFD69F8FDBA1}" type="pres">
      <dgm:prSet presAssocID="{7B5A3F40-CC8C-4049-8B96-741B65E14D42}" presName="Name0" presStyleCnt="0">
        <dgm:presLayoutVars>
          <dgm:dir/>
          <dgm:animLvl val="lvl"/>
          <dgm:resizeHandles val="exact"/>
        </dgm:presLayoutVars>
      </dgm:prSet>
      <dgm:spPr/>
    </dgm:pt>
    <dgm:pt modelId="{D0FA89DC-5F4A-4080-8413-9AE6FCDD5164}" type="pres">
      <dgm:prSet presAssocID="{731BF1F8-BBA6-4EBC-9AC2-40BDB8833FC0}" presName="boxAndChildren" presStyleCnt="0"/>
      <dgm:spPr/>
    </dgm:pt>
    <dgm:pt modelId="{4219F14E-4248-4C2B-952C-3449BF239DA5}" type="pres">
      <dgm:prSet presAssocID="{731BF1F8-BBA6-4EBC-9AC2-40BDB8833FC0}" presName="parentTextBox" presStyleLbl="node1" presStyleIdx="0" presStyleCnt="2"/>
      <dgm:spPr/>
    </dgm:pt>
    <dgm:pt modelId="{FD5F7D2F-2C1B-4962-91E5-6EBEC08B031E}" type="pres">
      <dgm:prSet presAssocID="{731BF1F8-BBA6-4EBC-9AC2-40BDB8833FC0}" presName="entireBox" presStyleLbl="node1" presStyleIdx="0" presStyleCnt="2"/>
      <dgm:spPr/>
    </dgm:pt>
    <dgm:pt modelId="{67B28C1D-9CD3-4EA7-9159-BFB697CFB42D}" type="pres">
      <dgm:prSet presAssocID="{731BF1F8-BBA6-4EBC-9AC2-40BDB8833FC0}" presName="descendantBox" presStyleCnt="0"/>
      <dgm:spPr/>
    </dgm:pt>
    <dgm:pt modelId="{1F1B8F8A-5338-4CA4-B7B4-179E9E8F429F}" type="pres">
      <dgm:prSet presAssocID="{31E945EA-A45A-4F76-BD4A-CD326E3574E7}" presName="childTextBox" presStyleLbl="fgAccFollowNode1" presStyleIdx="0" presStyleCnt="3">
        <dgm:presLayoutVars>
          <dgm:bulletEnabled val="1"/>
        </dgm:presLayoutVars>
      </dgm:prSet>
      <dgm:spPr/>
    </dgm:pt>
    <dgm:pt modelId="{47064F8A-8F56-42BC-A965-8F684D9F76BE}" type="pres">
      <dgm:prSet presAssocID="{45EA3E4C-75E3-42E3-A830-6E96A379D7C8}" presName="childTextBox" presStyleLbl="fgAccFollowNode1" presStyleIdx="1" presStyleCnt="3" custScaleX="112974">
        <dgm:presLayoutVars>
          <dgm:bulletEnabled val="1"/>
        </dgm:presLayoutVars>
      </dgm:prSet>
      <dgm:spPr/>
    </dgm:pt>
    <dgm:pt modelId="{3E76AD66-28BB-4570-A103-F37455703185}" type="pres">
      <dgm:prSet presAssocID="{43FD1F40-DA1D-49EA-B91B-CB7C94841844}" presName="childTextBox" presStyleLbl="fgAccFollowNode1" presStyleIdx="2" presStyleCnt="3">
        <dgm:presLayoutVars>
          <dgm:bulletEnabled val="1"/>
        </dgm:presLayoutVars>
      </dgm:prSet>
      <dgm:spPr/>
    </dgm:pt>
    <dgm:pt modelId="{883F053D-2EE3-4003-A97D-0BD313DA491D}" type="pres">
      <dgm:prSet presAssocID="{221A56F2-CB48-430D-91C9-961822E40F20}" presName="sp" presStyleCnt="0"/>
      <dgm:spPr/>
    </dgm:pt>
    <dgm:pt modelId="{A1DDCDA7-AA05-4A9E-9C11-CCFF4FA525DF}" type="pres">
      <dgm:prSet presAssocID="{0570B805-8AB3-44EF-8683-F4C4625EDAFC}" presName="arrowAndChildren" presStyleCnt="0"/>
      <dgm:spPr/>
    </dgm:pt>
    <dgm:pt modelId="{9856576A-3EA7-4F3E-BCD7-5192E64A7A40}" type="pres">
      <dgm:prSet presAssocID="{0570B805-8AB3-44EF-8683-F4C4625EDAFC}" presName="parentTextArrow" presStyleLbl="node1" presStyleIdx="1" presStyleCnt="2"/>
      <dgm:spPr/>
    </dgm:pt>
  </dgm:ptLst>
  <dgm:cxnLst>
    <dgm:cxn modelId="{64BE1E09-AD0D-463A-81A6-842880170469}" type="presOf" srcId="{43FD1F40-DA1D-49EA-B91B-CB7C94841844}" destId="{3E76AD66-28BB-4570-A103-F37455703185}" srcOrd="0" destOrd="0" presId="urn:microsoft.com/office/officeart/2005/8/layout/process4"/>
    <dgm:cxn modelId="{CFD2E613-137E-483E-8A73-6296C0A4A6B4}" srcId="{7B5A3F40-CC8C-4049-8B96-741B65E14D42}" destId="{0570B805-8AB3-44EF-8683-F4C4625EDAFC}" srcOrd="0" destOrd="0" parTransId="{D034D4A0-B36F-490F-9EB5-58DF94323E33}" sibTransId="{221A56F2-CB48-430D-91C9-961822E40F20}"/>
    <dgm:cxn modelId="{22D39819-CA4D-441C-AC4B-8F5762D68A71}" srcId="{731BF1F8-BBA6-4EBC-9AC2-40BDB8833FC0}" destId="{31E945EA-A45A-4F76-BD4A-CD326E3574E7}" srcOrd="0" destOrd="0" parTransId="{ECF4D002-282F-49E5-9961-551B9CD662DB}" sibTransId="{BBBE5FA6-5006-463E-A582-9C5124A08D7E}"/>
    <dgm:cxn modelId="{F0F9776E-CCA0-4A50-A14A-DD448766FC7B}" type="presOf" srcId="{0570B805-8AB3-44EF-8683-F4C4625EDAFC}" destId="{9856576A-3EA7-4F3E-BCD7-5192E64A7A40}" srcOrd="0" destOrd="0" presId="urn:microsoft.com/office/officeart/2005/8/layout/process4"/>
    <dgm:cxn modelId="{BCE63E59-065B-49B0-B9BC-4897C687BBBF}" srcId="{731BF1F8-BBA6-4EBC-9AC2-40BDB8833FC0}" destId="{45EA3E4C-75E3-42E3-A830-6E96A379D7C8}" srcOrd="1" destOrd="0" parTransId="{1DD24788-1D06-4C93-AE2F-448D2C488F9F}" sibTransId="{5EC065E7-9192-4FB3-B14C-08F527866B8B}"/>
    <dgm:cxn modelId="{39DCE37E-3A25-4B7D-B60D-D67D12909BEF}" type="presOf" srcId="{731BF1F8-BBA6-4EBC-9AC2-40BDB8833FC0}" destId="{FD5F7D2F-2C1B-4962-91E5-6EBEC08B031E}" srcOrd="1" destOrd="0" presId="urn:microsoft.com/office/officeart/2005/8/layout/process4"/>
    <dgm:cxn modelId="{0DBFAA9D-81DB-46AD-914B-A53F0A910FA6}" srcId="{7B5A3F40-CC8C-4049-8B96-741B65E14D42}" destId="{731BF1F8-BBA6-4EBC-9AC2-40BDB8833FC0}" srcOrd="1" destOrd="0" parTransId="{905BBF46-68F8-4595-BE6C-C683400496BC}" sibTransId="{7DA2C70F-1D85-42D8-86DE-86B1B84F27FB}"/>
    <dgm:cxn modelId="{CE5D25B0-866C-4B11-BE5F-38A6A5FA8D09}" type="presOf" srcId="{7B5A3F40-CC8C-4049-8B96-741B65E14D42}" destId="{A8EE1B36-2819-424A-91A8-CFD69F8FDBA1}" srcOrd="0" destOrd="0" presId="urn:microsoft.com/office/officeart/2005/8/layout/process4"/>
    <dgm:cxn modelId="{3B82CEC3-4C3F-4A55-9583-FF58A9236E35}" type="presOf" srcId="{45EA3E4C-75E3-42E3-A830-6E96A379D7C8}" destId="{47064F8A-8F56-42BC-A965-8F684D9F76BE}" srcOrd="0" destOrd="0" presId="urn:microsoft.com/office/officeart/2005/8/layout/process4"/>
    <dgm:cxn modelId="{D72472D6-ECDC-4BA3-BB12-6171EBD3DD2F}" type="presOf" srcId="{731BF1F8-BBA6-4EBC-9AC2-40BDB8833FC0}" destId="{4219F14E-4248-4C2B-952C-3449BF239DA5}" srcOrd="0" destOrd="0" presId="urn:microsoft.com/office/officeart/2005/8/layout/process4"/>
    <dgm:cxn modelId="{6CBCB2E8-6178-4550-8E06-EEA2E2DDAA2A}" srcId="{731BF1F8-BBA6-4EBC-9AC2-40BDB8833FC0}" destId="{43FD1F40-DA1D-49EA-B91B-CB7C94841844}" srcOrd="2" destOrd="0" parTransId="{1D315A8B-DBC2-4005-8B8F-C7F57CDB3485}" sibTransId="{2CC1A52E-2D77-49C1-A9A4-374D54B9DD34}"/>
    <dgm:cxn modelId="{6FB997FE-1B65-4F14-84EA-A71B60A3719B}" type="presOf" srcId="{31E945EA-A45A-4F76-BD4A-CD326E3574E7}" destId="{1F1B8F8A-5338-4CA4-B7B4-179E9E8F429F}" srcOrd="0" destOrd="0" presId="urn:microsoft.com/office/officeart/2005/8/layout/process4"/>
    <dgm:cxn modelId="{AF233A65-7F1E-44C4-AAD5-AD2D5BCD14A1}" type="presParOf" srcId="{A8EE1B36-2819-424A-91A8-CFD69F8FDBA1}" destId="{D0FA89DC-5F4A-4080-8413-9AE6FCDD5164}" srcOrd="0" destOrd="0" presId="urn:microsoft.com/office/officeart/2005/8/layout/process4"/>
    <dgm:cxn modelId="{EEA1D298-9EBD-4C2A-9832-93B76AA9021D}" type="presParOf" srcId="{D0FA89DC-5F4A-4080-8413-9AE6FCDD5164}" destId="{4219F14E-4248-4C2B-952C-3449BF239DA5}" srcOrd="0" destOrd="0" presId="urn:microsoft.com/office/officeart/2005/8/layout/process4"/>
    <dgm:cxn modelId="{05B54727-2420-4793-A174-8C9F64F94A31}" type="presParOf" srcId="{D0FA89DC-5F4A-4080-8413-9AE6FCDD5164}" destId="{FD5F7D2F-2C1B-4962-91E5-6EBEC08B031E}" srcOrd="1" destOrd="0" presId="urn:microsoft.com/office/officeart/2005/8/layout/process4"/>
    <dgm:cxn modelId="{8DB5E896-C53A-47FF-8CAA-3E845BFF1D96}" type="presParOf" srcId="{D0FA89DC-5F4A-4080-8413-9AE6FCDD5164}" destId="{67B28C1D-9CD3-4EA7-9159-BFB697CFB42D}" srcOrd="2" destOrd="0" presId="urn:microsoft.com/office/officeart/2005/8/layout/process4"/>
    <dgm:cxn modelId="{DFF3906B-13AE-4C7A-866C-FA5DF0412457}" type="presParOf" srcId="{67B28C1D-9CD3-4EA7-9159-BFB697CFB42D}" destId="{1F1B8F8A-5338-4CA4-B7B4-179E9E8F429F}" srcOrd="0" destOrd="0" presId="urn:microsoft.com/office/officeart/2005/8/layout/process4"/>
    <dgm:cxn modelId="{9B390C10-15B9-4A1A-A505-8502C1A54060}" type="presParOf" srcId="{67B28C1D-9CD3-4EA7-9159-BFB697CFB42D}" destId="{47064F8A-8F56-42BC-A965-8F684D9F76BE}" srcOrd="1" destOrd="0" presId="urn:microsoft.com/office/officeart/2005/8/layout/process4"/>
    <dgm:cxn modelId="{C996F6A7-3C1C-468A-9C7F-2CBACF55DEC5}" type="presParOf" srcId="{67B28C1D-9CD3-4EA7-9159-BFB697CFB42D}" destId="{3E76AD66-28BB-4570-A103-F37455703185}" srcOrd="2" destOrd="0" presId="urn:microsoft.com/office/officeart/2005/8/layout/process4"/>
    <dgm:cxn modelId="{90F4C183-2093-45D6-B787-10B6B8BFC5D1}" type="presParOf" srcId="{A8EE1B36-2819-424A-91A8-CFD69F8FDBA1}" destId="{883F053D-2EE3-4003-A97D-0BD313DA491D}" srcOrd="1" destOrd="0" presId="urn:microsoft.com/office/officeart/2005/8/layout/process4"/>
    <dgm:cxn modelId="{41AEE3F5-D14A-4026-AE50-B5CDFE2D8189}" type="presParOf" srcId="{A8EE1B36-2819-424A-91A8-CFD69F8FDBA1}" destId="{A1DDCDA7-AA05-4A9E-9C11-CCFF4FA525DF}" srcOrd="2" destOrd="0" presId="urn:microsoft.com/office/officeart/2005/8/layout/process4"/>
    <dgm:cxn modelId="{A19B8A33-0227-4358-9460-4E593CBD897F}" type="presParOf" srcId="{A1DDCDA7-AA05-4A9E-9C11-CCFF4FA525DF}" destId="{9856576A-3EA7-4F3E-BCD7-5192E64A7A4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6573AB-3962-4D03-A8DC-0A4B6041E01A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3AC37BF-CF37-4BCC-A3AB-A08A6DF9623F}">
      <dgm:prSet/>
      <dgm:spPr/>
      <dgm:t>
        <a:bodyPr/>
        <a:lstStyle/>
        <a:p>
          <a:r>
            <a:rPr lang="en-US"/>
            <a:t>I had to ensure that the data was properly cleaned and formatted with no missing data</a:t>
          </a:r>
        </a:p>
      </dgm:t>
    </dgm:pt>
    <dgm:pt modelId="{993B1556-8750-41EF-B441-A39880F0D726}" type="parTrans" cxnId="{3D93248F-1A6E-46EE-872D-BCFE59DC0596}">
      <dgm:prSet/>
      <dgm:spPr/>
      <dgm:t>
        <a:bodyPr/>
        <a:lstStyle/>
        <a:p>
          <a:endParaRPr lang="en-US"/>
        </a:p>
      </dgm:t>
    </dgm:pt>
    <dgm:pt modelId="{49FDE703-C87C-4E47-AA47-B3EE9CF017E3}" type="sibTrans" cxnId="{3D93248F-1A6E-46EE-872D-BCFE59DC0596}">
      <dgm:prSet/>
      <dgm:spPr/>
      <dgm:t>
        <a:bodyPr/>
        <a:lstStyle/>
        <a:p>
          <a:endParaRPr lang="en-US"/>
        </a:p>
      </dgm:t>
    </dgm:pt>
    <dgm:pt modelId="{FF242F26-1D23-4497-813F-F0D401076214}">
      <dgm:prSet/>
      <dgm:spPr/>
      <dgm:t>
        <a:bodyPr/>
        <a:lstStyle/>
        <a:p>
          <a:r>
            <a:rPr lang="en-US"/>
            <a:t>When ran “SampleGenerator.py”, stored all the variables in a .csv, but it skipped every other row, leaving many blank spaces.</a:t>
          </a:r>
        </a:p>
      </dgm:t>
    </dgm:pt>
    <dgm:pt modelId="{2051C1A7-EAE3-477D-907A-CC350670C864}" type="parTrans" cxnId="{222DFD08-047C-4F96-9037-EA3B8A57FE8E}">
      <dgm:prSet/>
      <dgm:spPr/>
      <dgm:t>
        <a:bodyPr/>
        <a:lstStyle/>
        <a:p>
          <a:endParaRPr lang="en-US"/>
        </a:p>
      </dgm:t>
    </dgm:pt>
    <dgm:pt modelId="{3F59A822-8FDD-4DF8-8124-EEA450CF05E4}" type="sibTrans" cxnId="{222DFD08-047C-4F96-9037-EA3B8A57FE8E}">
      <dgm:prSet/>
      <dgm:spPr/>
      <dgm:t>
        <a:bodyPr/>
        <a:lstStyle/>
        <a:p>
          <a:endParaRPr lang="en-US"/>
        </a:p>
      </dgm:t>
    </dgm:pt>
    <dgm:pt modelId="{C8A5169B-9F28-4A97-B0AD-B611FBA6EC32}">
      <dgm:prSet/>
      <dgm:spPr/>
      <dgm:t>
        <a:bodyPr/>
        <a:lstStyle/>
        <a:p>
          <a:r>
            <a:rPr lang="en-US"/>
            <a:t>Excel feature “Sort and Filter” and “Delete row” functions</a:t>
          </a:r>
        </a:p>
      </dgm:t>
    </dgm:pt>
    <dgm:pt modelId="{35AE637A-BA6F-48CB-BA38-92C7CB2D7B7F}" type="parTrans" cxnId="{AC883D9B-8E25-43EA-8902-92E5A0F453F6}">
      <dgm:prSet/>
      <dgm:spPr/>
      <dgm:t>
        <a:bodyPr/>
        <a:lstStyle/>
        <a:p>
          <a:endParaRPr lang="en-US"/>
        </a:p>
      </dgm:t>
    </dgm:pt>
    <dgm:pt modelId="{C5D1BE77-2987-4F19-84CB-E8C1B8DE3263}" type="sibTrans" cxnId="{AC883D9B-8E25-43EA-8902-92E5A0F453F6}">
      <dgm:prSet/>
      <dgm:spPr/>
      <dgm:t>
        <a:bodyPr/>
        <a:lstStyle/>
        <a:p>
          <a:endParaRPr lang="en-US"/>
        </a:p>
      </dgm:t>
    </dgm:pt>
    <dgm:pt modelId="{34A55F99-8805-4F29-B549-7E427210BFAB}">
      <dgm:prSet/>
      <dgm:spPr/>
      <dgm:t>
        <a:bodyPr/>
        <a:lstStyle/>
        <a:p>
          <a:r>
            <a:rPr lang="en-US"/>
            <a:t>Variables needed to be uniform so that Orange Data Miner could decipher the data</a:t>
          </a:r>
        </a:p>
      </dgm:t>
    </dgm:pt>
    <dgm:pt modelId="{90A8504D-E753-4A06-A4C1-4FF1429E64D9}" type="parTrans" cxnId="{E0C0D0F1-ED8C-41D0-BE49-F1715DBBCE11}">
      <dgm:prSet/>
      <dgm:spPr/>
      <dgm:t>
        <a:bodyPr/>
        <a:lstStyle/>
        <a:p>
          <a:endParaRPr lang="en-US"/>
        </a:p>
      </dgm:t>
    </dgm:pt>
    <dgm:pt modelId="{B2AFCB3A-5894-4461-815A-F50D3199E889}" type="sibTrans" cxnId="{E0C0D0F1-ED8C-41D0-BE49-F1715DBBCE11}">
      <dgm:prSet/>
      <dgm:spPr/>
      <dgm:t>
        <a:bodyPr/>
        <a:lstStyle/>
        <a:p>
          <a:endParaRPr lang="en-US"/>
        </a:p>
      </dgm:t>
    </dgm:pt>
    <dgm:pt modelId="{F6761B20-CEA5-4007-9E2C-C9F7127B7D11}">
      <dgm:prSet/>
      <dgm:spPr/>
      <dgm:t>
        <a:bodyPr/>
        <a:lstStyle/>
        <a:p>
          <a:r>
            <a:rPr lang="en-US"/>
            <a:t>Of the variables, I had selected from “RockYou.txt” the strength values varied between very weak, weak, and good</a:t>
          </a:r>
        </a:p>
      </dgm:t>
    </dgm:pt>
    <dgm:pt modelId="{5353E68F-D788-4165-8D05-B75A7322F4ED}" type="parTrans" cxnId="{AA6A56A9-D291-44F9-AF41-69D48C1885F2}">
      <dgm:prSet/>
      <dgm:spPr/>
      <dgm:t>
        <a:bodyPr/>
        <a:lstStyle/>
        <a:p>
          <a:endParaRPr lang="en-US"/>
        </a:p>
      </dgm:t>
    </dgm:pt>
    <dgm:pt modelId="{757E1F68-189C-44E5-8A52-293EDECED512}" type="sibTrans" cxnId="{AA6A56A9-D291-44F9-AF41-69D48C1885F2}">
      <dgm:prSet/>
      <dgm:spPr/>
      <dgm:t>
        <a:bodyPr/>
        <a:lstStyle/>
        <a:p>
          <a:endParaRPr lang="en-US"/>
        </a:p>
      </dgm:t>
    </dgm:pt>
    <dgm:pt modelId="{E99D9C36-E161-4F5D-985D-9C976F338790}" type="pres">
      <dgm:prSet presAssocID="{5B6573AB-3962-4D03-A8DC-0A4B6041E01A}" presName="vert0" presStyleCnt="0">
        <dgm:presLayoutVars>
          <dgm:dir/>
          <dgm:animOne val="branch"/>
          <dgm:animLvl val="lvl"/>
        </dgm:presLayoutVars>
      </dgm:prSet>
      <dgm:spPr/>
    </dgm:pt>
    <dgm:pt modelId="{0A549B65-365F-46D0-9F73-11DD6442E302}" type="pres">
      <dgm:prSet presAssocID="{83AC37BF-CF37-4BCC-A3AB-A08A6DF9623F}" presName="thickLine" presStyleLbl="alignNode1" presStyleIdx="0" presStyleCnt="5"/>
      <dgm:spPr/>
    </dgm:pt>
    <dgm:pt modelId="{42AF9CED-D925-47B2-A598-2AC3BE5AD5D9}" type="pres">
      <dgm:prSet presAssocID="{83AC37BF-CF37-4BCC-A3AB-A08A6DF9623F}" presName="horz1" presStyleCnt="0"/>
      <dgm:spPr/>
    </dgm:pt>
    <dgm:pt modelId="{69FB23FF-1914-4018-B7EC-B8C089486EA6}" type="pres">
      <dgm:prSet presAssocID="{83AC37BF-CF37-4BCC-A3AB-A08A6DF9623F}" presName="tx1" presStyleLbl="revTx" presStyleIdx="0" presStyleCnt="5"/>
      <dgm:spPr/>
    </dgm:pt>
    <dgm:pt modelId="{05C029E7-B965-4A4C-AFE9-6F6CFBF85410}" type="pres">
      <dgm:prSet presAssocID="{83AC37BF-CF37-4BCC-A3AB-A08A6DF9623F}" presName="vert1" presStyleCnt="0"/>
      <dgm:spPr/>
    </dgm:pt>
    <dgm:pt modelId="{5BC40409-954A-4DD8-ADF4-5B722FBA1566}" type="pres">
      <dgm:prSet presAssocID="{FF242F26-1D23-4497-813F-F0D401076214}" presName="thickLine" presStyleLbl="alignNode1" presStyleIdx="1" presStyleCnt="5"/>
      <dgm:spPr/>
    </dgm:pt>
    <dgm:pt modelId="{74B935E3-D7A0-43DA-90AD-2025FCA38643}" type="pres">
      <dgm:prSet presAssocID="{FF242F26-1D23-4497-813F-F0D401076214}" presName="horz1" presStyleCnt="0"/>
      <dgm:spPr/>
    </dgm:pt>
    <dgm:pt modelId="{19A125CD-AC28-4079-A6B2-E3E1A810027C}" type="pres">
      <dgm:prSet presAssocID="{FF242F26-1D23-4497-813F-F0D401076214}" presName="tx1" presStyleLbl="revTx" presStyleIdx="1" presStyleCnt="5"/>
      <dgm:spPr/>
    </dgm:pt>
    <dgm:pt modelId="{B7923524-7292-4B13-B710-C7186FAE0EC5}" type="pres">
      <dgm:prSet presAssocID="{FF242F26-1D23-4497-813F-F0D401076214}" presName="vert1" presStyleCnt="0"/>
      <dgm:spPr/>
    </dgm:pt>
    <dgm:pt modelId="{DCD0CC5C-EEF3-4096-864F-2C6848C8D2AB}" type="pres">
      <dgm:prSet presAssocID="{C8A5169B-9F28-4A97-B0AD-B611FBA6EC32}" presName="thickLine" presStyleLbl="alignNode1" presStyleIdx="2" presStyleCnt="5"/>
      <dgm:spPr/>
    </dgm:pt>
    <dgm:pt modelId="{1D9E5705-E067-46A3-964B-821A9CC2F375}" type="pres">
      <dgm:prSet presAssocID="{C8A5169B-9F28-4A97-B0AD-B611FBA6EC32}" presName="horz1" presStyleCnt="0"/>
      <dgm:spPr/>
    </dgm:pt>
    <dgm:pt modelId="{78CFD987-AAA6-4C34-8D7E-8036051DAC78}" type="pres">
      <dgm:prSet presAssocID="{C8A5169B-9F28-4A97-B0AD-B611FBA6EC32}" presName="tx1" presStyleLbl="revTx" presStyleIdx="2" presStyleCnt="5"/>
      <dgm:spPr/>
    </dgm:pt>
    <dgm:pt modelId="{667638E3-F65C-4801-A2A4-54A53396DFEF}" type="pres">
      <dgm:prSet presAssocID="{C8A5169B-9F28-4A97-B0AD-B611FBA6EC32}" presName="vert1" presStyleCnt="0"/>
      <dgm:spPr/>
    </dgm:pt>
    <dgm:pt modelId="{6C9681DC-8215-4C4A-B1D1-C6AFCEB0D9F6}" type="pres">
      <dgm:prSet presAssocID="{34A55F99-8805-4F29-B549-7E427210BFAB}" presName="thickLine" presStyleLbl="alignNode1" presStyleIdx="3" presStyleCnt="5"/>
      <dgm:spPr/>
    </dgm:pt>
    <dgm:pt modelId="{44424A6F-9D7C-4478-8ECA-AD34378C2ADE}" type="pres">
      <dgm:prSet presAssocID="{34A55F99-8805-4F29-B549-7E427210BFAB}" presName="horz1" presStyleCnt="0"/>
      <dgm:spPr/>
    </dgm:pt>
    <dgm:pt modelId="{78F1B797-FC42-489F-93EB-24D470DAD722}" type="pres">
      <dgm:prSet presAssocID="{34A55F99-8805-4F29-B549-7E427210BFAB}" presName="tx1" presStyleLbl="revTx" presStyleIdx="3" presStyleCnt="5"/>
      <dgm:spPr/>
    </dgm:pt>
    <dgm:pt modelId="{BD8EE72A-1034-4D24-9E8E-DD4CF04BC299}" type="pres">
      <dgm:prSet presAssocID="{34A55F99-8805-4F29-B549-7E427210BFAB}" presName="vert1" presStyleCnt="0"/>
      <dgm:spPr/>
    </dgm:pt>
    <dgm:pt modelId="{FA122096-3C94-4767-89D9-EF9F0303C4F6}" type="pres">
      <dgm:prSet presAssocID="{F6761B20-CEA5-4007-9E2C-C9F7127B7D11}" presName="thickLine" presStyleLbl="alignNode1" presStyleIdx="4" presStyleCnt="5"/>
      <dgm:spPr/>
    </dgm:pt>
    <dgm:pt modelId="{9EAD2CFC-BBB5-4B34-984F-82AA7959F5CB}" type="pres">
      <dgm:prSet presAssocID="{F6761B20-CEA5-4007-9E2C-C9F7127B7D11}" presName="horz1" presStyleCnt="0"/>
      <dgm:spPr/>
    </dgm:pt>
    <dgm:pt modelId="{4DD2995B-D095-4B71-AEC0-E8EE5AEB5A2E}" type="pres">
      <dgm:prSet presAssocID="{F6761B20-CEA5-4007-9E2C-C9F7127B7D11}" presName="tx1" presStyleLbl="revTx" presStyleIdx="4" presStyleCnt="5"/>
      <dgm:spPr/>
    </dgm:pt>
    <dgm:pt modelId="{1F7E0BB1-E937-43FE-A690-67E0466ADC3A}" type="pres">
      <dgm:prSet presAssocID="{F6761B20-CEA5-4007-9E2C-C9F7127B7D11}" presName="vert1" presStyleCnt="0"/>
      <dgm:spPr/>
    </dgm:pt>
  </dgm:ptLst>
  <dgm:cxnLst>
    <dgm:cxn modelId="{167D1B04-7E17-4402-AF3E-BC23331BF02E}" type="presOf" srcId="{5B6573AB-3962-4D03-A8DC-0A4B6041E01A}" destId="{E99D9C36-E161-4F5D-985D-9C976F338790}" srcOrd="0" destOrd="0" presId="urn:microsoft.com/office/officeart/2008/layout/LinedList"/>
    <dgm:cxn modelId="{222DFD08-047C-4F96-9037-EA3B8A57FE8E}" srcId="{5B6573AB-3962-4D03-A8DC-0A4B6041E01A}" destId="{FF242F26-1D23-4497-813F-F0D401076214}" srcOrd="1" destOrd="0" parTransId="{2051C1A7-EAE3-477D-907A-CC350670C864}" sibTransId="{3F59A822-8FDD-4DF8-8124-EEA450CF05E4}"/>
    <dgm:cxn modelId="{4CB37F16-07E6-48FF-A224-749C93A375E8}" type="presOf" srcId="{F6761B20-CEA5-4007-9E2C-C9F7127B7D11}" destId="{4DD2995B-D095-4B71-AEC0-E8EE5AEB5A2E}" srcOrd="0" destOrd="0" presId="urn:microsoft.com/office/officeart/2008/layout/LinedList"/>
    <dgm:cxn modelId="{4C135E1A-C6BB-4122-949F-284A8A51C42D}" type="presOf" srcId="{C8A5169B-9F28-4A97-B0AD-B611FBA6EC32}" destId="{78CFD987-AAA6-4C34-8D7E-8036051DAC78}" srcOrd="0" destOrd="0" presId="urn:microsoft.com/office/officeart/2008/layout/LinedList"/>
    <dgm:cxn modelId="{40943B5B-D33A-45E0-957C-B73885EEB453}" type="presOf" srcId="{83AC37BF-CF37-4BCC-A3AB-A08A6DF9623F}" destId="{69FB23FF-1914-4018-B7EC-B8C089486EA6}" srcOrd="0" destOrd="0" presId="urn:microsoft.com/office/officeart/2008/layout/LinedList"/>
    <dgm:cxn modelId="{3D93248F-1A6E-46EE-872D-BCFE59DC0596}" srcId="{5B6573AB-3962-4D03-A8DC-0A4B6041E01A}" destId="{83AC37BF-CF37-4BCC-A3AB-A08A6DF9623F}" srcOrd="0" destOrd="0" parTransId="{993B1556-8750-41EF-B441-A39880F0D726}" sibTransId="{49FDE703-C87C-4E47-AA47-B3EE9CF017E3}"/>
    <dgm:cxn modelId="{AC883D9B-8E25-43EA-8902-92E5A0F453F6}" srcId="{5B6573AB-3962-4D03-A8DC-0A4B6041E01A}" destId="{C8A5169B-9F28-4A97-B0AD-B611FBA6EC32}" srcOrd="2" destOrd="0" parTransId="{35AE637A-BA6F-48CB-BA38-92C7CB2D7B7F}" sibTransId="{C5D1BE77-2987-4F19-84CB-E8C1B8DE3263}"/>
    <dgm:cxn modelId="{AA6A56A9-D291-44F9-AF41-69D48C1885F2}" srcId="{5B6573AB-3962-4D03-A8DC-0A4B6041E01A}" destId="{F6761B20-CEA5-4007-9E2C-C9F7127B7D11}" srcOrd="4" destOrd="0" parTransId="{5353E68F-D788-4165-8D05-B75A7322F4ED}" sibTransId="{757E1F68-189C-44E5-8A52-293EDECED512}"/>
    <dgm:cxn modelId="{5F1284C6-CB46-4102-8F29-C4EB063EAB2B}" type="presOf" srcId="{34A55F99-8805-4F29-B549-7E427210BFAB}" destId="{78F1B797-FC42-489F-93EB-24D470DAD722}" srcOrd="0" destOrd="0" presId="urn:microsoft.com/office/officeart/2008/layout/LinedList"/>
    <dgm:cxn modelId="{E0C0D0F1-ED8C-41D0-BE49-F1715DBBCE11}" srcId="{5B6573AB-3962-4D03-A8DC-0A4B6041E01A}" destId="{34A55F99-8805-4F29-B549-7E427210BFAB}" srcOrd="3" destOrd="0" parTransId="{90A8504D-E753-4A06-A4C1-4FF1429E64D9}" sibTransId="{B2AFCB3A-5894-4461-815A-F50D3199E889}"/>
    <dgm:cxn modelId="{E10999F4-753F-4C72-9ACA-5BF32A76D3EE}" type="presOf" srcId="{FF242F26-1D23-4497-813F-F0D401076214}" destId="{19A125CD-AC28-4079-A6B2-E3E1A810027C}" srcOrd="0" destOrd="0" presId="urn:microsoft.com/office/officeart/2008/layout/LinedList"/>
    <dgm:cxn modelId="{9E4CC474-8558-44DE-8B62-CEBA18BC1A2D}" type="presParOf" srcId="{E99D9C36-E161-4F5D-985D-9C976F338790}" destId="{0A549B65-365F-46D0-9F73-11DD6442E302}" srcOrd="0" destOrd="0" presId="urn:microsoft.com/office/officeart/2008/layout/LinedList"/>
    <dgm:cxn modelId="{1407CB96-1265-4317-8312-EE0931242878}" type="presParOf" srcId="{E99D9C36-E161-4F5D-985D-9C976F338790}" destId="{42AF9CED-D925-47B2-A598-2AC3BE5AD5D9}" srcOrd="1" destOrd="0" presId="urn:microsoft.com/office/officeart/2008/layout/LinedList"/>
    <dgm:cxn modelId="{37C62FA9-8247-411B-97BA-A49B805C81B6}" type="presParOf" srcId="{42AF9CED-D925-47B2-A598-2AC3BE5AD5D9}" destId="{69FB23FF-1914-4018-B7EC-B8C089486EA6}" srcOrd="0" destOrd="0" presId="urn:microsoft.com/office/officeart/2008/layout/LinedList"/>
    <dgm:cxn modelId="{985C89C1-25B0-400A-A09C-D226021F7672}" type="presParOf" srcId="{42AF9CED-D925-47B2-A598-2AC3BE5AD5D9}" destId="{05C029E7-B965-4A4C-AFE9-6F6CFBF85410}" srcOrd="1" destOrd="0" presId="urn:microsoft.com/office/officeart/2008/layout/LinedList"/>
    <dgm:cxn modelId="{A899B382-2381-45DB-9B28-6DD727E843FD}" type="presParOf" srcId="{E99D9C36-E161-4F5D-985D-9C976F338790}" destId="{5BC40409-954A-4DD8-ADF4-5B722FBA1566}" srcOrd="2" destOrd="0" presId="urn:microsoft.com/office/officeart/2008/layout/LinedList"/>
    <dgm:cxn modelId="{D17DA743-885C-4EDC-8809-A18F0F326443}" type="presParOf" srcId="{E99D9C36-E161-4F5D-985D-9C976F338790}" destId="{74B935E3-D7A0-43DA-90AD-2025FCA38643}" srcOrd="3" destOrd="0" presId="urn:microsoft.com/office/officeart/2008/layout/LinedList"/>
    <dgm:cxn modelId="{3CEE84A8-D693-42B3-BD9D-EF3C572B78E7}" type="presParOf" srcId="{74B935E3-D7A0-43DA-90AD-2025FCA38643}" destId="{19A125CD-AC28-4079-A6B2-E3E1A810027C}" srcOrd="0" destOrd="0" presId="urn:microsoft.com/office/officeart/2008/layout/LinedList"/>
    <dgm:cxn modelId="{4CD852B7-7D8F-4FB0-A6F5-3D26F6F4D20C}" type="presParOf" srcId="{74B935E3-D7A0-43DA-90AD-2025FCA38643}" destId="{B7923524-7292-4B13-B710-C7186FAE0EC5}" srcOrd="1" destOrd="0" presId="urn:microsoft.com/office/officeart/2008/layout/LinedList"/>
    <dgm:cxn modelId="{C7BEF8B9-CDAF-4EB1-B3FF-6B4E103D26CD}" type="presParOf" srcId="{E99D9C36-E161-4F5D-985D-9C976F338790}" destId="{DCD0CC5C-EEF3-4096-864F-2C6848C8D2AB}" srcOrd="4" destOrd="0" presId="urn:microsoft.com/office/officeart/2008/layout/LinedList"/>
    <dgm:cxn modelId="{93E86C79-02FF-4217-8695-830C20F3A6C1}" type="presParOf" srcId="{E99D9C36-E161-4F5D-985D-9C976F338790}" destId="{1D9E5705-E067-46A3-964B-821A9CC2F375}" srcOrd="5" destOrd="0" presId="urn:microsoft.com/office/officeart/2008/layout/LinedList"/>
    <dgm:cxn modelId="{FD075BD6-C211-49DB-88E9-B1F68CE6EBB1}" type="presParOf" srcId="{1D9E5705-E067-46A3-964B-821A9CC2F375}" destId="{78CFD987-AAA6-4C34-8D7E-8036051DAC78}" srcOrd="0" destOrd="0" presId="urn:microsoft.com/office/officeart/2008/layout/LinedList"/>
    <dgm:cxn modelId="{F3D2EE0D-1F11-4BB4-8518-861318C82CD2}" type="presParOf" srcId="{1D9E5705-E067-46A3-964B-821A9CC2F375}" destId="{667638E3-F65C-4801-A2A4-54A53396DFEF}" srcOrd="1" destOrd="0" presId="urn:microsoft.com/office/officeart/2008/layout/LinedList"/>
    <dgm:cxn modelId="{C594A4C7-BEE8-4B6B-9B7B-81D0CF076B97}" type="presParOf" srcId="{E99D9C36-E161-4F5D-985D-9C976F338790}" destId="{6C9681DC-8215-4C4A-B1D1-C6AFCEB0D9F6}" srcOrd="6" destOrd="0" presId="urn:microsoft.com/office/officeart/2008/layout/LinedList"/>
    <dgm:cxn modelId="{0EEBA24C-8B54-479A-80FB-9BCEEC6E70F5}" type="presParOf" srcId="{E99D9C36-E161-4F5D-985D-9C976F338790}" destId="{44424A6F-9D7C-4478-8ECA-AD34378C2ADE}" srcOrd="7" destOrd="0" presId="urn:microsoft.com/office/officeart/2008/layout/LinedList"/>
    <dgm:cxn modelId="{2E058375-707C-4E9E-88EC-4B7BF4D197C8}" type="presParOf" srcId="{44424A6F-9D7C-4478-8ECA-AD34378C2ADE}" destId="{78F1B797-FC42-489F-93EB-24D470DAD722}" srcOrd="0" destOrd="0" presId="urn:microsoft.com/office/officeart/2008/layout/LinedList"/>
    <dgm:cxn modelId="{64757D54-80E2-4F0B-AF97-7F7347617122}" type="presParOf" srcId="{44424A6F-9D7C-4478-8ECA-AD34378C2ADE}" destId="{BD8EE72A-1034-4D24-9E8E-DD4CF04BC299}" srcOrd="1" destOrd="0" presId="urn:microsoft.com/office/officeart/2008/layout/LinedList"/>
    <dgm:cxn modelId="{5EF88561-DDD9-4AA0-BDEC-1646CC6DF0CF}" type="presParOf" srcId="{E99D9C36-E161-4F5D-985D-9C976F338790}" destId="{FA122096-3C94-4767-89D9-EF9F0303C4F6}" srcOrd="8" destOrd="0" presId="urn:microsoft.com/office/officeart/2008/layout/LinedList"/>
    <dgm:cxn modelId="{A9656F80-1B71-49CC-8325-E29FE537774B}" type="presParOf" srcId="{E99D9C36-E161-4F5D-985D-9C976F338790}" destId="{9EAD2CFC-BBB5-4B34-984F-82AA7959F5CB}" srcOrd="9" destOrd="0" presId="urn:microsoft.com/office/officeart/2008/layout/LinedList"/>
    <dgm:cxn modelId="{98F0452F-438A-44B0-A257-978D979AE3B5}" type="presParOf" srcId="{9EAD2CFC-BBB5-4B34-984F-82AA7959F5CB}" destId="{4DD2995B-D095-4B71-AEC0-E8EE5AEB5A2E}" srcOrd="0" destOrd="0" presId="urn:microsoft.com/office/officeart/2008/layout/LinedList"/>
    <dgm:cxn modelId="{F851E144-FBB6-4626-8D99-D8A808B84B56}" type="presParOf" srcId="{9EAD2CFC-BBB5-4B34-984F-82AA7959F5CB}" destId="{1F7E0BB1-E937-43FE-A690-67E0466ADC3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87FF2-1B7F-4337-9E0A-DC9C93E1BC88}">
      <dsp:nvSpPr>
        <dsp:cNvPr id="0" name=""/>
        <dsp:cNvSpPr/>
      </dsp:nvSpPr>
      <dsp:spPr>
        <a:xfrm>
          <a:off x="0" y="0"/>
          <a:ext cx="701237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AD2A37-05FB-490B-84F7-EE995233DC40}">
      <dsp:nvSpPr>
        <dsp:cNvPr id="0" name=""/>
        <dsp:cNvSpPr/>
      </dsp:nvSpPr>
      <dsp:spPr>
        <a:xfrm>
          <a:off x="0" y="0"/>
          <a:ext cx="7012370" cy="1177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Advancements are constantly being made to bolster security </a:t>
          </a:r>
        </a:p>
      </dsp:txBody>
      <dsp:txXfrm>
        <a:off x="0" y="0"/>
        <a:ext cx="7012370" cy="1177282"/>
      </dsp:txXfrm>
    </dsp:sp>
    <dsp:sp modelId="{72FA5368-321A-4D8B-B2F1-6F0B0FBAC148}">
      <dsp:nvSpPr>
        <dsp:cNvPr id="0" name=""/>
        <dsp:cNvSpPr/>
      </dsp:nvSpPr>
      <dsp:spPr>
        <a:xfrm>
          <a:off x="0" y="1177282"/>
          <a:ext cx="701237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564A26-E110-4F1E-A41D-5632458D761B}">
      <dsp:nvSpPr>
        <dsp:cNvPr id="0" name=""/>
        <dsp:cNvSpPr/>
      </dsp:nvSpPr>
      <dsp:spPr>
        <a:xfrm>
          <a:off x="0" y="1177282"/>
          <a:ext cx="7012370" cy="1177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Weak passwords pose a significant threat to online security</a:t>
          </a:r>
        </a:p>
      </dsp:txBody>
      <dsp:txXfrm>
        <a:off x="0" y="1177282"/>
        <a:ext cx="7012370" cy="1177282"/>
      </dsp:txXfrm>
    </dsp:sp>
    <dsp:sp modelId="{8FCEA9BE-696A-43E3-814A-61210658D0C0}">
      <dsp:nvSpPr>
        <dsp:cNvPr id="0" name=""/>
        <dsp:cNvSpPr/>
      </dsp:nvSpPr>
      <dsp:spPr>
        <a:xfrm>
          <a:off x="0" y="2354565"/>
          <a:ext cx="701237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D6C76E-3277-4023-A484-6418AD9B9F34}">
      <dsp:nvSpPr>
        <dsp:cNvPr id="0" name=""/>
        <dsp:cNvSpPr/>
      </dsp:nvSpPr>
      <dsp:spPr>
        <a:xfrm>
          <a:off x="0" y="2354565"/>
          <a:ext cx="7012370" cy="1177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There is a growing need for more intensive methods to evaluate and optimize password strength</a:t>
          </a:r>
        </a:p>
      </dsp:txBody>
      <dsp:txXfrm>
        <a:off x="0" y="2354565"/>
        <a:ext cx="7012370" cy="1177282"/>
      </dsp:txXfrm>
    </dsp:sp>
    <dsp:sp modelId="{E743F23B-BD75-475C-B80B-CDDD4D786911}">
      <dsp:nvSpPr>
        <dsp:cNvPr id="0" name=""/>
        <dsp:cNvSpPr/>
      </dsp:nvSpPr>
      <dsp:spPr>
        <a:xfrm>
          <a:off x="0" y="3531848"/>
          <a:ext cx="701237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C130FA-B4F8-4990-914A-B730B90A3A34}">
      <dsp:nvSpPr>
        <dsp:cNvPr id="0" name=""/>
        <dsp:cNvSpPr/>
      </dsp:nvSpPr>
      <dsp:spPr>
        <a:xfrm>
          <a:off x="0" y="3531848"/>
          <a:ext cx="7012370" cy="1177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 aimed to develop a machine-learning model for password strength prediction using predictive analytics techniques</a:t>
          </a:r>
        </a:p>
      </dsp:txBody>
      <dsp:txXfrm>
        <a:off x="0" y="3531848"/>
        <a:ext cx="7012370" cy="11772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849A4-CBF6-48C9-A5AA-31BF4B6CF2A5}">
      <dsp:nvSpPr>
        <dsp:cNvPr id="0" name=""/>
        <dsp:cNvSpPr/>
      </dsp:nvSpPr>
      <dsp:spPr>
        <a:xfrm>
          <a:off x="0" y="574"/>
          <a:ext cx="701237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F1F7D0-BB49-401A-9D6E-E1065999ACEF}">
      <dsp:nvSpPr>
        <dsp:cNvPr id="0" name=""/>
        <dsp:cNvSpPr/>
      </dsp:nvSpPr>
      <dsp:spPr>
        <a:xfrm>
          <a:off x="0" y="574"/>
          <a:ext cx="7012370" cy="672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Python version 3.9.13</a:t>
          </a:r>
        </a:p>
      </dsp:txBody>
      <dsp:txXfrm>
        <a:off x="0" y="574"/>
        <a:ext cx="7012370" cy="672568"/>
      </dsp:txXfrm>
    </dsp:sp>
    <dsp:sp modelId="{01D0A2E8-7F6B-4C6D-8785-70E635334E62}">
      <dsp:nvSpPr>
        <dsp:cNvPr id="0" name=""/>
        <dsp:cNvSpPr/>
      </dsp:nvSpPr>
      <dsp:spPr>
        <a:xfrm>
          <a:off x="0" y="673143"/>
          <a:ext cx="701237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61D683-C1AF-4707-93B7-662611FF6F35}">
      <dsp:nvSpPr>
        <dsp:cNvPr id="0" name=""/>
        <dsp:cNvSpPr/>
      </dsp:nvSpPr>
      <dsp:spPr>
        <a:xfrm>
          <a:off x="0" y="673143"/>
          <a:ext cx="7012370" cy="672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Gradio</a:t>
          </a:r>
        </a:p>
      </dsp:txBody>
      <dsp:txXfrm>
        <a:off x="0" y="673143"/>
        <a:ext cx="7012370" cy="672568"/>
      </dsp:txXfrm>
    </dsp:sp>
    <dsp:sp modelId="{8528723C-7CAB-4F9E-8DFB-401C3D79092C}">
      <dsp:nvSpPr>
        <dsp:cNvPr id="0" name=""/>
        <dsp:cNvSpPr/>
      </dsp:nvSpPr>
      <dsp:spPr>
        <a:xfrm>
          <a:off x="0" y="1345712"/>
          <a:ext cx="701237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94EDFC-9AB2-4AFC-80CB-1D473031A555}">
      <dsp:nvSpPr>
        <dsp:cNvPr id="0" name=""/>
        <dsp:cNvSpPr/>
      </dsp:nvSpPr>
      <dsp:spPr>
        <a:xfrm>
          <a:off x="0" y="1345712"/>
          <a:ext cx="7012370" cy="672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Pickle</a:t>
          </a:r>
        </a:p>
      </dsp:txBody>
      <dsp:txXfrm>
        <a:off x="0" y="1345712"/>
        <a:ext cx="7012370" cy="672568"/>
      </dsp:txXfrm>
    </dsp:sp>
    <dsp:sp modelId="{9222CDB4-F408-4C63-B01F-FDDF43891883}">
      <dsp:nvSpPr>
        <dsp:cNvPr id="0" name=""/>
        <dsp:cNvSpPr/>
      </dsp:nvSpPr>
      <dsp:spPr>
        <a:xfrm>
          <a:off x="0" y="2018281"/>
          <a:ext cx="701237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BBF208-FB05-48DA-9F96-7DBB6A035431}">
      <dsp:nvSpPr>
        <dsp:cNvPr id="0" name=""/>
        <dsp:cNvSpPr/>
      </dsp:nvSpPr>
      <dsp:spPr>
        <a:xfrm>
          <a:off x="0" y="2018281"/>
          <a:ext cx="7012370" cy="672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Orange Data Mining Application</a:t>
          </a:r>
        </a:p>
      </dsp:txBody>
      <dsp:txXfrm>
        <a:off x="0" y="2018281"/>
        <a:ext cx="7012370" cy="672568"/>
      </dsp:txXfrm>
    </dsp:sp>
    <dsp:sp modelId="{F8401BB1-8994-4E66-BFC7-D2BBDCC54540}">
      <dsp:nvSpPr>
        <dsp:cNvPr id="0" name=""/>
        <dsp:cNvSpPr/>
      </dsp:nvSpPr>
      <dsp:spPr>
        <a:xfrm>
          <a:off x="0" y="2690849"/>
          <a:ext cx="701237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42601A-4EB5-474A-A95F-1641111DA327}">
      <dsp:nvSpPr>
        <dsp:cNvPr id="0" name=""/>
        <dsp:cNvSpPr/>
      </dsp:nvSpPr>
      <dsp:spPr>
        <a:xfrm>
          <a:off x="0" y="2690849"/>
          <a:ext cx="7012370" cy="672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Microsoft Word </a:t>
          </a:r>
        </a:p>
      </dsp:txBody>
      <dsp:txXfrm>
        <a:off x="0" y="2690849"/>
        <a:ext cx="7012370" cy="672568"/>
      </dsp:txXfrm>
    </dsp:sp>
    <dsp:sp modelId="{80AB6218-2A9B-46D8-BCED-C3E964675341}">
      <dsp:nvSpPr>
        <dsp:cNvPr id="0" name=""/>
        <dsp:cNvSpPr/>
      </dsp:nvSpPr>
      <dsp:spPr>
        <a:xfrm>
          <a:off x="0" y="3363418"/>
          <a:ext cx="701237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8C45D3-0870-4848-823D-881915E8DE85}">
      <dsp:nvSpPr>
        <dsp:cNvPr id="0" name=""/>
        <dsp:cNvSpPr/>
      </dsp:nvSpPr>
      <dsp:spPr>
        <a:xfrm>
          <a:off x="0" y="3363418"/>
          <a:ext cx="7012370" cy="672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University of Illinois at Chicago Password Strength Test</a:t>
          </a:r>
        </a:p>
      </dsp:txBody>
      <dsp:txXfrm>
        <a:off x="0" y="3363418"/>
        <a:ext cx="7012370" cy="672568"/>
      </dsp:txXfrm>
    </dsp:sp>
    <dsp:sp modelId="{A7578183-89E5-4ADA-8225-A4C478784EE2}">
      <dsp:nvSpPr>
        <dsp:cNvPr id="0" name=""/>
        <dsp:cNvSpPr/>
      </dsp:nvSpPr>
      <dsp:spPr>
        <a:xfrm>
          <a:off x="0" y="4035987"/>
          <a:ext cx="701237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057C3C-580C-460E-B1A0-27F4E2F20560}">
      <dsp:nvSpPr>
        <dsp:cNvPr id="0" name=""/>
        <dsp:cNvSpPr/>
      </dsp:nvSpPr>
      <dsp:spPr>
        <a:xfrm>
          <a:off x="0" y="4035987"/>
          <a:ext cx="7012370" cy="672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ChatGPT</a:t>
          </a:r>
        </a:p>
      </dsp:txBody>
      <dsp:txXfrm>
        <a:off x="0" y="4035987"/>
        <a:ext cx="7012370" cy="672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F7D2F-2C1B-4962-91E5-6EBEC08B031E}">
      <dsp:nvSpPr>
        <dsp:cNvPr id="0" name=""/>
        <dsp:cNvSpPr/>
      </dsp:nvSpPr>
      <dsp:spPr>
        <a:xfrm>
          <a:off x="0" y="2842210"/>
          <a:ext cx="7012370" cy="18647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u="sng" kern="1200"/>
            <a:t>Sub Objectives:</a:t>
          </a:r>
          <a:endParaRPr lang="en-US" sz="3200" kern="1200"/>
        </a:p>
      </dsp:txBody>
      <dsp:txXfrm>
        <a:off x="0" y="2842210"/>
        <a:ext cx="7012370" cy="1006990"/>
      </dsp:txXfrm>
    </dsp:sp>
    <dsp:sp modelId="{1F1B8F8A-5338-4CA4-B7B4-179E9E8F429F}">
      <dsp:nvSpPr>
        <dsp:cNvPr id="0" name=""/>
        <dsp:cNvSpPr/>
      </dsp:nvSpPr>
      <dsp:spPr>
        <a:xfrm>
          <a:off x="1968" y="3811904"/>
          <a:ext cx="2239301" cy="85780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Gather data containing the passwords (“RockYou.txt”) and then create password characteristic variables</a:t>
          </a:r>
        </a:p>
      </dsp:txBody>
      <dsp:txXfrm>
        <a:off x="1968" y="3811904"/>
        <a:ext cx="2239301" cy="857806"/>
      </dsp:txXfrm>
    </dsp:sp>
    <dsp:sp modelId="{47064F8A-8F56-42BC-A965-8F684D9F76BE}">
      <dsp:nvSpPr>
        <dsp:cNvPr id="0" name=""/>
        <dsp:cNvSpPr/>
      </dsp:nvSpPr>
      <dsp:spPr>
        <a:xfrm>
          <a:off x="2241270" y="3811904"/>
          <a:ext cx="2529828" cy="85780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Train a machine learning model on this data to accurately predict password strength based on the data at hand </a:t>
          </a:r>
        </a:p>
      </dsp:txBody>
      <dsp:txXfrm>
        <a:off x="2241270" y="3811904"/>
        <a:ext cx="2529828" cy="857806"/>
      </dsp:txXfrm>
    </dsp:sp>
    <dsp:sp modelId="{3E76AD66-28BB-4570-A103-F37455703185}">
      <dsp:nvSpPr>
        <dsp:cNvPr id="0" name=""/>
        <dsp:cNvSpPr/>
      </dsp:nvSpPr>
      <dsp:spPr>
        <a:xfrm>
          <a:off x="4771099" y="3811904"/>
          <a:ext cx="2239301" cy="85780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 a deployable </a:t>
          </a:r>
          <a:r>
            <a:rPr lang="en-US" sz="1400" i="0" u="none" kern="1200" dirty="0"/>
            <a:t>GUI</a:t>
          </a:r>
          <a:r>
            <a:rPr lang="en-US" sz="1400" i="1" u="sng" kern="1200" dirty="0"/>
            <a:t> </a:t>
          </a:r>
          <a:r>
            <a:rPr lang="en-US" sz="1400" kern="1200" dirty="0"/>
            <a:t>for organization to interact with the model and assess the passwords strength</a:t>
          </a:r>
        </a:p>
      </dsp:txBody>
      <dsp:txXfrm>
        <a:off x="4771099" y="3811904"/>
        <a:ext cx="2239301" cy="857806"/>
      </dsp:txXfrm>
    </dsp:sp>
    <dsp:sp modelId="{9856576A-3EA7-4F3E-BCD7-5192E64A7A40}">
      <dsp:nvSpPr>
        <dsp:cNvPr id="0" name=""/>
        <dsp:cNvSpPr/>
      </dsp:nvSpPr>
      <dsp:spPr>
        <a:xfrm rot="10800000">
          <a:off x="0" y="2123"/>
          <a:ext cx="7012370" cy="2868058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The primary objective of this project was to develop a machine learning model for password strength prediction</a:t>
          </a:r>
        </a:p>
      </dsp:txBody>
      <dsp:txXfrm rot="10800000">
        <a:off x="0" y="2123"/>
        <a:ext cx="7012370" cy="18635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49B65-365F-46D0-9F73-11DD6442E302}">
      <dsp:nvSpPr>
        <dsp:cNvPr id="0" name=""/>
        <dsp:cNvSpPr/>
      </dsp:nvSpPr>
      <dsp:spPr>
        <a:xfrm>
          <a:off x="0" y="574"/>
          <a:ext cx="701237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FB23FF-1914-4018-B7EC-B8C089486EA6}">
      <dsp:nvSpPr>
        <dsp:cNvPr id="0" name=""/>
        <dsp:cNvSpPr/>
      </dsp:nvSpPr>
      <dsp:spPr>
        <a:xfrm>
          <a:off x="0" y="574"/>
          <a:ext cx="7012370" cy="94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 had to ensure that the data was properly cleaned and formatted with no missing data</a:t>
          </a:r>
        </a:p>
      </dsp:txBody>
      <dsp:txXfrm>
        <a:off x="0" y="574"/>
        <a:ext cx="7012370" cy="941596"/>
      </dsp:txXfrm>
    </dsp:sp>
    <dsp:sp modelId="{5BC40409-954A-4DD8-ADF4-5B722FBA1566}">
      <dsp:nvSpPr>
        <dsp:cNvPr id="0" name=""/>
        <dsp:cNvSpPr/>
      </dsp:nvSpPr>
      <dsp:spPr>
        <a:xfrm>
          <a:off x="0" y="942171"/>
          <a:ext cx="701237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A125CD-AC28-4079-A6B2-E3E1A810027C}">
      <dsp:nvSpPr>
        <dsp:cNvPr id="0" name=""/>
        <dsp:cNvSpPr/>
      </dsp:nvSpPr>
      <dsp:spPr>
        <a:xfrm>
          <a:off x="0" y="942171"/>
          <a:ext cx="7012370" cy="94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When ran “SampleGenerator.py”, stored all the variables in a .csv, but it skipped every other row, leaving many blank spaces.</a:t>
          </a:r>
        </a:p>
      </dsp:txBody>
      <dsp:txXfrm>
        <a:off x="0" y="942171"/>
        <a:ext cx="7012370" cy="941596"/>
      </dsp:txXfrm>
    </dsp:sp>
    <dsp:sp modelId="{DCD0CC5C-EEF3-4096-864F-2C6848C8D2AB}">
      <dsp:nvSpPr>
        <dsp:cNvPr id="0" name=""/>
        <dsp:cNvSpPr/>
      </dsp:nvSpPr>
      <dsp:spPr>
        <a:xfrm>
          <a:off x="0" y="1883767"/>
          <a:ext cx="701237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CFD987-AAA6-4C34-8D7E-8036051DAC78}">
      <dsp:nvSpPr>
        <dsp:cNvPr id="0" name=""/>
        <dsp:cNvSpPr/>
      </dsp:nvSpPr>
      <dsp:spPr>
        <a:xfrm>
          <a:off x="0" y="1883767"/>
          <a:ext cx="7012370" cy="94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Excel feature “Sort and Filter” and “Delete row” functions</a:t>
          </a:r>
        </a:p>
      </dsp:txBody>
      <dsp:txXfrm>
        <a:off x="0" y="1883767"/>
        <a:ext cx="7012370" cy="941596"/>
      </dsp:txXfrm>
    </dsp:sp>
    <dsp:sp modelId="{6C9681DC-8215-4C4A-B1D1-C6AFCEB0D9F6}">
      <dsp:nvSpPr>
        <dsp:cNvPr id="0" name=""/>
        <dsp:cNvSpPr/>
      </dsp:nvSpPr>
      <dsp:spPr>
        <a:xfrm>
          <a:off x="0" y="2825363"/>
          <a:ext cx="701237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F1B797-FC42-489F-93EB-24D470DAD722}">
      <dsp:nvSpPr>
        <dsp:cNvPr id="0" name=""/>
        <dsp:cNvSpPr/>
      </dsp:nvSpPr>
      <dsp:spPr>
        <a:xfrm>
          <a:off x="0" y="2825363"/>
          <a:ext cx="7012370" cy="94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Variables needed to be uniform so that Orange Data Miner could decipher the data</a:t>
          </a:r>
        </a:p>
      </dsp:txBody>
      <dsp:txXfrm>
        <a:off x="0" y="2825363"/>
        <a:ext cx="7012370" cy="941596"/>
      </dsp:txXfrm>
    </dsp:sp>
    <dsp:sp modelId="{FA122096-3C94-4767-89D9-EF9F0303C4F6}">
      <dsp:nvSpPr>
        <dsp:cNvPr id="0" name=""/>
        <dsp:cNvSpPr/>
      </dsp:nvSpPr>
      <dsp:spPr>
        <a:xfrm>
          <a:off x="0" y="3766959"/>
          <a:ext cx="701237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D2995B-D095-4B71-AEC0-E8EE5AEB5A2E}">
      <dsp:nvSpPr>
        <dsp:cNvPr id="0" name=""/>
        <dsp:cNvSpPr/>
      </dsp:nvSpPr>
      <dsp:spPr>
        <a:xfrm>
          <a:off x="0" y="3766959"/>
          <a:ext cx="7012370" cy="94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Of the variables, I had selected from “RockYou.txt” the strength values varied between very weak, weak, and good</a:t>
          </a:r>
        </a:p>
      </dsp:txBody>
      <dsp:txXfrm>
        <a:off x="0" y="3766959"/>
        <a:ext cx="7012370" cy="941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8ECE1A-FF69-4F39-933E-C5662E39CCC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10E141-9005-4D8E-979A-9DC5733D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6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CE1A-FF69-4F39-933E-C5662E39CCC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E141-9005-4D8E-979A-9DC5733D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3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8ECE1A-FF69-4F39-933E-C5662E39CCC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10E141-9005-4D8E-979A-9DC5733D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7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CE1A-FF69-4F39-933E-C5662E39CCC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D10E141-9005-4D8E-979A-9DC5733D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9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8ECE1A-FF69-4F39-933E-C5662E39CCC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10E141-9005-4D8E-979A-9DC5733D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2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CE1A-FF69-4F39-933E-C5662E39CCC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E141-9005-4D8E-979A-9DC5733D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4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CE1A-FF69-4F39-933E-C5662E39CCC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E141-9005-4D8E-979A-9DC5733D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1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CE1A-FF69-4F39-933E-C5662E39CCC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E141-9005-4D8E-979A-9DC5733DB7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0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CE1A-FF69-4F39-933E-C5662E39CCC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E141-9005-4D8E-979A-9DC5733D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4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8ECE1A-FF69-4F39-933E-C5662E39CCC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10E141-9005-4D8E-979A-9DC5733D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6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CE1A-FF69-4F39-933E-C5662E39CCC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E141-9005-4D8E-979A-9DC5733D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5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28ECE1A-FF69-4F39-933E-C5662E39CCC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D10E141-9005-4D8E-979A-9DC5733DB7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960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B460-AC2E-D2E7-821A-D97F40CB5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Predictive Model for Password Strength Assessment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66100-78A4-41D6-C557-AAFAC6832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92671"/>
            <a:ext cx="9144000" cy="472657"/>
          </a:xfrm>
        </p:spPr>
        <p:txBody>
          <a:bodyPr/>
          <a:lstStyle/>
          <a:p>
            <a:pPr algn="ctr"/>
            <a:r>
              <a:rPr lang="en-US" b="1" dirty="0"/>
              <a:t>MSBA Practicum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3C79247-1D00-65DF-D523-7F0769D15A3D}"/>
              </a:ext>
            </a:extLst>
          </p:cNvPr>
          <p:cNvSpPr txBox="1">
            <a:spLocks/>
          </p:cNvSpPr>
          <p:nvPr/>
        </p:nvSpPr>
        <p:spPr>
          <a:xfrm>
            <a:off x="804925" y="5407093"/>
            <a:ext cx="10180320" cy="8609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Mr. Nicholas R. Hartnett 						MGS-649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Professor Dominic Sellitto 						5/12/2023</a:t>
            </a:r>
          </a:p>
        </p:txBody>
      </p:sp>
    </p:spTree>
    <p:extLst>
      <p:ext uri="{BB962C8B-B14F-4D97-AF65-F5344CB8AC3E}">
        <p14:creationId xmlns:p14="http://schemas.microsoft.com/office/powerpoint/2010/main" val="125569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D86DF-DF03-4FF7-64D0-259DDF2CA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b="1">
                <a:solidFill>
                  <a:srgbClr val="FFFFFF"/>
                </a:solidFill>
              </a:rPr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00B63-DB51-146F-3D0C-FEA76806E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The passwords are from 2009 and thus are not nearly as complex or standardized as the current day</a:t>
            </a:r>
          </a:p>
          <a:p>
            <a:r>
              <a:rPr lang="en-US" dirty="0"/>
              <a:t>With a lack of passwords defined as good and no passwords meeting the criteria of strong or very strong</a:t>
            </a:r>
          </a:p>
          <a:p>
            <a:r>
              <a:rPr lang="en-US" dirty="0"/>
              <a:t>The model can only train to be exceptionally good at distinguishing between weak and very weak passwords</a:t>
            </a:r>
          </a:p>
          <a:p>
            <a:r>
              <a:rPr lang="en-US" dirty="0"/>
              <a:t>The confusion matrix (next slide) confirmed my suspicions that the nature of the dataset resulted in a bias in distinguishing between “Very Weak” and “Weak” passwords</a:t>
            </a:r>
          </a:p>
        </p:txBody>
      </p:sp>
    </p:spTree>
    <p:extLst>
      <p:ext uri="{BB962C8B-B14F-4D97-AF65-F5344CB8AC3E}">
        <p14:creationId xmlns:p14="http://schemas.microsoft.com/office/powerpoint/2010/main" val="1397330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85F97-6DC0-16EA-3AFC-097506F80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/>
              <a:t>Confusion Matrix</a:t>
            </a: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6AE2FE-036E-44DB-8A9A-8E3261C9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9705F31-E80C-2A11-91B8-80123BE5A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3" t="23781" r="35149" b="35268"/>
          <a:stretch/>
        </p:blipFill>
        <p:spPr>
          <a:xfrm>
            <a:off x="2692362" y="757626"/>
            <a:ext cx="6802255" cy="364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88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6C346-7353-4BCA-C948-7099E4557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b="1">
                <a:solidFill>
                  <a:srgbClr val="FFFFFF"/>
                </a:solidFill>
              </a:rPr>
              <a:t>Graphical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48E6C-817B-1037-599F-99799CE7E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Orange Data Miner .</a:t>
            </a:r>
            <a:r>
              <a:rPr lang="en-US" dirty="0" err="1"/>
              <a:t>ows</a:t>
            </a:r>
            <a:r>
              <a:rPr lang="en-US" dirty="0"/>
              <a:t> file to “</a:t>
            </a:r>
            <a:r>
              <a:rPr lang="en-US" dirty="0" err="1"/>
              <a:t>PasswordModel.pkcls</a:t>
            </a:r>
            <a:r>
              <a:rPr lang="en-US" dirty="0"/>
              <a:t>”</a:t>
            </a:r>
          </a:p>
          <a:p>
            <a:r>
              <a:rPr lang="en-US" dirty="0"/>
              <a:t>Interacts with Gradio and Orange3 libraries with Python 3.9.13</a:t>
            </a:r>
          </a:p>
          <a:p>
            <a:r>
              <a:rPr lang="en-US" dirty="0"/>
              <a:t>Application in file: “PasswordStrengthApp.py”</a:t>
            </a:r>
          </a:p>
          <a:p>
            <a:r>
              <a:rPr lang="en-US" dirty="0"/>
              <a:t>The GUI contains a simple textbox labeled “Enter Password:” to insert a potential password</a:t>
            </a:r>
          </a:p>
          <a:p>
            <a:r>
              <a:rPr lang="en-US" dirty="0"/>
              <a:t>Returns a score in the password into a textbox labeled “Password Strength:”</a:t>
            </a:r>
          </a:p>
        </p:txBody>
      </p:sp>
    </p:spTree>
    <p:extLst>
      <p:ext uri="{BB962C8B-B14F-4D97-AF65-F5344CB8AC3E}">
        <p14:creationId xmlns:p14="http://schemas.microsoft.com/office/powerpoint/2010/main" val="1189606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3C522-68A8-8A92-80E9-F11692FD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b="1">
                <a:solidFill>
                  <a:srgbClr val="FFFFFF"/>
                </a:solidFill>
              </a:rPr>
              <a:t>Steps to Run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8E38D-2CFD-011E-8A8B-D22E3BB06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Have a Python version of 3.9. 14 </a:t>
            </a:r>
          </a:p>
          <a:p>
            <a:r>
              <a:rPr lang="en-US" dirty="0"/>
              <a:t> Install Gradio and Orange3 in an accessible location for the file</a:t>
            </a:r>
          </a:p>
          <a:p>
            <a:r>
              <a:rPr lang="en-US" dirty="0"/>
              <a:t> At the location of the “PasswordStrengthApp.py” you must execute the file in command prompt by running the command: “</a:t>
            </a:r>
            <a:r>
              <a:rPr lang="en-US" dirty="0" err="1"/>
              <a:t>py</a:t>
            </a:r>
            <a:r>
              <a:rPr lang="en-US" dirty="0"/>
              <a:t> PasswordStrengthApp.py”</a:t>
            </a:r>
          </a:p>
          <a:p>
            <a:r>
              <a:rPr lang="en-US" dirty="0"/>
              <a:t> The app may be viewed under localhost at: “http://127.0.0.1:7860/”</a:t>
            </a:r>
          </a:p>
        </p:txBody>
      </p:sp>
    </p:spTree>
    <p:extLst>
      <p:ext uri="{BB962C8B-B14F-4D97-AF65-F5344CB8AC3E}">
        <p14:creationId xmlns:p14="http://schemas.microsoft.com/office/powerpoint/2010/main" val="2841190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D72F-E0B4-5BCF-5C91-E71911A8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 of GUI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55F868B-ABD5-9255-FB84-FC13EEAD5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6" t="9772" r="23328" b="63152"/>
          <a:stretch/>
        </p:blipFill>
        <p:spPr>
          <a:xfrm>
            <a:off x="574432" y="2103438"/>
            <a:ext cx="10608400" cy="2719754"/>
          </a:xfrm>
        </p:spPr>
      </p:pic>
    </p:spTree>
    <p:extLst>
      <p:ext uri="{BB962C8B-B14F-4D97-AF65-F5344CB8AC3E}">
        <p14:creationId xmlns:p14="http://schemas.microsoft.com/office/powerpoint/2010/main" val="440063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75D13-5B6B-5040-31B8-6EE20AFD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EF202-8440-7FED-4C66-25B5DA15B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succeed in this field, it is obligatory to have a combination of technical skills, including programming and statistical analysis, as well as soft skills such as critical thinking, problem-solving, and communication</a:t>
            </a:r>
          </a:p>
          <a:p>
            <a:r>
              <a:rPr lang="en-US" dirty="0"/>
              <a:t>This project allowed me to practice such skills and develop a product</a:t>
            </a:r>
          </a:p>
          <a:p>
            <a:r>
              <a:rPr lang="en-US" dirty="0"/>
              <a:t>Despite the flaws of my GUI, I have learned lessons and look forward to applying what I have learned to my career</a:t>
            </a:r>
          </a:p>
        </p:txBody>
      </p:sp>
    </p:spTree>
    <p:extLst>
      <p:ext uri="{BB962C8B-B14F-4D97-AF65-F5344CB8AC3E}">
        <p14:creationId xmlns:p14="http://schemas.microsoft.com/office/powerpoint/2010/main" val="352384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BCA9B-7B57-7BE6-156C-49592AF3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2600" b="1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024B29B-5B64-8DD7-2086-69B32C64F7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226385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6270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64986-BD13-4B0E-96FF-9858E30B8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Tools Utilized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7C9418-1C72-9DE6-0EBA-880C49F3C1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445946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7467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418C80-4B54-403B-222A-F0CF04F6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2400" b="1">
                <a:solidFill>
                  <a:schemeClr val="accent1"/>
                </a:solidFill>
              </a:rPr>
              <a:t>Business Issue 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2C3438-4567-B4EC-7E31-8C965A87B5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365560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3260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BD8CBF-1782-456F-AF12-36CD021CC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Colourful maths learning objects">
            <a:extLst>
              <a:ext uri="{FF2B5EF4-FFF2-40B4-BE49-F238E27FC236}">
                <a16:creationId xmlns:a16="http://schemas.microsoft.com/office/drawing/2014/main" id="{73AE04F2-4EB1-ADE9-69A9-050744C120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5369" b="103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8A186C0-DD3C-4FF4-B165-943244CBD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3E1B0-AFBC-EAD1-23EC-E99F6C19A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/>
              <a:t>Data Understanding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6B15A5-F4B5-4786-934F-E57C7FA30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C8356C-9FE6-4DFB-8DBF-FDC1EE310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DDAF1C0-5210-43EC-A140-4032C6EBE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A89CEF-B8CB-4CA8-BD58-AE4392F2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7FC2-1D59-1A1B-CA06-B958564AC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/>
          <a:p>
            <a:r>
              <a:rPr lang="en-US"/>
              <a:t>A string is composed of individual characters that may be individually analyzed and assessed to indicate a password’s strength</a:t>
            </a:r>
          </a:p>
          <a:p>
            <a:r>
              <a:rPr lang="en-US"/>
              <a:t> For my project, I chose to focus on the following categories: </a:t>
            </a:r>
          </a:p>
          <a:p>
            <a:pPr lvl="1"/>
            <a:r>
              <a:rPr lang="en-US"/>
              <a:t>lower-case, upper-case, special character, total digits, total string length, the count of vowels, the count of consonants, and a binary variable that determines if the string is a palindrome.</a:t>
            </a:r>
          </a:p>
          <a:p>
            <a:r>
              <a:rPr lang="en-US"/>
              <a:t> These categories are the variables that the machine learning model used to predict password strength</a:t>
            </a:r>
          </a:p>
          <a:p>
            <a:r>
              <a:rPr lang="en-US"/>
              <a:t>To acquire a target variable, I used the publicly available Strength test website provided by the University of Illinois at Chicago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188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E88C-1B33-C3F3-1E35-D5C91566F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1" dirty="0"/>
              <a:t>Data Dictionary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44B14D-236A-6F6F-7373-D74E7541A2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887937"/>
              </p:ext>
            </p:extLst>
          </p:nvPr>
        </p:nvGraphicFramePr>
        <p:xfrm>
          <a:off x="619625" y="1819024"/>
          <a:ext cx="10952750" cy="4328170"/>
        </p:xfrm>
        <a:graphic>
          <a:graphicData uri="http://schemas.openxmlformats.org/drawingml/2006/table">
            <a:tbl>
              <a:tblPr/>
              <a:tblGrid>
                <a:gridCol w="1700094">
                  <a:extLst>
                    <a:ext uri="{9D8B030D-6E8A-4147-A177-3AD203B41FA5}">
                      <a16:colId xmlns:a16="http://schemas.microsoft.com/office/drawing/2014/main" val="4263154986"/>
                    </a:ext>
                  </a:extLst>
                </a:gridCol>
                <a:gridCol w="1175012">
                  <a:extLst>
                    <a:ext uri="{9D8B030D-6E8A-4147-A177-3AD203B41FA5}">
                      <a16:colId xmlns:a16="http://schemas.microsoft.com/office/drawing/2014/main" val="2651734265"/>
                    </a:ext>
                  </a:extLst>
                </a:gridCol>
                <a:gridCol w="908573">
                  <a:extLst>
                    <a:ext uri="{9D8B030D-6E8A-4147-A177-3AD203B41FA5}">
                      <a16:colId xmlns:a16="http://schemas.microsoft.com/office/drawing/2014/main" val="1634873563"/>
                    </a:ext>
                  </a:extLst>
                </a:gridCol>
                <a:gridCol w="617549">
                  <a:extLst>
                    <a:ext uri="{9D8B030D-6E8A-4147-A177-3AD203B41FA5}">
                      <a16:colId xmlns:a16="http://schemas.microsoft.com/office/drawing/2014/main" val="482964919"/>
                    </a:ext>
                  </a:extLst>
                </a:gridCol>
                <a:gridCol w="1208825">
                  <a:extLst>
                    <a:ext uri="{9D8B030D-6E8A-4147-A177-3AD203B41FA5}">
                      <a16:colId xmlns:a16="http://schemas.microsoft.com/office/drawing/2014/main" val="1848179791"/>
                    </a:ext>
                  </a:extLst>
                </a:gridCol>
                <a:gridCol w="5342697">
                  <a:extLst>
                    <a:ext uri="{9D8B030D-6E8A-4147-A177-3AD203B41FA5}">
                      <a16:colId xmlns:a16="http://schemas.microsoft.com/office/drawing/2014/main" val="2783397275"/>
                    </a:ext>
                  </a:extLst>
                </a:gridCol>
              </a:tblGrid>
              <a:tr h="42802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Variable Name: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Character Length: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Data Type: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Role: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Values: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Description: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982002"/>
                  </a:ext>
                </a:extLst>
              </a:tr>
              <a:tr h="23796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Password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128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String/Text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Meta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Characters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This field holds the stored passwords.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528211"/>
                  </a:ext>
                </a:extLst>
              </a:tr>
              <a:tr h="42802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PasswordLength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128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Numeric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feature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Any Whole Number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This field indicates the length of the password as an integer.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82512"/>
                  </a:ext>
                </a:extLst>
              </a:tr>
              <a:tr h="42802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VowelCount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128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Numeric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feature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Any Whole Number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This field indicates the count of the vowel letters in the password as an integer.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248505"/>
                  </a:ext>
                </a:extLst>
              </a:tr>
              <a:tr h="42802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ConsonantCount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128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Numeric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feature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Any Whole Number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This field indicates the count of the consonant letters in the password as an integer.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657177"/>
                  </a:ext>
                </a:extLst>
              </a:tr>
              <a:tr h="42802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NumberCount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128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Numeric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feature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Any Whole Number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This field indicates the count of the numbers in the password as an integer.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837212"/>
                  </a:ext>
                </a:extLst>
              </a:tr>
              <a:tr h="42802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SpecialCharacterCount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1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Categorical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feature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(0,1)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This field indicates the count of the special characters in the password as an integer.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15007"/>
                  </a:ext>
                </a:extLst>
              </a:tr>
              <a:tr h="23796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IsPalindrome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1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Categorical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feature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(0,1)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This field indicates if the password is a palindrome.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238747"/>
                  </a:ext>
                </a:extLst>
              </a:tr>
              <a:tr h="42802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lowercaseLetterCount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128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Numeric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feature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Any Whole Number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This field indicates the count of the lowercase letters as an integer.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905090"/>
                  </a:ext>
                </a:extLst>
              </a:tr>
              <a:tr h="42802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uppercaseLetterCount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128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Numeric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feature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Any Whole Number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This field indicates the count of the uppercase letters as an integer.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096370"/>
                  </a:ext>
                </a:extLst>
              </a:tr>
              <a:tr h="42802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PasswordStrength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1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Categorical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Target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(1,2,3)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This field indicates the strength of the password: 1 = Very Weak, 2 = Weak, and 3 = Good.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1" marR="9211" marT="92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120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69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11E0E-80E7-DFEC-DF12-69F845389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Data Preparation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03A7D7-BD1B-C28A-8624-2E77E2D940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701565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4719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BD8CBF-1782-456F-AF12-36CD021CC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5F25C228-F147-6FD2-3536-B9C218407E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510" b="142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8A186C0-DD3C-4FF4-B165-943244CBD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0137A-84EE-0BA7-DDD6-EA5FA2B78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 dirty="0"/>
              <a:t>Exploratory Analysis and Modeling Pt. 1</a:t>
            </a:r>
            <a:endParaRPr lang="en-US" b="1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6B15A5-F4B5-4786-934F-E57C7FA30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C8356C-9FE6-4DFB-8DBF-FDC1EE310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DDAF1C0-5210-43EC-A140-4032C6EBE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A89CEF-B8CB-4CA8-BD58-AE4392F2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D2D49-50A1-8D9E-7A1C-765DDE5BE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/>
          <a:p>
            <a:r>
              <a:rPr lang="en-US" dirty="0"/>
              <a:t>With all variable's roles and types defined, I could then logically deduce which algorithms would be feasible for my model</a:t>
            </a:r>
          </a:p>
          <a:p>
            <a:r>
              <a:rPr lang="en-US" dirty="0"/>
              <a:t>My model used a categorical target value with continuous and binary predictors, so I chose random forest as my algorithm</a:t>
            </a:r>
          </a:p>
          <a:p>
            <a:r>
              <a:rPr lang="en-US" dirty="0"/>
              <a:t>I did test with other algorithms (forest, Naïve Bayes, etc.), but RF performed the best nonetheless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34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137A-84EE-0BA7-DDD6-EA5FA2B7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Exploratory Analysis and Modeling Pt.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D2D49-50A1-8D9E-7A1C-765DDE5BE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23743"/>
            <a:ext cx="4215063" cy="3052121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Evaluation results for target “Very Weak” or “1”: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AUC = 1.0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CA = 0.994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F1 = 0.996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Precision = 0.996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Recall = 0.996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8AD0AB-D5AD-F46E-7B3E-FA0D129D1D04}"/>
              </a:ext>
            </a:extLst>
          </p:cNvPr>
          <p:cNvSpPr txBox="1">
            <a:spLocks/>
          </p:cNvSpPr>
          <p:nvPr/>
        </p:nvSpPr>
        <p:spPr>
          <a:xfrm>
            <a:off x="4042611" y="2523743"/>
            <a:ext cx="4215063" cy="3052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Evaluation results for target “Weak” or “2”:</a:t>
            </a:r>
          </a:p>
          <a:p>
            <a:pPr lvl="1"/>
            <a:r>
              <a:rPr lang="pt-BR" sz="1800" dirty="0"/>
              <a:t>AUC = 0.999</a:t>
            </a:r>
          </a:p>
          <a:p>
            <a:pPr lvl="1"/>
            <a:r>
              <a:rPr lang="pt-BR" sz="1800" dirty="0"/>
              <a:t>CA = 0.989</a:t>
            </a:r>
          </a:p>
          <a:p>
            <a:pPr lvl="1"/>
            <a:r>
              <a:rPr lang="pt-BR" sz="1800" dirty="0"/>
              <a:t>F1 = 0.973 </a:t>
            </a:r>
          </a:p>
          <a:p>
            <a:pPr lvl="1"/>
            <a:r>
              <a:rPr lang="pt-BR" sz="1800" dirty="0"/>
              <a:t>Precision = 0.973</a:t>
            </a:r>
          </a:p>
          <a:p>
            <a:pPr lvl="1"/>
            <a:r>
              <a:rPr lang="pt-BR" sz="1800" dirty="0"/>
              <a:t>Recall = 0.973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A9B10B-FCD2-8E5C-0FEF-D11B6AA9E6C8}"/>
              </a:ext>
            </a:extLst>
          </p:cNvPr>
          <p:cNvSpPr txBox="1">
            <a:spLocks/>
          </p:cNvSpPr>
          <p:nvPr/>
        </p:nvSpPr>
        <p:spPr>
          <a:xfrm>
            <a:off x="8085222" y="2523742"/>
            <a:ext cx="4215063" cy="3052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Evaluation results for target “Good” or “3”:</a:t>
            </a:r>
          </a:p>
          <a:p>
            <a:pPr lvl="1"/>
            <a:r>
              <a:rPr lang="pt-BR" sz="1800" dirty="0"/>
              <a:t>AUC = 0.998 </a:t>
            </a:r>
          </a:p>
          <a:p>
            <a:pPr lvl="1"/>
            <a:r>
              <a:rPr lang="pt-BR" sz="1800" dirty="0"/>
              <a:t>CA = 0.994 </a:t>
            </a:r>
          </a:p>
          <a:p>
            <a:pPr lvl="1"/>
            <a:r>
              <a:rPr lang="pt-BR" sz="1800" dirty="0"/>
              <a:t>F1 = 0.800</a:t>
            </a:r>
          </a:p>
          <a:p>
            <a:pPr lvl="1"/>
            <a:r>
              <a:rPr lang="pt-BR" sz="1800" dirty="0"/>
              <a:t>Precision = 0.800</a:t>
            </a:r>
          </a:p>
          <a:p>
            <a:pPr lvl="1"/>
            <a:r>
              <a:rPr lang="pt-BR" sz="1800" dirty="0"/>
              <a:t>Recall = 0.800</a:t>
            </a:r>
          </a:p>
          <a:p>
            <a:pPr lvl="1"/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453504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42</TotalTime>
  <Words>1070</Words>
  <Application>Microsoft Office PowerPoint</Application>
  <PresentationFormat>Widescreen</PresentationFormat>
  <Paragraphs>147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Gill Sans MT</vt:lpstr>
      <vt:lpstr>Roboto</vt:lpstr>
      <vt:lpstr>Wingdings 2</vt:lpstr>
      <vt:lpstr>Dividend</vt:lpstr>
      <vt:lpstr>Predictive Model for Password Strength Assessment </vt:lpstr>
      <vt:lpstr>Introduction</vt:lpstr>
      <vt:lpstr>Tools Utilized</vt:lpstr>
      <vt:lpstr>Business Issue Understanding</vt:lpstr>
      <vt:lpstr>Data Understanding</vt:lpstr>
      <vt:lpstr>Data Dictionary</vt:lpstr>
      <vt:lpstr>Data Preparation</vt:lpstr>
      <vt:lpstr>Exploratory Analysis and Modeling Pt. 1</vt:lpstr>
      <vt:lpstr>Exploratory Analysis and Modeling Pt. 2</vt:lpstr>
      <vt:lpstr>Validation</vt:lpstr>
      <vt:lpstr>Confusion Matrix</vt:lpstr>
      <vt:lpstr>Graphical User Interface</vt:lpstr>
      <vt:lpstr>Steps to Run Application</vt:lpstr>
      <vt:lpstr>Example of GUI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 for Password Strength Assessment </dc:title>
  <dc:creator>Nick Hartnett</dc:creator>
  <cp:lastModifiedBy>Nick Hartnett</cp:lastModifiedBy>
  <cp:revision>8</cp:revision>
  <dcterms:created xsi:type="dcterms:W3CDTF">2023-05-18T20:17:46Z</dcterms:created>
  <dcterms:modified xsi:type="dcterms:W3CDTF">2023-05-18T21:00:16Z</dcterms:modified>
</cp:coreProperties>
</file>