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Libre Franklin"/>
      <p:regular r:id="rId13"/>
      <p:bold r:id="rId14"/>
      <p:italic r:id="rId15"/>
      <p:boldItalic r:id="rId16"/>
    </p:embeddedFont>
    <p:embeddedFont>
      <p:font typeface="Roboto Medium"/>
      <p:regular r:id="rId17"/>
      <p:bold r:id="rId18"/>
      <p:italic r:id="rId19"/>
      <p:boldItalic r:id="rId20"/>
    </p:embeddedFont>
    <p:embeddedFont>
      <p:font typeface="Helvetica Neue"/>
      <p:regular r:id="rId21"/>
      <p:bold r:id="rId22"/>
      <p:italic r:id="rId23"/>
      <p:boldItalic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HUu41M3/dvXdwu2ReaYs6AHOY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ibreFranklin-regular.fntdata"/><Relationship Id="rId12" Type="http://schemas.openxmlformats.org/officeDocument/2006/relationships/slide" Target="slides/slide7.xml"/><Relationship Id="rId15" Type="http://schemas.openxmlformats.org/officeDocument/2006/relationships/font" Target="fonts/LibreFranklin-italic.fntdata"/><Relationship Id="rId14" Type="http://schemas.openxmlformats.org/officeDocument/2006/relationships/font" Target="fonts/LibreFranklin-bold.fntdata"/><Relationship Id="rId17" Type="http://schemas.openxmlformats.org/officeDocument/2006/relationships/font" Target="fonts/RobotoMedium-regular.fntdata"/><Relationship Id="rId16" Type="http://schemas.openxmlformats.org/officeDocument/2006/relationships/font" Target="fonts/LibreFranklin-boldItalic.fntdata"/><Relationship Id="rId19" Type="http://schemas.openxmlformats.org/officeDocument/2006/relationships/font" Target="fonts/RobotoMedium-italic.fntdata"/><Relationship Id="rId1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ecaf9017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23" name="Google Shape;323;g13ecaf901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459801408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0" name="Google Shape;500;g1459801408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42" name="Google Shape;5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8" name="Google Shape;1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7"/>
          <p:cNvSpPr txBox="1"/>
          <p:nvPr>
            <p:ph idx="12" type="sldNum"/>
          </p:nvPr>
        </p:nvSpPr>
        <p:spPr>
          <a:xfrm>
            <a:off x="90678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9" name="Shape 89"/>
        <p:cNvGrpSpPr/>
        <p:nvPr/>
      </p:nvGrpSpPr>
      <p:grpSpPr>
        <a:xfrm>
          <a:off x="0" y="0"/>
          <a:ext cx="0" cy="0"/>
          <a:chOff x="0" y="0"/>
          <a:chExt cx="0" cy="0"/>
        </a:xfrm>
      </p:grpSpPr>
      <p:sp>
        <p:nvSpPr>
          <p:cNvPr id="90" name="Google Shape;9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4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4" name="Google Shape;10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5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5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5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5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5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1" name="Google Shape;131;p5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54"/>
          <p:cNvSpPr/>
          <p:nvPr>
            <p:ph idx="2" type="pic"/>
          </p:nvPr>
        </p:nvSpPr>
        <p:spPr>
          <a:xfrm>
            <a:off x="5183188" y="987425"/>
            <a:ext cx="6172200" cy="4873625"/>
          </a:xfrm>
          <a:prstGeom prst="rect">
            <a:avLst/>
          </a:prstGeom>
          <a:noFill/>
          <a:ln>
            <a:noFill/>
          </a:ln>
        </p:spPr>
      </p:sp>
      <p:sp>
        <p:nvSpPr>
          <p:cNvPr id="138" name="Google Shape;138;p5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9" name="Google Shape;139;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5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5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1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0"/>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0"/>
              </a:spcBef>
              <a:spcAft>
                <a:spcPts val="0"/>
              </a:spcAft>
              <a:buSzPts val="1400"/>
              <a:buChar char="○"/>
              <a:defRPr/>
            </a:lvl2pPr>
            <a:lvl3pPr indent="-317500" lvl="2" marL="1371600" algn="l">
              <a:lnSpc>
                <a:spcPct val="90000"/>
              </a:lnSpc>
              <a:spcBef>
                <a:spcPts val="0"/>
              </a:spcBef>
              <a:spcAft>
                <a:spcPts val="0"/>
              </a:spcAft>
              <a:buSzPts val="1400"/>
              <a:buChar char="■"/>
              <a:defRPr/>
            </a:lvl3pPr>
            <a:lvl4pPr indent="-317500" lvl="3" marL="1828800" algn="l">
              <a:lnSpc>
                <a:spcPct val="90000"/>
              </a:lnSpc>
              <a:spcBef>
                <a:spcPts val="0"/>
              </a:spcBef>
              <a:spcAft>
                <a:spcPts val="0"/>
              </a:spcAft>
              <a:buSzPts val="1400"/>
              <a:buChar char="●"/>
              <a:defRPr/>
            </a:lvl4pPr>
            <a:lvl5pPr indent="-317500" lvl="4" marL="2286000" algn="l">
              <a:lnSpc>
                <a:spcPct val="90000"/>
              </a:lnSpc>
              <a:spcBef>
                <a:spcPts val="0"/>
              </a:spcBef>
              <a:spcAft>
                <a:spcPts val="0"/>
              </a:spcAft>
              <a:buSzPts val="1400"/>
              <a:buChar char="○"/>
              <a:defRPr/>
            </a:lvl5pPr>
            <a:lvl6pPr indent="-317500" lvl="5" marL="2743200" algn="l">
              <a:lnSpc>
                <a:spcPct val="90000"/>
              </a:lnSpc>
              <a:spcBef>
                <a:spcPts val="0"/>
              </a:spcBef>
              <a:spcAft>
                <a:spcPts val="0"/>
              </a:spcAft>
              <a:buSzPts val="1400"/>
              <a:buChar char="■"/>
              <a:defRPr/>
            </a:lvl6pPr>
            <a:lvl7pPr indent="-317500" lvl="6" marL="3200400" algn="l">
              <a:lnSpc>
                <a:spcPct val="90000"/>
              </a:lnSpc>
              <a:spcBef>
                <a:spcPts val="0"/>
              </a:spcBef>
              <a:spcAft>
                <a:spcPts val="0"/>
              </a:spcAft>
              <a:buSzPts val="1400"/>
              <a:buChar char="●"/>
              <a:defRPr/>
            </a:lvl7pPr>
            <a:lvl8pPr indent="-317500" lvl="7" marL="3657600" algn="l">
              <a:lnSpc>
                <a:spcPct val="90000"/>
              </a:lnSpc>
              <a:spcBef>
                <a:spcPts val="0"/>
              </a:spcBef>
              <a:spcAft>
                <a:spcPts val="0"/>
              </a:spcAft>
              <a:buSzPts val="1400"/>
              <a:buChar char="○"/>
              <a:defRPr/>
            </a:lvl8pPr>
            <a:lvl9pPr indent="-317500" lvl="8" marL="4114800" algn="l">
              <a:lnSpc>
                <a:spcPct val="90000"/>
              </a:lnSpc>
              <a:spcBef>
                <a:spcPts val="0"/>
              </a:spcBef>
              <a:spcAft>
                <a:spcPts val="0"/>
              </a:spcAft>
              <a:buSzPts val="1400"/>
              <a:buChar char="■"/>
              <a:defRPr/>
            </a:lvl9pPr>
          </a:lstStyle>
          <a:p/>
        </p:txBody>
      </p:sp>
      <p:sp>
        <p:nvSpPr>
          <p:cNvPr id="30" name="Google Shape;30;p1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5"/>
          <p:cNvSpPr/>
          <p:nvPr>
            <p:ph idx="2" type="pic"/>
          </p:nvPr>
        </p:nvSpPr>
        <p:spPr>
          <a:xfrm>
            <a:off x="5183188" y="987425"/>
            <a:ext cx="6172200" cy="4873625"/>
          </a:xfrm>
          <a:prstGeom prst="rect">
            <a:avLst/>
          </a:prstGeom>
          <a:noFill/>
          <a:ln>
            <a:noFill/>
          </a:ln>
        </p:spPr>
      </p:sp>
      <p:sp>
        <p:nvSpPr>
          <p:cNvPr id="63" name="Google Shape;63;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1" name="Google Shape;8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Google Shape;8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nvSpPr>
        <p:spPr>
          <a:xfrm>
            <a:off x="1441524" y="1914861"/>
            <a:ext cx="95313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2800" u="none" cap="none" strike="noStrike">
                <a:solidFill>
                  <a:schemeClr val="dk1"/>
                </a:solidFill>
                <a:latin typeface="Arial"/>
                <a:ea typeface="Arial"/>
                <a:cs typeface="Arial"/>
                <a:sym typeface="Arial"/>
              </a:rPr>
              <a:t>Chiplet Design eXtensible Markup Language (CDXML)</a:t>
            </a:r>
            <a:endParaRPr b="1" i="0" sz="2800" u="none" cap="none" strike="noStrike">
              <a:solidFill>
                <a:schemeClr val="dk1"/>
              </a:solidFill>
              <a:latin typeface="Arial"/>
              <a:ea typeface="Arial"/>
              <a:cs typeface="Arial"/>
              <a:sym typeface="Arial"/>
            </a:endParaRPr>
          </a:p>
        </p:txBody>
      </p:sp>
      <p:sp>
        <p:nvSpPr>
          <p:cNvPr id="159" name="Google Shape;159;p2"/>
          <p:cNvSpPr txBox="1"/>
          <p:nvPr/>
        </p:nvSpPr>
        <p:spPr>
          <a:xfrm>
            <a:off x="-1917" y="4642481"/>
            <a:ext cx="121887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Helvetica Neue"/>
              <a:buNone/>
            </a:pPr>
            <a:r>
              <a:rPr b="0" i="0" lang="en-US" sz="1800" u="none" cap="none" strike="noStrike">
                <a:solidFill>
                  <a:schemeClr val="dk1"/>
                </a:solidFill>
                <a:latin typeface="Arial"/>
                <a:ea typeface="Arial"/>
                <a:cs typeface="Arial"/>
                <a:sym typeface="Arial"/>
              </a:rPr>
              <a:t>September 20, 2022</a:t>
            </a:r>
            <a:endParaRPr b="0" i="0" sz="1800" u="none" cap="none" strike="noStrike">
              <a:solidFill>
                <a:schemeClr val="dk1"/>
              </a:solidFill>
              <a:latin typeface="Arial"/>
              <a:ea typeface="Arial"/>
              <a:cs typeface="Arial"/>
              <a:sym typeface="Arial"/>
            </a:endParaRPr>
          </a:p>
        </p:txBody>
      </p:sp>
      <p:grpSp>
        <p:nvGrpSpPr>
          <p:cNvPr id="160" name="Google Shape;160;p2"/>
          <p:cNvGrpSpPr/>
          <p:nvPr/>
        </p:nvGrpSpPr>
        <p:grpSpPr>
          <a:xfrm>
            <a:off x="10849834" y="0"/>
            <a:ext cx="1015851" cy="1574122"/>
            <a:chOff x="10849834" y="0"/>
            <a:chExt cx="1015851" cy="1574122"/>
          </a:xfrm>
        </p:grpSpPr>
        <p:pic>
          <p:nvPicPr>
            <p:cNvPr id="161" name="Google Shape;161;p2"/>
            <p:cNvPicPr preferRelativeResize="0"/>
            <p:nvPr/>
          </p:nvPicPr>
          <p:blipFill rotWithShape="1">
            <a:blip r:embed="rId3">
              <a:alphaModFix/>
            </a:blip>
            <a:srcRect b="0" l="0" r="0" t="0"/>
            <a:stretch/>
          </p:blipFill>
          <p:spPr>
            <a:xfrm>
              <a:off x="10849834" y="0"/>
              <a:ext cx="1015851" cy="1355686"/>
            </a:xfrm>
            <a:prstGeom prst="rect">
              <a:avLst/>
            </a:prstGeom>
            <a:noFill/>
            <a:ln>
              <a:noFill/>
            </a:ln>
          </p:spPr>
        </p:pic>
        <p:sp>
          <p:nvSpPr>
            <p:cNvPr id="162" name="Google Shape;162;p2"/>
            <p:cNvSpPr txBox="1"/>
            <p:nvPr/>
          </p:nvSpPr>
          <p:spPr>
            <a:xfrm>
              <a:off x="11075470" y="1266345"/>
              <a:ext cx="5645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CDX</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idx="1" type="body"/>
          </p:nvPr>
        </p:nvSpPr>
        <p:spPr>
          <a:xfrm>
            <a:off x="517233" y="1608067"/>
            <a:ext cx="9443200" cy="4786400"/>
          </a:xfrm>
          <a:prstGeom prst="rect">
            <a:avLst/>
          </a:prstGeom>
          <a:noFill/>
          <a:ln>
            <a:noFill/>
          </a:ln>
        </p:spPr>
        <p:txBody>
          <a:bodyPr anchorCtr="0" anchor="t" bIns="60925" lIns="121900" spcFirstLastPara="1" rIns="121900" wrap="square" tIns="60925">
            <a:normAutofit fontScale="92500" lnSpcReduction="20000"/>
          </a:bodyPr>
          <a:lstStyle/>
          <a:p>
            <a:pPr indent="0" lvl="0" marL="0" rtl="0" algn="l">
              <a:lnSpc>
                <a:spcPct val="120000"/>
              </a:lnSpc>
              <a:spcBef>
                <a:spcPts val="0"/>
              </a:spcBef>
              <a:spcAft>
                <a:spcPts val="0"/>
              </a:spcAft>
              <a:buSzPct val="108108"/>
              <a:buNone/>
            </a:pPr>
            <a:r>
              <a:rPr lang="en-US"/>
              <a:t>CDXML contains the following information:</a:t>
            </a:r>
            <a:endParaRPr/>
          </a:p>
          <a:p>
            <a:pPr indent="-217162" lvl="1" marL="685783" rtl="0" algn="l">
              <a:lnSpc>
                <a:spcPct val="120000"/>
              </a:lnSpc>
              <a:spcBef>
                <a:spcPts val="0"/>
              </a:spcBef>
              <a:spcAft>
                <a:spcPts val="0"/>
              </a:spcAft>
              <a:buSzPct val="100000"/>
              <a:buChar char="•"/>
            </a:pPr>
            <a:r>
              <a:rPr lang="en-US"/>
              <a:t>Common data exchange format between the chiplets</a:t>
            </a:r>
            <a:endParaRPr/>
          </a:p>
          <a:p>
            <a:pPr indent="-217162" lvl="1" marL="685783" rtl="0" algn="l">
              <a:lnSpc>
                <a:spcPct val="120000"/>
              </a:lnSpc>
              <a:spcBef>
                <a:spcPts val="0"/>
              </a:spcBef>
              <a:spcAft>
                <a:spcPts val="0"/>
              </a:spcAft>
              <a:buSzPct val="100000"/>
              <a:buChar char="•"/>
            </a:pPr>
            <a:r>
              <a:rPr lang="en-US"/>
              <a:t>Standard data structure with XML schema </a:t>
            </a:r>
            <a:endParaRPr/>
          </a:p>
          <a:p>
            <a:pPr indent="-217162" lvl="1" marL="685783" rtl="0" algn="l">
              <a:lnSpc>
                <a:spcPct val="120000"/>
              </a:lnSpc>
              <a:spcBef>
                <a:spcPts val="0"/>
              </a:spcBef>
              <a:spcAft>
                <a:spcPts val="0"/>
              </a:spcAft>
              <a:buSzPct val="100000"/>
              <a:buChar char="•"/>
            </a:pPr>
            <a:r>
              <a:rPr lang="en-US"/>
              <a:t>D2D interfaces information</a:t>
            </a:r>
            <a:endParaRPr/>
          </a:p>
          <a:p>
            <a:pPr indent="-217162" lvl="1" marL="685783" rtl="0" algn="l">
              <a:lnSpc>
                <a:spcPct val="120000"/>
              </a:lnSpc>
              <a:spcBef>
                <a:spcPts val="0"/>
              </a:spcBef>
              <a:spcAft>
                <a:spcPts val="0"/>
              </a:spcAft>
              <a:buSzPct val="100000"/>
              <a:buChar char="•"/>
            </a:pPr>
            <a:r>
              <a:rPr lang="en-US"/>
              <a:t>Mechanical information </a:t>
            </a:r>
            <a:endParaRPr/>
          </a:p>
          <a:p>
            <a:pPr indent="-217162" lvl="1" marL="685783" rtl="0" algn="l">
              <a:lnSpc>
                <a:spcPct val="120000"/>
              </a:lnSpc>
              <a:spcBef>
                <a:spcPts val="0"/>
              </a:spcBef>
              <a:spcAft>
                <a:spcPts val="0"/>
              </a:spcAft>
              <a:buSzPct val="100000"/>
              <a:buChar char="•"/>
            </a:pPr>
            <a:r>
              <a:rPr lang="en-US"/>
              <a:t>IO information </a:t>
            </a:r>
            <a:endParaRPr/>
          </a:p>
          <a:p>
            <a:pPr indent="-217162" lvl="1" marL="685783" rtl="0" algn="l">
              <a:lnSpc>
                <a:spcPct val="120000"/>
              </a:lnSpc>
              <a:spcBef>
                <a:spcPts val="0"/>
              </a:spcBef>
              <a:spcAft>
                <a:spcPts val="0"/>
              </a:spcAft>
              <a:buSzPct val="100000"/>
              <a:buChar char="•"/>
            </a:pPr>
            <a:r>
              <a:rPr lang="en-US"/>
              <a:t>Electrical information </a:t>
            </a:r>
            <a:endParaRPr/>
          </a:p>
          <a:p>
            <a:pPr indent="-217162" lvl="1" marL="685783" rtl="0" algn="l">
              <a:lnSpc>
                <a:spcPct val="120000"/>
              </a:lnSpc>
              <a:spcBef>
                <a:spcPts val="0"/>
              </a:spcBef>
              <a:spcAft>
                <a:spcPts val="0"/>
              </a:spcAft>
              <a:buSzPct val="100000"/>
              <a:buChar char="•"/>
            </a:pPr>
            <a:r>
              <a:rPr lang="en-US"/>
              <a:t>Power and thermal information </a:t>
            </a:r>
            <a:endParaRPr/>
          </a:p>
          <a:p>
            <a:pPr indent="-217162" lvl="1" marL="685783" rtl="0" algn="l">
              <a:lnSpc>
                <a:spcPct val="120000"/>
              </a:lnSpc>
              <a:spcBef>
                <a:spcPts val="0"/>
              </a:spcBef>
              <a:spcAft>
                <a:spcPts val="0"/>
              </a:spcAft>
              <a:buSzPct val="100000"/>
              <a:buChar char="•"/>
            </a:pPr>
            <a:r>
              <a:rPr lang="en-US"/>
              <a:t>Chiplet integration </a:t>
            </a:r>
            <a:endParaRPr/>
          </a:p>
          <a:p>
            <a:pPr indent="0" lvl="0" marL="0" rtl="0" algn="l">
              <a:lnSpc>
                <a:spcPct val="120000"/>
              </a:lnSpc>
              <a:spcBef>
                <a:spcPts val="0"/>
              </a:spcBef>
              <a:spcAft>
                <a:spcPts val="0"/>
              </a:spcAft>
              <a:buSzPct val="108108"/>
              <a:buNone/>
            </a:pPr>
            <a:r>
              <a:rPr lang="en-US"/>
              <a:t>Being Developed at CDX Workstream of ODSA in Collaboration with Industry Leaders. CDXML adopted the ZEF opensource model from zGlue.</a:t>
            </a:r>
            <a:endParaRPr/>
          </a:p>
          <a:p>
            <a:pPr indent="0" lvl="0" marL="685783" rtl="0" algn="l">
              <a:lnSpc>
                <a:spcPct val="120000"/>
              </a:lnSpc>
              <a:spcBef>
                <a:spcPts val="0"/>
              </a:spcBef>
              <a:spcAft>
                <a:spcPts val="0"/>
              </a:spcAft>
              <a:buSzPct val="108108"/>
              <a:buNone/>
            </a:pPr>
            <a:r>
              <a:t/>
            </a:r>
            <a:endParaRPr/>
          </a:p>
        </p:txBody>
      </p:sp>
      <p:grpSp>
        <p:nvGrpSpPr>
          <p:cNvPr id="168" name="Google Shape;168;p5"/>
          <p:cNvGrpSpPr/>
          <p:nvPr/>
        </p:nvGrpSpPr>
        <p:grpSpPr>
          <a:xfrm>
            <a:off x="9570837" y="896055"/>
            <a:ext cx="951600" cy="1101491"/>
            <a:chOff x="709397" y="1471933"/>
            <a:chExt cx="951600" cy="1101491"/>
          </a:xfrm>
        </p:grpSpPr>
        <p:sp>
          <p:nvSpPr>
            <p:cNvPr id="169" name="Google Shape;169;p5"/>
            <p:cNvSpPr/>
            <p:nvPr/>
          </p:nvSpPr>
          <p:spPr>
            <a:xfrm>
              <a:off x="709397" y="1471933"/>
              <a:ext cx="951600" cy="850400"/>
            </a:xfrm>
            <a:prstGeom prst="rect">
              <a:avLst/>
            </a:prstGeom>
            <a:solidFill>
              <a:srgbClr val="D9D9D9"/>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0" name="Google Shape;170;p5"/>
            <p:cNvSpPr/>
            <p:nvPr/>
          </p:nvSpPr>
          <p:spPr>
            <a:xfrm>
              <a:off x="106242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1" name="Google Shape;171;p5"/>
            <p:cNvSpPr/>
            <p:nvPr/>
          </p:nvSpPr>
          <p:spPr>
            <a:xfrm>
              <a:off x="113741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2" name="Google Shape;172;p5"/>
            <p:cNvSpPr/>
            <p:nvPr/>
          </p:nvSpPr>
          <p:spPr>
            <a:xfrm>
              <a:off x="121240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3" name="Google Shape;173;p5"/>
            <p:cNvSpPr/>
            <p:nvPr/>
          </p:nvSpPr>
          <p:spPr>
            <a:xfrm>
              <a:off x="128739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4" name="Google Shape;174;p5"/>
            <p:cNvSpPr/>
            <p:nvPr/>
          </p:nvSpPr>
          <p:spPr>
            <a:xfrm>
              <a:off x="1362388"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5" name="Google Shape;175;p5"/>
            <p:cNvSpPr/>
            <p:nvPr/>
          </p:nvSpPr>
          <p:spPr>
            <a:xfrm>
              <a:off x="143737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6" name="Google Shape;176;p5"/>
            <p:cNvSpPr/>
            <p:nvPr/>
          </p:nvSpPr>
          <p:spPr>
            <a:xfrm>
              <a:off x="1512368"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7" name="Google Shape;177;p5"/>
            <p:cNvSpPr/>
            <p:nvPr/>
          </p:nvSpPr>
          <p:spPr>
            <a:xfrm>
              <a:off x="158735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8" name="Google Shape;178;p5"/>
            <p:cNvSpPr/>
            <p:nvPr/>
          </p:nvSpPr>
          <p:spPr>
            <a:xfrm>
              <a:off x="76246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79" name="Google Shape;179;p5"/>
            <p:cNvSpPr/>
            <p:nvPr/>
          </p:nvSpPr>
          <p:spPr>
            <a:xfrm>
              <a:off x="83745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0" name="Google Shape;180;p5"/>
            <p:cNvSpPr/>
            <p:nvPr/>
          </p:nvSpPr>
          <p:spPr>
            <a:xfrm>
              <a:off x="91244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1" name="Google Shape;181;p5"/>
            <p:cNvSpPr/>
            <p:nvPr/>
          </p:nvSpPr>
          <p:spPr>
            <a:xfrm>
              <a:off x="98743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2" name="Google Shape;182;p5"/>
            <p:cNvSpPr/>
            <p:nvPr/>
          </p:nvSpPr>
          <p:spPr>
            <a:xfrm>
              <a:off x="106242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3" name="Google Shape;183;p5"/>
            <p:cNvSpPr/>
            <p:nvPr/>
          </p:nvSpPr>
          <p:spPr>
            <a:xfrm>
              <a:off x="113741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4" name="Google Shape;184;p5"/>
            <p:cNvSpPr/>
            <p:nvPr/>
          </p:nvSpPr>
          <p:spPr>
            <a:xfrm>
              <a:off x="121240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5" name="Google Shape;185;p5"/>
            <p:cNvSpPr/>
            <p:nvPr/>
          </p:nvSpPr>
          <p:spPr>
            <a:xfrm>
              <a:off x="128739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6" name="Google Shape;186;p5"/>
            <p:cNvSpPr/>
            <p:nvPr/>
          </p:nvSpPr>
          <p:spPr>
            <a:xfrm>
              <a:off x="1362388"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7" name="Google Shape;187;p5"/>
            <p:cNvSpPr/>
            <p:nvPr/>
          </p:nvSpPr>
          <p:spPr>
            <a:xfrm>
              <a:off x="143737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8" name="Google Shape;188;p5"/>
            <p:cNvSpPr/>
            <p:nvPr/>
          </p:nvSpPr>
          <p:spPr>
            <a:xfrm>
              <a:off x="1512368"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89" name="Google Shape;189;p5"/>
            <p:cNvSpPr/>
            <p:nvPr/>
          </p:nvSpPr>
          <p:spPr>
            <a:xfrm>
              <a:off x="158735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0" name="Google Shape;190;p5"/>
            <p:cNvSpPr/>
            <p:nvPr/>
          </p:nvSpPr>
          <p:spPr>
            <a:xfrm>
              <a:off x="76246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1" name="Google Shape;191;p5"/>
            <p:cNvSpPr/>
            <p:nvPr/>
          </p:nvSpPr>
          <p:spPr>
            <a:xfrm>
              <a:off x="83745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2" name="Google Shape;192;p5"/>
            <p:cNvSpPr/>
            <p:nvPr/>
          </p:nvSpPr>
          <p:spPr>
            <a:xfrm>
              <a:off x="91244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3" name="Google Shape;193;p5"/>
            <p:cNvSpPr/>
            <p:nvPr/>
          </p:nvSpPr>
          <p:spPr>
            <a:xfrm>
              <a:off x="98743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4" name="Google Shape;194;p5"/>
            <p:cNvSpPr/>
            <p:nvPr/>
          </p:nvSpPr>
          <p:spPr>
            <a:xfrm>
              <a:off x="106242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5" name="Google Shape;195;p5"/>
            <p:cNvSpPr/>
            <p:nvPr/>
          </p:nvSpPr>
          <p:spPr>
            <a:xfrm>
              <a:off x="113741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6" name="Google Shape;196;p5"/>
            <p:cNvSpPr/>
            <p:nvPr/>
          </p:nvSpPr>
          <p:spPr>
            <a:xfrm>
              <a:off x="121240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7" name="Google Shape;197;p5"/>
            <p:cNvSpPr/>
            <p:nvPr/>
          </p:nvSpPr>
          <p:spPr>
            <a:xfrm>
              <a:off x="128739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8" name="Google Shape;198;p5"/>
            <p:cNvSpPr/>
            <p:nvPr/>
          </p:nvSpPr>
          <p:spPr>
            <a:xfrm>
              <a:off x="1362388"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199" name="Google Shape;199;p5"/>
            <p:cNvSpPr/>
            <p:nvPr/>
          </p:nvSpPr>
          <p:spPr>
            <a:xfrm>
              <a:off x="143737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0" name="Google Shape;200;p5"/>
            <p:cNvSpPr/>
            <p:nvPr/>
          </p:nvSpPr>
          <p:spPr>
            <a:xfrm>
              <a:off x="1512368"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1" name="Google Shape;201;p5"/>
            <p:cNvSpPr/>
            <p:nvPr/>
          </p:nvSpPr>
          <p:spPr>
            <a:xfrm>
              <a:off x="158735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2" name="Google Shape;202;p5"/>
            <p:cNvSpPr/>
            <p:nvPr/>
          </p:nvSpPr>
          <p:spPr>
            <a:xfrm>
              <a:off x="76246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3" name="Google Shape;203;p5"/>
            <p:cNvSpPr/>
            <p:nvPr/>
          </p:nvSpPr>
          <p:spPr>
            <a:xfrm>
              <a:off x="83745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4" name="Google Shape;204;p5"/>
            <p:cNvSpPr/>
            <p:nvPr/>
          </p:nvSpPr>
          <p:spPr>
            <a:xfrm>
              <a:off x="91244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5" name="Google Shape;205;p5"/>
            <p:cNvSpPr/>
            <p:nvPr/>
          </p:nvSpPr>
          <p:spPr>
            <a:xfrm>
              <a:off x="98743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6" name="Google Shape;206;p5"/>
            <p:cNvSpPr/>
            <p:nvPr/>
          </p:nvSpPr>
          <p:spPr>
            <a:xfrm>
              <a:off x="106242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7" name="Google Shape;207;p5"/>
            <p:cNvSpPr/>
            <p:nvPr/>
          </p:nvSpPr>
          <p:spPr>
            <a:xfrm>
              <a:off x="113741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8" name="Google Shape;208;p5"/>
            <p:cNvSpPr/>
            <p:nvPr/>
          </p:nvSpPr>
          <p:spPr>
            <a:xfrm>
              <a:off x="121240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09" name="Google Shape;209;p5"/>
            <p:cNvSpPr/>
            <p:nvPr/>
          </p:nvSpPr>
          <p:spPr>
            <a:xfrm>
              <a:off x="128739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0" name="Google Shape;210;p5"/>
            <p:cNvSpPr/>
            <p:nvPr/>
          </p:nvSpPr>
          <p:spPr>
            <a:xfrm>
              <a:off x="1362388"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1" name="Google Shape;211;p5"/>
            <p:cNvSpPr/>
            <p:nvPr/>
          </p:nvSpPr>
          <p:spPr>
            <a:xfrm>
              <a:off x="143737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2" name="Google Shape;212;p5"/>
            <p:cNvSpPr/>
            <p:nvPr/>
          </p:nvSpPr>
          <p:spPr>
            <a:xfrm>
              <a:off x="1512368"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3" name="Google Shape;213;p5"/>
            <p:cNvSpPr/>
            <p:nvPr/>
          </p:nvSpPr>
          <p:spPr>
            <a:xfrm>
              <a:off x="158735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4" name="Google Shape;214;p5"/>
            <p:cNvSpPr/>
            <p:nvPr/>
          </p:nvSpPr>
          <p:spPr>
            <a:xfrm>
              <a:off x="76246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5" name="Google Shape;215;p5"/>
            <p:cNvSpPr/>
            <p:nvPr/>
          </p:nvSpPr>
          <p:spPr>
            <a:xfrm>
              <a:off x="83745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6" name="Google Shape;216;p5"/>
            <p:cNvSpPr/>
            <p:nvPr/>
          </p:nvSpPr>
          <p:spPr>
            <a:xfrm>
              <a:off x="91244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7" name="Google Shape;217;p5"/>
            <p:cNvSpPr/>
            <p:nvPr/>
          </p:nvSpPr>
          <p:spPr>
            <a:xfrm>
              <a:off x="98743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8" name="Google Shape;218;p5"/>
            <p:cNvSpPr/>
            <p:nvPr/>
          </p:nvSpPr>
          <p:spPr>
            <a:xfrm>
              <a:off x="106242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19" name="Google Shape;219;p5"/>
            <p:cNvSpPr/>
            <p:nvPr/>
          </p:nvSpPr>
          <p:spPr>
            <a:xfrm>
              <a:off x="113741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0" name="Google Shape;220;p5"/>
            <p:cNvSpPr/>
            <p:nvPr/>
          </p:nvSpPr>
          <p:spPr>
            <a:xfrm>
              <a:off x="121240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1" name="Google Shape;221;p5"/>
            <p:cNvSpPr/>
            <p:nvPr/>
          </p:nvSpPr>
          <p:spPr>
            <a:xfrm>
              <a:off x="128739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2" name="Google Shape;222;p5"/>
            <p:cNvSpPr/>
            <p:nvPr/>
          </p:nvSpPr>
          <p:spPr>
            <a:xfrm>
              <a:off x="1362388"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3" name="Google Shape;223;p5"/>
            <p:cNvSpPr/>
            <p:nvPr/>
          </p:nvSpPr>
          <p:spPr>
            <a:xfrm>
              <a:off x="143737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4" name="Google Shape;224;p5"/>
            <p:cNvSpPr/>
            <p:nvPr/>
          </p:nvSpPr>
          <p:spPr>
            <a:xfrm>
              <a:off x="1512368"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5" name="Google Shape;225;p5"/>
            <p:cNvSpPr/>
            <p:nvPr/>
          </p:nvSpPr>
          <p:spPr>
            <a:xfrm>
              <a:off x="158735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6" name="Google Shape;226;p5"/>
            <p:cNvSpPr/>
            <p:nvPr/>
          </p:nvSpPr>
          <p:spPr>
            <a:xfrm>
              <a:off x="76246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7" name="Google Shape;227;p5"/>
            <p:cNvSpPr/>
            <p:nvPr/>
          </p:nvSpPr>
          <p:spPr>
            <a:xfrm>
              <a:off x="83745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8" name="Google Shape;228;p5"/>
            <p:cNvSpPr/>
            <p:nvPr/>
          </p:nvSpPr>
          <p:spPr>
            <a:xfrm>
              <a:off x="91244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29" name="Google Shape;229;p5"/>
            <p:cNvSpPr/>
            <p:nvPr/>
          </p:nvSpPr>
          <p:spPr>
            <a:xfrm>
              <a:off x="98743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0" name="Google Shape;230;p5"/>
            <p:cNvSpPr/>
            <p:nvPr/>
          </p:nvSpPr>
          <p:spPr>
            <a:xfrm>
              <a:off x="106242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1" name="Google Shape;231;p5"/>
            <p:cNvSpPr/>
            <p:nvPr/>
          </p:nvSpPr>
          <p:spPr>
            <a:xfrm>
              <a:off x="113741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2" name="Google Shape;232;p5"/>
            <p:cNvSpPr/>
            <p:nvPr/>
          </p:nvSpPr>
          <p:spPr>
            <a:xfrm>
              <a:off x="121240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3" name="Google Shape;233;p5"/>
            <p:cNvSpPr/>
            <p:nvPr/>
          </p:nvSpPr>
          <p:spPr>
            <a:xfrm>
              <a:off x="128739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4" name="Google Shape;234;p5"/>
            <p:cNvSpPr/>
            <p:nvPr/>
          </p:nvSpPr>
          <p:spPr>
            <a:xfrm>
              <a:off x="1362388"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5" name="Google Shape;235;p5"/>
            <p:cNvSpPr/>
            <p:nvPr/>
          </p:nvSpPr>
          <p:spPr>
            <a:xfrm>
              <a:off x="143737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6" name="Google Shape;236;p5"/>
            <p:cNvSpPr/>
            <p:nvPr/>
          </p:nvSpPr>
          <p:spPr>
            <a:xfrm>
              <a:off x="1512368"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7" name="Google Shape;237;p5"/>
            <p:cNvSpPr/>
            <p:nvPr/>
          </p:nvSpPr>
          <p:spPr>
            <a:xfrm>
              <a:off x="158735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8" name="Google Shape;238;p5"/>
            <p:cNvSpPr/>
            <p:nvPr/>
          </p:nvSpPr>
          <p:spPr>
            <a:xfrm>
              <a:off x="76246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39" name="Google Shape;239;p5"/>
            <p:cNvSpPr/>
            <p:nvPr/>
          </p:nvSpPr>
          <p:spPr>
            <a:xfrm>
              <a:off x="83745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0" name="Google Shape;240;p5"/>
            <p:cNvSpPr/>
            <p:nvPr/>
          </p:nvSpPr>
          <p:spPr>
            <a:xfrm>
              <a:off x="91244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1" name="Google Shape;241;p5"/>
            <p:cNvSpPr/>
            <p:nvPr/>
          </p:nvSpPr>
          <p:spPr>
            <a:xfrm>
              <a:off x="98743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2" name="Google Shape;242;p5"/>
            <p:cNvSpPr/>
            <p:nvPr/>
          </p:nvSpPr>
          <p:spPr>
            <a:xfrm>
              <a:off x="106242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3" name="Google Shape;243;p5"/>
            <p:cNvSpPr/>
            <p:nvPr/>
          </p:nvSpPr>
          <p:spPr>
            <a:xfrm>
              <a:off x="113741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4" name="Google Shape;244;p5"/>
            <p:cNvSpPr/>
            <p:nvPr/>
          </p:nvSpPr>
          <p:spPr>
            <a:xfrm>
              <a:off x="121240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5" name="Google Shape;245;p5"/>
            <p:cNvSpPr/>
            <p:nvPr/>
          </p:nvSpPr>
          <p:spPr>
            <a:xfrm>
              <a:off x="128739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6" name="Google Shape;246;p5"/>
            <p:cNvSpPr/>
            <p:nvPr/>
          </p:nvSpPr>
          <p:spPr>
            <a:xfrm>
              <a:off x="1362388"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7" name="Google Shape;247;p5"/>
            <p:cNvSpPr/>
            <p:nvPr/>
          </p:nvSpPr>
          <p:spPr>
            <a:xfrm>
              <a:off x="143737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8" name="Google Shape;248;p5"/>
            <p:cNvSpPr/>
            <p:nvPr/>
          </p:nvSpPr>
          <p:spPr>
            <a:xfrm>
              <a:off x="1512368"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49" name="Google Shape;249;p5"/>
            <p:cNvSpPr/>
            <p:nvPr/>
          </p:nvSpPr>
          <p:spPr>
            <a:xfrm>
              <a:off x="158735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0" name="Google Shape;250;p5"/>
            <p:cNvSpPr/>
            <p:nvPr/>
          </p:nvSpPr>
          <p:spPr>
            <a:xfrm>
              <a:off x="76246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1" name="Google Shape;251;p5"/>
            <p:cNvSpPr/>
            <p:nvPr/>
          </p:nvSpPr>
          <p:spPr>
            <a:xfrm>
              <a:off x="83745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2" name="Google Shape;252;p5"/>
            <p:cNvSpPr/>
            <p:nvPr/>
          </p:nvSpPr>
          <p:spPr>
            <a:xfrm>
              <a:off x="91244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3" name="Google Shape;253;p5"/>
            <p:cNvSpPr/>
            <p:nvPr/>
          </p:nvSpPr>
          <p:spPr>
            <a:xfrm>
              <a:off x="98743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4" name="Google Shape;254;p5"/>
            <p:cNvSpPr/>
            <p:nvPr/>
          </p:nvSpPr>
          <p:spPr>
            <a:xfrm>
              <a:off x="106242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5" name="Google Shape;255;p5"/>
            <p:cNvSpPr/>
            <p:nvPr/>
          </p:nvSpPr>
          <p:spPr>
            <a:xfrm>
              <a:off x="113741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6" name="Google Shape;256;p5"/>
            <p:cNvSpPr/>
            <p:nvPr/>
          </p:nvSpPr>
          <p:spPr>
            <a:xfrm>
              <a:off x="121240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7" name="Google Shape;257;p5"/>
            <p:cNvSpPr/>
            <p:nvPr/>
          </p:nvSpPr>
          <p:spPr>
            <a:xfrm>
              <a:off x="128739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8" name="Google Shape;258;p5"/>
            <p:cNvSpPr/>
            <p:nvPr/>
          </p:nvSpPr>
          <p:spPr>
            <a:xfrm>
              <a:off x="1362388"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59" name="Google Shape;259;p5"/>
            <p:cNvSpPr/>
            <p:nvPr/>
          </p:nvSpPr>
          <p:spPr>
            <a:xfrm>
              <a:off x="143737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0" name="Google Shape;260;p5"/>
            <p:cNvSpPr/>
            <p:nvPr/>
          </p:nvSpPr>
          <p:spPr>
            <a:xfrm>
              <a:off x="1512368"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1" name="Google Shape;261;p5"/>
            <p:cNvSpPr/>
            <p:nvPr/>
          </p:nvSpPr>
          <p:spPr>
            <a:xfrm>
              <a:off x="158735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2" name="Google Shape;262;p5"/>
            <p:cNvSpPr/>
            <p:nvPr/>
          </p:nvSpPr>
          <p:spPr>
            <a:xfrm>
              <a:off x="76246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3" name="Google Shape;263;p5"/>
            <p:cNvSpPr/>
            <p:nvPr/>
          </p:nvSpPr>
          <p:spPr>
            <a:xfrm>
              <a:off x="83745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4" name="Google Shape;264;p5"/>
            <p:cNvSpPr/>
            <p:nvPr/>
          </p:nvSpPr>
          <p:spPr>
            <a:xfrm>
              <a:off x="91244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5" name="Google Shape;265;p5"/>
            <p:cNvSpPr/>
            <p:nvPr/>
          </p:nvSpPr>
          <p:spPr>
            <a:xfrm>
              <a:off x="98743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6" name="Google Shape;266;p5"/>
            <p:cNvSpPr/>
            <p:nvPr/>
          </p:nvSpPr>
          <p:spPr>
            <a:xfrm>
              <a:off x="106242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7" name="Google Shape;267;p5"/>
            <p:cNvSpPr/>
            <p:nvPr/>
          </p:nvSpPr>
          <p:spPr>
            <a:xfrm>
              <a:off x="113741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8" name="Google Shape;268;p5"/>
            <p:cNvSpPr/>
            <p:nvPr/>
          </p:nvSpPr>
          <p:spPr>
            <a:xfrm>
              <a:off x="121240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69" name="Google Shape;269;p5"/>
            <p:cNvSpPr/>
            <p:nvPr/>
          </p:nvSpPr>
          <p:spPr>
            <a:xfrm>
              <a:off x="128739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0" name="Google Shape;270;p5"/>
            <p:cNvSpPr/>
            <p:nvPr/>
          </p:nvSpPr>
          <p:spPr>
            <a:xfrm>
              <a:off x="1362388"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1" name="Google Shape;271;p5"/>
            <p:cNvSpPr/>
            <p:nvPr/>
          </p:nvSpPr>
          <p:spPr>
            <a:xfrm>
              <a:off x="143737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2" name="Google Shape;272;p5"/>
            <p:cNvSpPr/>
            <p:nvPr/>
          </p:nvSpPr>
          <p:spPr>
            <a:xfrm>
              <a:off x="1512368"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3" name="Google Shape;273;p5"/>
            <p:cNvSpPr/>
            <p:nvPr/>
          </p:nvSpPr>
          <p:spPr>
            <a:xfrm>
              <a:off x="158735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4" name="Google Shape;274;p5"/>
            <p:cNvSpPr/>
            <p:nvPr/>
          </p:nvSpPr>
          <p:spPr>
            <a:xfrm>
              <a:off x="76246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5" name="Google Shape;275;p5"/>
            <p:cNvSpPr/>
            <p:nvPr/>
          </p:nvSpPr>
          <p:spPr>
            <a:xfrm>
              <a:off x="83745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6" name="Google Shape;276;p5"/>
            <p:cNvSpPr/>
            <p:nvPr/>
          </p:nvSpPr>
          <p:spPr>
            <a:xfrm>
              <a:off x="91244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7" name="Google Shape;277;p5"/>
            <p:cNvSpPr/>
            <p:nvPr/>
          </p:nvSpPr>
          <p:spPr>
            <a:xfrm>
              <a:off x="98743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8" name="Google Shape;278;p5"/>
            <p:cNvSpPr/>
            <p:nvPr/>
          </p:nvSpPr>
          <p:spPr>
            <a:xfrm>
              <a:off x="106242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79" name="Google Shape;279;p5"/>
            <p:cNvSpPr/>
            <p:nvPr/>
          </p:nvSpPr>
          <p:spPr>
            <a:xfrm>
              <a:off x="113741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0" name="Google Shape;280;p5"/>
            <p:cNvSpPr/>
            <p:nvPr/>
          </p:nvSpPr>
          <p:spPr>
            <a:xfrm>
              <a:off x="121240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1" name="Google Shape;281;p5"/>
            <p:cNvSpPr/>
            <p:nvPr/>
          </p:nvSpPr>
          <p:spPr>
            <a:xfrm>
              <a:off x="128739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2" name="Google Shape;282;p5"/>
            <p:cNvSpPr/>
            <p:nvPr/>
          </p:nvSpPr>
          <p:spPr>
            <a:xfrm>
              <a:off x="1362388"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3" name="Google Shape;283;p5"/>
            <p:cNvSpPr/>
            <p:nvPr/>
          </p:nvSpPr>
          <p:spPr>
            <a:xfrm>
              <a:off x="143737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4" name="Google Shape;284;p5"/>
            <p:cNvSpPr/>
            <p:nvPr/>
          </p:nvSpPr>
          <p:spPr>
            <a:xfrm>
              <a:off x="1512368"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5" name="Google Shape;285;p5"/>
            <p:cNvSpPr/>
            <p:nvPr/>
          </p:nvSpPr>
          <p:spPr>
            <a:xfrm>
              <a:off x="158735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6" name="Google Shape;286;p5"/>
            <p:cNvSpPr/>
            <p:nvPr/>
          </p:nvSpPr>
          <p:spPr>
            <a:xfrm>
              <a:off x="76246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7" name="Google Shape;287;p5"/>
            <p:cNvSpPr/>
            <p:nvPr/>
          </p:nvSpPr>
          <p:spPr>
            <a:xfrm>
              <a:off x="83745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8" name="Google Shape;288;p5"/>
            <p:cNvSpPr/>
            <p:nvPr/>
          </p:nvSpPr>
          <p:spPr>
            <a:xfrm>
              <a:off x="91244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89" name="Google Shape;289;p5"/>
            <p:cNvSpPr/>
            <p:nvPr/>
          </p:nvSpPr>
          <p:spPr>
            <a:xfrm>
              <a:off x="98743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0" name="Google Shape;290;p5"/>
            <p:cNvSpPr/>
            <p:nvPr/>
          </p:nvSpPr>
          <p:spPr>
            <a:xfrm>
              <a:off x="106242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1" name="Google Shape;291;p5"/>
            <p:cNvSpPr/>
            <p:nvPr/>
          </p:nvSpPr>
          <p:spPr>
            <a:xfrm>
              <a:off x="113741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2" name="Google Shape;292;p5"/>
            <p:cNvSpPr/>
            <p:nvPr/>
          </p:nvSpPr>
          <p:spPr>
            <a:xfrm>
              <a:off x="121240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3" name="Google Shape;293;p5"/>
            <p:cNvSpPr/>
            <p:nvPr/>
          </p:nvSpPr>
          <p:spPr>
            <a:xfrm>
              <a:off x="128739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4" name="Google Shape;294;p5"/>
            <p:cNvSpPr/>
            <p:nvPr/>
          </p:nvSpPr>
          <p:spPr>
            <a:xfrm>
              <a:off x="1362388"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5" name="Google Shape;295;p5"/>
            <p:cNvSpPr/>
            <p:nvPr/>
          </p:nvSpPr>
          <p:spPr>
            <a:xfrm>
              <a:off x="143737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6" name="Google Shape;296;p5"/>
            <p:cNvSpPr/>
            <p:nvPr/>
          </p:nvSpPr>
          <p:spPr>
            <a:xfrm>
              <a:off x="1512368"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7" name="Google Shape;297;p5"/>
            <p:cNvSpPr/>
            <p:nvPr/>
          </p:nvSpPr>
          <p:spPr>
            <a:xfrm>
              <a:off x="158735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8" name="Google Shape;298;p5"/>
            <p:cNvSpPr/>
            <p:nvPr/>
          </p:nvSpPr>
          <p:spPr>
            <a:xfrm>
              <a:off x="76246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299" name="Google Shape;299;p5"/>
            <p:cNvSpPr/>
            <p:nvPr/>
          </p:nvSpPr>
          <p:spPr>
            <a:xfrm>
              <a:off x="83745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0" name="Google Shape;300;p5"/>
            <p:cNvSpPr/>
            <p:nvPr/>
          </p:nvSpPr>
          <p:spPr>
            <a:xfrm>
              <a:off x="91244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1" name="Google Shape;301;p5"/>
            <p:cNvSpPr/>
            <p:nvPr/>
          </p:nvSpPr>
          <p:spPr>
            <a:xfrm>
              <a:off x="98743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2" name="Google Shape;302;p5"/>
            <p:cNvSpPr/>
            <p:nvPr/>
          </p:nvSpPr>
          <p:spPr>
            <a:xfrm>
              <a:off x="106242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3" name="Google Shape;303;p5"/>
            <p:cNvSpPr/>
            <p:nvPr/>
          </p:nvSpPr>
          <p:spPr>
            <a:xfrm>
              <a:off x="113741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4" name="Google Shape;304;p5"/>
            <p:cNvSpPr/>
            <p:nvPr/>
          </p:nvSpPr>
          <p:spPr>
            <a:xfrm>
              <a:off x="121240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5" name="Google Shape;305;p5"/>
            <p:cNvSpPr/>
            <p:nvPr/>
          </p:nvSpPr>
          <p:spPr>
            <a:xfrm>
              <a:off x="128739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6" name="Google Shape;306;p5"/>
            <p:cNvSpPr/>
            <p:nvPr/>
          </p:nvSpPr>
          <p:spPr>
            <a:xfrm>
              <a:off x="1362388"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7" name="Google Shape;307;p5"/>
            <p:cNvSpPr/>
            <p:nvPr/>
          </p:nvSpPr>
          <p:spPr>
            <a:xfrm>
              <a:off x="143737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8" name="Google Shape;308;p5"/>
            <p:cNvSpPr/>
            <p:nvPr/>
          </p:nvSpPr>
          <p:spPr>
            <a:xfrm>
              <a:off x="1512368"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09" name="Google Shape;309;p5"/>
            <p:cNvSpPr/>
            <p:nvPr/>
          </p:nvSpPr>
          <p:spPr>
            <a:xfrm>
              <a:off x="158735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10" name="Google Shape;310;p5"/>
            <p:cNvSpPr/>
            <p:nvPr/>
          </p:nvSpPr>
          <p:spPr>
            <a:xfrm>
              <a:off x="76246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11" name="Google Shape;311;p5"/>
            <p:cNvSpPr/>
            <p:nvPr/>
          </p:nvSpPr>
          <p:spPr>
            <a:xfrm>
              <a:off x="83745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12" name="Google Shape;312;p5"/>
            <p:cNvSpPr/>
            <p:nvPr/>
          </p:nvSpPr>
          <p:spPr>
            <a:xfrm>
              <a:off x="91244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13" name="Google Shape;313;p5"/>
            <p:cNvSpPr/>
            <p:nvPr/>
          </p:nvSpPr>
          <p:spPr>
            <a:xfrm>
              <a:off x="98743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14" name="Google Shape;314;p5"/>
            <p:cNvSpPr/>
            <p:nvPr/>
          </p:nvSpPr>
          <p:spPr>
            <a:xfrm>
              <a:off x="709397" y="2458697"/>
              <a:ext cx="951600" cy="82000"/>
            </a:xfrm>
            <a:prstGeom prst="rect">
              <a:avLst/>
            </a:prstGeom>
            <a:solidFill>
              <a:srgbClr val="D9D9D9"/>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grpSp>
      <p:sp>
        <p:nvSpPr>
          <p:cNvPr id="315" name="Google Shape;315;p5"/>
          <p:cNvSpPr/>
          <p:nvPr/>
        </p:nvSpPr>
        <p:spPr>
          <a:xfrm>
            <a:off x="8869267" y="2108818"/>
            <a:ext cx="2943900" cy="23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F6061"/>
              </a:buClr>
              <a:buSzPts val="1200"/>
              <a:buFont typeface="Arial"/>
              <a:buNone/>
            </a:pPr>
            <a:r>
              <a:rPr b="0" i="0" lang="en-US" sz="1200" u="none" cap="none" strike="noStrike">
                <a:solidFill>
                  <a:srgbClr val="5F6061"/>
                </a:solidFill>
                <a:latin typeface="Libre Franklin"/>
                <a:ea typeface="Libre Franklin"/>
                <a:cs typeface="Libre Franklin"/>
                <a:sym typeface="Libre Franklin"/>
              </a:rPr>
              <a:t>A More Complete Mechanical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5F6061"/>
              </a:buClr>
              <a:buSzPts val="1200"/>
              <a:buFont typeface="Arial"/>
              <a:buNone/>
            </a:pPr>
            <a:r>
              <a:rPr b="0" i="0" lang="en-US" sz="1200" u="none" cap="none" strike="noStrike">
                <a:solidFill>
                  <a:srgbClr val="5F6061"/>
                </a:solidFill>
                <a:latin typeface="Libre Franklin"/>
                <a:ea typeface="Libre Franklin"/>
                <a:cs typeface="Libre Franklin"/>
                <a:sym typeface="Libre Franklin"/>
              </a:rPr>
              <a:t>Reference, Part_value, MPN, Order_Number, Container, Pieces_per_unit, Name, Pkg_type, Pkg_IPC_code, SMT_compatible, Width_x, Width_tolerance, Length_y, Length_tolerance, Thickness_z, Thickness_tolerance, Count_IO, Bump_pitch, Bump_pitch_tol, Bump_dia, Bump_dia_tol, Bump_thickness, Bump_thickness_tol, Bump_material, Mold Material, Reflow Profile</a:t>
            </a:r>
            <a:endParaRPr b="0" i="0" sz="1400" u="none" cap="none" strike="noStrike">
              <a:solidFill>
                <a:srgbClr val="000000"/>
              </a:solidFill>
              <a:latin typeface="Arial"/>
              <a:ea typeface="Arial"/>
              <a:cs typeface="Arial"/>
              <a:sym typeface="Arial"/>
            </a:endParaRPr>
          </a:p>
        </p:txBody>
      </p:sp>
      <p:sp>
        <p:nvSpPr>
          <p:cNvPr id="316" name="Google Shape;316;p5"/>
          <p:cNvSpPr txBox="1"/>
          <p:nvPr/>
        </p:nvSpPr>
        <p:spPr>
          <a:xfrm>
            <a:off x="1524000" y="113506"/>
            <a:ext cx="9144000" cy="71244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535353"/>
              </a:buClr>
              <a:buSzPts val="10000"/>
              <a:buFont typeface="Arial"/>
              <a:buNone/>
            </a:pPr>
            <a:r>
              <a:rPr b="1" i="0" lang="en-US" sz="2800" u="none" cap="none" strike="noStrike">
                <a:solidFill>
                  <a:srgbClr val="535353"/>
                </a:solidFill>
                <a:latin typeface="Arial"/>
                <a:ea typeface="Arial"/>
                <a:cs typeface="Arial"/>
                <a:sym typeface="Arial"/>
              </a:rPr>
              <a:t>CDXML Model</a:t>
            </a:r>
            <a:endParaRPr b="0" i="0" sz="1400" u="none" cap="none" strike="noStrike">
              <a:solidFill>
                <a:srgbClr val="000000"/>
              </a:solidFill>
              <a:latin typeface="Arial"/>
              <a:ea typeface="Arial"/>
              <a:cs typeface="Arial"/>
              <a:sym typeface="Arial"/>
            </a:endParaRPr>
          </a:p>
        </p:txBody>
      </p:sp>
      <p:sp>
        <p:nvSpPr>
          <p:cNvPr id="317" name="Google Shape;317;p5"/>
          <p:cNvSpPr txBox="1"/>
          <p:nvPr/>
        </p:nvSpPr>
        <p:spPr>
          <a:xfrm>
            <a:off x="9119289" y="6505320"/>
            <a:ext cx="2844900" cy="365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SzPts val="1200"/>
              <a:buFont typeface="Helvetica Neue"/>
              <a:buNone/>
            </a:pPr>
            <a:fld id="{00000000-1234-1234-1234-123412341234}" type="slidenum">
              <a:rPr b="0" i="0" lang="en-US" sz="1200" u="none" cap="none" strike="noStrike">
                <a:solidFill>
                  <a:srgbClr val="7F7F7F"/>
                </a:solidFill>
                <a:latin typeface="Helvetica Neue"/>
                <a:ea typeface="Helvetica Neue"/>
                <a:cs typeface="Helvetica Neue"/>
                <a:sym typeface="Helvetica Neue"/>
              </a:rPr>
              <a:t>‹#›</a:t>
            </a:fld>
            <a:endParaRPr b="0" i="0" sz="1200" u="none" cap="none" strike="noStrike">
              <a:solidFill>
                <a:srgbClr val="7F7F7F"/>
              </a:solidFill>
              <a:latin typeface="Helvetica Neue"/>
              <a:ea typeface="Helvetica Neue"/>
              <a:cs typeface="Helvetica Neue"/>
              <a:sym typeface="Helvetica Neue"/>
            </a:endParaRPr>
          </a:p>
        </p:txBody>
      </p:sp>
      <p:grpSp>
        <p:nvGrpSpPr>
          <p:cNvPr id="318" name="Google Shape;318;p5"/>
          <p:cNvGrpSpPr/>
          <p:nvPr/>
        </p:nvGrpSpPr>
        <p:grpSpPr>
          <a:xfrm>
            <a:off x="10849834" y="0"/>
            <a:ext cx="1015851" cy="1574122"/>
            <a:chOff x="10849834" y="0"/>
            <a:chExt cx="1015851" cy="1574122"/>
          </a:xfrm>
        </p:grpSpPr>
        <p:pic>
          <p:nvPicPr>
            <p:cNvPr id="319" name="Google Shape;319;p5"/>
            <p:cNvPicPr preferRelativeResize="0"/>
            <p:nvPr/>
          </p:nvPicPr>
          <p:blipFill rotWithShape="1">
            <a:blip r:embed="rId3">
              <a:alphaModFix/>
            </a:blip>
            <a:srcRect b="0" l="0" r="0" t="0"/>
            <a:stretch/>
          </p:blipFill>
          <p:spPr>
            <a:xfrm>
              <a:off x="10849834" y="0"/>
              <a:ext cx="1015851" cy="1355686"/>
            </a:xfrm>
            <a:prstGeom prst="rect">
              <a:avLst/>
            </a:prstGeom>
            <a:noFill/>
            <a:ln>
              <a:noFill/>
            </a:ln>
          </p:spPr>
        </p:pic>
        <p:sp>
          <p:nvSpPr>
            <p:cNvPr id="320" name="Google Shape;320;p5"/>
            <p:cNvSpPr txBox="1"/>
            <p:nvPr/>
          </p:nvSpPr>
          <p:spPr>
            <a:xfrm>
              <a:off x="11075470" y="1266345"/>
              <a:ext cx="5645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CDX</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3ecaf90172_0_0"/>
          <p:cNvSpPr/>
          <p:nvPr/>
        </p:nvSpPr>
        <p:spPr>
          <a:xfrm>
            <a:off x="6139364" y="7423025"/>
            <a:ext cx="2025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B9F01"/>
              </a:solidFill>
              <a:latin typeface="Roboto Medium"/>
              <a:ea typeface="Roboto Medium"/>
              <a:cs typeface="Roboto Medium"/>
              <a:sym typeface="Roboto Medium"/>
            </a:endParaRPr>
          </a:p>
        </p:txBody>
      </p:sp>
      <p:sp>
        <p:nvSpPr>
          <p:cNvPr id="326" name="Google Shape;326;g13ecaf90172_0_0"/>
          <p:cNvSpPr txBox="1"/>
          <p:nvPr/>
        </p:nvSpPr>
        <p:spPr>
          <a:xfrm>
            <a:off x="43728" y="170117"/>
            <a:ext cx="12189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rgbClr val="3F3F3F"/>
                </a:solidFill>
                <a:latin typeface="Arial"/>
                <a:ea typeface="Arial"/>
                <a:cs typeface="Arial"/>
                <a:sym typeface="Arial"/>
              </a:rPr>
              <a:t>CDXML File Format</a:t>
            </a:r>
            <a:endParaRPr b="1" i="0" sz="2800" u="none" cap="none" strike="noStrike">
              <a:solidFill>
                <a:srgbClr val="3F3F3F"/>
              </a:solidFill>
              <a:latin typeface="Arial"/>
              <a:ea typeface="Arial"/>
              <a:cs typeface="Arial"/>
              <a:sym typeface="Arial"/>
            </a:endParaRPr>
          </a:p>
        </p:txBody>
      </p:sp>
      <p:sp>
        <p:nvSpPr>
          <p:cNvPr id="327" name="Google Shape;327;g13ecaf90172_0_0"/>
          <p:cNvSpPr txBox="1"/>
          <p:nvPr/>
        </p:nvSpPr>
        <p:spPr>
          <a:xfrm>
            <a:off x="9119289" y="6505320"/>
            <a:ext cx="2844900" cy="365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SzPts val="1200"/>
              <a:buFont typeface="Helvetica Neue"/>
              <a:buNone/>
            </a:pPr>
            <a:fld id="{00000000-1234-1234-1234-123412341234}" type="slidenum">
              <a:rPr b="0" i="0" lang="en-US" sz="1200" u="none" cap="none" strike="noStrike">
                <a:solidFill>
                  <a:srgbClr val="7F7F7F"/>
                </a:solidFill>
                <a:latin typeface="Helvetica Neue"/>
                <a:ea typeface="Helvetica Neue"/>
                <a:cs typeface="Helvetica Neue"/>
                <a:sym typeface="Helvetica Neue"/>
              </a:rPr>
              <a:t>‹#›</a:t>
            </a:fld>
            <a:endParaRPr b="0" i="0" sz="1200" u="none" cap="none" strike="noStrike">
              <a:solidFill>
                <a:srgbClr val="7F7F7F"/>
              </a:solidFill>
              <a:latin typeface="Helvetica Neue"/>
              <a:ea typeface="Helvetica Neue"/>
              <a:cs typeface="Helvetica Neue"/>
              <a:sym typeface="Helvetica Neue"/>
            </a:endParaRPr>
          </a:p>
        </p:txBody>
      </p:sp>
      <p:sp>
        <p:nvSpPr>
          <p:cNvPr id="328" name="Google Shape;328;g13ecaf90172_0_0"/>
          <p:cNvSpPr txBox="1"/>
          <p:nvPr/>
        </p:nvSpPr>
        <p:spPr>
          <a:xfrm>
            <a:off x="0" y="811200"/>
            <a:ext cx="12189900" cy="4830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CDXML format helps define key design aspect of chiplet, in particular, to support the following: </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Multiple value options data such as the IO modes </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Grouping of data such as min, typ, and max </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Nested values </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Customizable units </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Optional information such as tag and description </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Schema-based with XSD, the XML schema definition </a:t>
            </a:r>
            <a:endParaRPr b="0" i="0" sz="18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Easily extensible data Backward compatible with the older version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CDXML contains the  XML data file.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filename will follow the format of &lt;MPN&gt;.xml.  MPN stands for Manufacturer's Part Number which is a unique product identifier.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schema.xsd XSD file defines the schema of the XML file. </a:t>
            </a:r>
            <a:r>
              <a:rPr b="0" i="0" lang="en-US" sz="1800" u="none" cap="none" strike="noStrike">
                <a:solidFill>
                  <a:schemeClr val="dk1"/>
                </a:solidFill>
                <a:latin typeface="Arial"/>
                <a:ea typeface="Arial"/>
                <a:cs typeface="Arial"/>
                <a:sym typeface="Arial"/>
              </a:rPr>
              <a:t>For example, the file for chiplet ZGL12345FC would be ZGL12345FC.xml.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There are 3 sections in CDXML; MECH, IO, and ELECT in the file, representing the mechanical, IO, and electrical information of chiplets respectively. Most of this information can be found in the datasheets.</a:t>
            </a:r>
            <a:endParaRPr b="0" i="0" sz="1800" u="none" cap="none" strike="noStrike">
              <a:solidFill>
                <a:schemeClr val="dk1"/>
              </a:solidFill>
              <a:latin typeface="Arial"/>
              <a:ea typeface="Arial"/>
              <a:cs typeface="Arial"/>
              <a:sym typeface="Arial"/>
            </a:endParaRPr>
          </a:p>
        </p:txBody>
      </p:sp>
      <p:grpSp>
        <p:nvGrpSpPr>
          <p:cNvPr id="329" name="Google Shape;329;g13ecaf90172_0_0"/>
          <p:cNvGrpSpPr/>
          <p:nvPr/>
        </p:nvGrpSpPr>
        <p:grpSpPr>
          <a:xfrm>
            <a:off x="10849834" y="0"/>
            <a:ext cx="1015851" cy="1574122"/>
            <a:chOff x="10849834" y="0"/>
            <a:chExt cx="1015851" cy="1574122"/>
          </a:xfrm>
        </p:grpSpPr>
        <p:pic>
          <p:nvPicPr>
            <p:cNvPr id="330" name="Google Shape;330;g13ecaf90172_0_0"/>
            <p:cNvPicPr preferRelativeResize="0"/>
            <p:nvPr/>
          </p:nvPicPr>
          <p:blipFill rotWithShape="1">
            <a:blip r:embed="rId3">
              <a:alphaModFix/>
            </a:blip>
            <a:srcRect b="0" l="0" r="0" t="0"/>
            <a:stretch/>
          </p:blipFill>
          <p:spPr>
            <a:xfrm>
              <a:off x="10849834" y="0"/>
              <a:ext cx="1015851" cy="1355686"/>
            </a:xfrm>
            <a:prstGeom prst="rect">
              <a:avLst/>
            </a:prstGeom>
            <a:noFill/>
            <a:ln>
              <a:noFill/>
            </a:ln>
          </p:spPr>
        </p:pic>
        <p:sp>
          <p:nvSpPr>
            <p:cNvPr id="331" name="Google Shape;331;g13ecaf90172_0_0"/>
            <p:cNvSpPr txBox="1"/>
            <p:nvPr/>
          </p:nvSpPr>
          <p:spPr>
            <a:xfrm>
              <a:off x="11075470" y="1266345"/>
              <a:ext cx="5645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CDX</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7"/>
          <p:cNvSpPr txBox="1"/>
          <p:nvPr/>
        </p:nvSpPr>
        <p:spPr>
          <a:xfrm>
            <a:off x="649633" y="2868981"/>
            <a:ext cx="3254800" cy="1888297"/>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pin1: location, function, mode, EC Table, RLC, f, V, T</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pin2: location, function, mode_a, EC Table, RLC, f, V, T</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pin2:  location, function, mode_b, EC Table, RLC, f, V, T</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pin3:  location, function, mode, EC Table, RLC, f, V, T</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pin_n:  location, function, mode, EC Table, RLC, f, V, T</a:t>
            </a:r>
            <a:endParaRPr b="0" i="0" sz="1067" u="none" cap="none" strike="noStrike">
              <a:solidFill>
                <a:srgbClr val="000000"/>
              </a:solidFill>
              <a:latin typeface="Source Sans Pro"/>
              <a:ea typeface="Source Sans Pro"/>
              <a:cs typeface="Source Sans Pro"/>
              <a:sym typeface="Source Sans Pro"/>
            </a:endParaRPr>
          </a:p>
        </p:txBody>
      </p:sp>
      <p:sp>
        <p:nvSpPr>
          <p:cNvPr id="337" name="Google Shape;337;p7"/>
          <p:cNvSpPr txBox="1"/>
          <p:nvPr/>
        </p:nvSpPr>
        <p:spPr>
          <a:xfrm>
            <a:off x="649633" y="4830868"/>
            <a:ext cx="4214400" cy="903027"/>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Overall Electrical Characteristics</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Modes of Operation</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Lists of Voltages and Current Draw vs Modes</a:t>
            </a:r>
            <a:endParaRPr b="0" i="0" sz="1067"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000000"/>
                </a:solidFill>
                <a:latin typeface="Source Sans Pro"/>
                <a:ea typeface="Source Sans Pro"/>
                <a:cs typeface="Source Sans Pro"/>
                <a:sym typeface="Source Sans Pro"/>
              </a:rPr>
              <a:t>PVT (Process, Voltage and Temperature) Normalizing Data</a:t>
            </a:r>
            <a:endParaRPr b="0" i="0" sz="1067" u="none" cap="none" strike="noStrike">
              <a:solidFill>
                <a:srgbClr val="000000"/>
              </a:solidFill>
              <a:latin typeface="Source Sans Pro"/>
              <a:ea typeface="Source Sans Pro"/>
              <a:cs typeface="Source Sans Pro"/>
              <a:sym typeface="Source Sans Pro"/>
            </a:endParaRPr>
          </a:p>
        </p:txBody>
      </p:sp>
      <p:grpSp>
        <p:nvGrpSpPr>
          <p:cNvPr id="338" name="Google Shape;338;p7"/>
          <p:cNvGrpSpPr/>
          <p:nvPr/>
        </p:nvGrpSpPr>
        <p:grpSpPr>
          <a:xfrm>
            <a:off x="709397" y="1471933"/>
            <a:ext cx="951600" cy="1101491"/>
            <a:chOff x="709397" y="1471933"/>
            <a:chExt cx="951600" cy="1101491"/>
          </a:xfrm>
        </p:grpSpPr>
        <p:sp>
          <p:nvSpPr>
            <p:cNvPr id="339" name="Google Shape;339;p7"/>
            <p:cNvSpPr/>
            <p:nvPr/>
          </p:nvSpPr>
          <p:spPr>
            <a:xfrm>
              <a:off x="709397" y="1471933"/>
              <a:ext cx="951600" cy="850400"/>
            </a:xfrm>
            <a:prstGeom prst="rect">
              <a:avLst/>
            </a:prstGeom>
            <a:solidFill>
              <a:srgbClr val="D9D9D9"/>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0" name="Google Shape;340;p7"/>
            <p:cNvSpPr/>
            <p:nvPr/>
          </p:nvSpPr>
          <p:spPr>
            <a:xfrm>
              <a:off x="106242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1" name="Google Shape;341;p7"/>
            <p:cNvSpPr/>
            <p:nvPr/>
          </p:nvSpPr>
          <p:spPr>
            <a:xfrm>
              <a:off x="113741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2" name="Google Shape;342;p7"/>
            <p:cNvSpPr/>
            <p:nvPr/>
          </p:nvSpPr>
          <p:spPr>
            <a:xfrm>
              <a:off x="121240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3" name="Google Shape;343;p7"/>
            <p:cNvSpPr/>
            <p:nvPr/>
          </p:nvSpPr>
          <p:spPr>
            <a:xfrm>
              <a:off x="128739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4" name="Google Shape;344;p7"/>
            <p:cNvSpPr/>
            <p:nvPr/>
          </p:nvSpPr>
          <p:spPr>
            <a:xfrm>
              <a:off x="1362388"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5" name="Google Shape;345;p7"/>
            <p:cNvSpPr/>
            <p:nvPr/>
          </p:nvSpPr>
          <p:spPr>
            <a:xfrm>
              <a:off x="143737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6" name="Google Shape;346;p7"/>
            <p:cNvSpPr/>
            <p:nvPr/>
          </p:nvSpPr>
          <p:spPr>
            <a:xfrm>
              <a:off x="1512368"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7" name="Google Shape;347;p7"/>
            <p:cNvSpPr/>
            <p:nvPr/>
          </p:nvSpPr>
          <p:spPr>
            <a:xfrm>
              <a:off x="158735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8" name="Google Shape;348;p7"/>
            <p:cNvSpPr/>
            <p:nvPr/>
          </p:nvSpPr>
          <p:spPr>
            <a:xfrm>
              <a:off x="76246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49" name="Google Shape;349;p7"/>
            <p:cNvSpPr/>
            <p:nvPr/>
          </p:nvSpPr>
          <p:spPr>
            <a:xfrm>
              <a:off x="83745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0" name="Google Shape;350;p7"/>
            <p:cNvSpPr/>
            <p:nvPr/>
          </p:nvSpPr>
          <p:spPr>
            <a:xfrm>
              <a:off x="91244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1" name="Google Shape;351;p7"/>
            <p:cNvSpPr/>
            <p:nvPr/>
          </p:nvSpPr>
          <p:spPr>
            <a:xfrm>
              <a:off x="987437" y="150806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2" name="Google Shape;352;p7"/>
            <p:cNvSpPr/>
            <p:nvPr/>
          </p:nvSpPr>
          <p:spPr>
            <a:xfrm>
              <a:off x="106242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3" name="Google Shape;353;p7"/>
            <p:cNvSpPr/>
            <p:nvPr/>
          </p:nvSpPr>
          <p:spPr>
            <a:xfrm>
              <a:off x="113741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4" name="Google Shape;354;p7"/>
            <p:cNvSpPr/>
            <p:nvPr/>
          </p:nvSpPr>
          <p:spPr>
            <a:xfrm>
              <a:off x="121240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5" name="Google Shape;355;p7"/>
            <p:cNvSpPr/>
            <p:nvPr/>
          </p:nvSpPr>
          <p:spPr>
            <a:xfrm>
              <a:off x="128739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6" name="Google Shape;356;p7"/>
            <p:cNvSpPr/>
            <p:nvPr/>
          </p:nvSpPr>
          <p:spPr>
            <a:xfrm>
              <a:off x="1362388"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7" name="Google Shape;357;p7"/>
            <p:cNvSpPr/>
            <p:nvPr/>
          </p:nvSpPr>
          <p:spPr>
            <a:xfrm>
              <a:off x="143737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8" name="Google Shape;358;p7"/>
            <p:cNvSpPr/>
            <p:nvPr/>
          </p:nvSpPr>
          <p:spPr>
            <a:xfrm>
              <a:off x="1512368"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59" name="Google Shape;359;p7"/>
            <p:cNvSpPr/>
            <p:nvPr/>
          </p:nvSpPr>
          <p:spPr>
            <a:xfrm>
              <a:off x="158735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0" name="Google Shape;360;p7"/>
            <p:cNvSpPr/>
            <p:nvPr/>
          </p:nvSpPr>
          <p:spPr>
            <a:xfrm>
              <a:off x="76246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1" name="Google Shape;361;p7"/>
            <p:cNvSpPr/>
            <p:nvPr/>
          </p:nvSpPr>
          <p:spPr>
            <a:xfrm>
              <a:off x="83745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2" name="Google Shape;362;p7"/>
            <p:cNvSpPr/>
            <p:nvPr/>
          </p:nvSpPr>
          <p:spPr>
            <a:xfrm>
              <a:off x="91244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3" name="Google Shape;363;p7"/>
            <p:cNvSpPr/>
            <p:nvPr/>
          </p:nvSpPr>
          <p:spPr>
            <a:xfrm>
              <a:off x="987437" y="158118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4" name="Google Shape;364;p7"/>
            <p:cNvSpPr/>
            <p:nvPr/>
          </p:nvSpPr>
          <p:spPr>
            <a:xfrm>
              <a:off x="106242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5" name="Google Shape;365;p7"/>
            <p:cNvSpPr/>
            <p:nvPr/>
          </p:nvSpPr>
          <p:spPr>
            <a:xfrm>
              <a:off x="113741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6" name="Google Shape;366;p7"/>
            <p:cNvSpPr/>
            <p:nvPr/>
          </p:nvSpPr>
          <p:spPr>
            <a:xfrm>
              <a:off x="121240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7" name="Google Shape;367;p7"/>
            <p:cNvSpPr/>
            <p:nvPr/>
          </p:nvSpPr>
          <p:spPr>
            <a:xfrm>
              <a:off x="128739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8" name="Google Shape;368;p7"/>
            <p:cNvSpPr/>
            <p:nvPr/>
          </p:nvSpPr>
          <p:spPr>
            <a:xfrm>
              <a:off x="1362388"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69" name="Google Shape;369;p7"/>
            <p:cNvSpPr/>
            <p:nvPr/>
          </p:nvSpPr>
          <p:spPr>
            <a:xfrm>
              <a:off x="143737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0" name="Google Shape;370;p7"/>
            <p:cNvSpPr/>
            <p:nvPr/>
          </p:nvSpPr>
          <p:spPr>
            <a:xfrm>
              <a:off x="1512368"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1" name="Google Shape;371;p7"/>
            <p:cNvSpPr/>
            <p:nvPr/>
          </p:nvSpPr>
          <p:spPr>
            <a:xfrm>
              <a:off x="158735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2" name="Google Shape;372;p7"/>
            <p:cNvSpPr/>
            <p:nvPr/>
          </p:nvSpPr>
          <p:spPr>
            <a:xfrm>
              <a:off x="76246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3" name="Google Shape;373;p7"/>
            <p:cNvSpPr/>
            <p:nvPr/>
          </p:nvSpPr>
          <p:spPr>
            <a:xfrm>
              <a:off x="83745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4" name="Google Shape;374;p7"/>
            <p:cNvSpPr/>
            <p:nvPr/>
          </p:nvSpPr>
          <p:spPr>
            <a:xfrm>
              <a:off x="91244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5" name="Google Shape;375;p7"/>
            <p:cNvSpPr/>
            <p:nvPr/>
          </p:nvSpPr>
          <p:spPr>
            <a:xfrm>
              <a:off x="987437" y="1654316"/>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6" name="Google Shape;376;p7"/>
            <p:cNvSpPr/>
            <p:nvPr/>
          </p:nvSpPr>
          <p:spPr>
            <a:xfrm>
              <a:off x="106242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7" name="Google Shape;377;p7"/>
            <p:cNvSpPr/>
            <p:nvPr/>
          </p:nvSpPr>
          <p:spPr>
            <a:xfrm>
              <a:off x="113741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8" name="Google Shape;378;p7"/>
            <p:cNvSpPr/>
            <p:nvPr/>
          </p:nvSpPr>
          <p:spPr>
            <a:xfrm>
              <a:off x="121240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79" name="Google Shape;379;p7"/>
            <p:cNvSpPr/>
            <p:nvPr/>
          </p:nvSpPr>
          <p:spPr>
            <a:xfrm>
              <a:off x="128739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0" name="Google Shape;380;p7"/>
            <p:cNvSpPr/>
            <p:nvPr/>
          </p:nvSpPr>
          <p:spPr>
            <a:xfrm>
              <a:off x="1362388"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1" name="Google Shape;381;p7"/>
            <p:cNvSpPr/>
            <p:nvPr/>
          </p:nvSpPr>
          <p:spPr>
            <a:xfrm>
              <a:off x="143737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2" name="Google Shape;382;p7"/>
            <p:cNvSpPr/>
            <p:nvPr/>
          </p:nvSpPr>
          <p:spPr>
            <a:xfrm>
              <a:off x="1512368"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3" name="Google Shape;383;p7"/>
            <p:cNvSpPr/>
            <p:nvPr/>
          </p:nvSpPr>
          <p:spPr>
            <a:xfrm>
              <a:off x="158735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4" name="Google Shape;384;p7"/>
            <p:cNvSpPr/>
            <p:nvPr/>
          </p:nvSpPr>
          <p:spPr>
            <a:xfrm>
              <a:off x="76246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5" name="Google Shape;385;p7"/>
            <p:cNvSpPr/>
            <p:nvPr/>
          </p:nvSpPr>
          <p:spPr>
            <a:xfrm>
              <a:off x="83745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6" name="Google Shape;386;p7"/>
            <p:cNvSpPr/>
            <p:nvPr/>
          </p:nvSpPr>
          <p:spPr>
            <a:xfrm>
              <a:off x="91244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7" name="Google Shape;387;p7"/>
            <p:cNvSpPr/>
            <p:nvPr/>
          </p:nvSpPr>
          <p:spPr>
            <a:xfrm>
              <a:off x="987437" y="172744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8" name="Google Shape;388;p7"/>
            <p:cNvSpPr/>
            <p:nvPr/>
          </p:nvSpPr>
          <p:spPr>
            <a:xfrm>
              <a:off x="106242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89" name="Google Shape;389;p7"/>
            <p:cNvSpPr/>
            <p:nvPr/>
          </p:nvSpPr>
          <p:spPr>
            <a:xfrm>
              <a:off x="113741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0" name="Google Shape;390;p7"/>
            <p:cNvSpPr/>
            <p:nvPr/>
          </p:nvSpPr>
          <p:spPr>
            <a:xfrm>
              <a:off x="121240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1" name="Google Shape;391;p7"/>
            <p:cNvSpPr/>
            <p:nvPr/>
          </p:nvSpPr>
          <p:spPr>
            <a:xfrm>
              <a:off x="128739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2" name="Google Shape;392;p7"/>
            <p:cNvSpPr/>
            <p:nvPr/>
          </p:nvSpPr>
          <p:spPr>
            <a:xfrm>
              <a:off x="1362388"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3" name="Google Shape;393;p7"/>
            <p:cNvSpPr/>
            <p:nvPr/>
          </p:nvSpPr>
          <p:spPr>
            <a:xfrm>
              <a:off x="143737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4" name="Google Shape;394;p7"/>
            <p:cNvSpPr/>
            <p:nvPr/>
          </p:nvSpPr>
          <p:spPr>
            <a:xfrm>
              <a:off x="1512368"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5" name="Google Shape;395;p7"/>
            <p:cNvSpPr/>
            <p:nvPr/>
          </p:nvSpPr>
          <p:spPr>
            <a:xfrm>
              <a:off x="158735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6" name="Google Shape;396;p7"/>
            <p:cNvSpPr/>
            <p:nvPr/>
          </p:nvSpPr>
          <p:spPr>
            <a:xfrm>
              <a:off x="76246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7" name="Google Shape;397;p7"/>
            <p:cNvSpPr/>
            <p:nvPr/>
          </p:nvSpPr>
          <p:spPr>
            <a:xfrm>
              <a:off x="83745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8" name="Google Shape;398;p7"/>
            <p:cNvSpPr/>
            <p:nvPr/>
          </p:nvSpPr>
          <p:spPr>
            <a:xfrm>
              <a:off x="91244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399" name="Google Shape;399;p7"/>
            <p:cNvSpPr/>
            <p:nvPr/>
          </p:nvSpPr>
          <p:spPr>
            <a:xfrm>
              <a:off x="987437" y="1800567"/>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0" name="Google Shape;400;p7"/>
            <p:cNvSpPr/>
            <p:nvPr/>
          </p:nvSpPr>
          <p:spPr>
            <a:xfrm>
              <a:off x="106242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1" name="Google Shape;401;p7"/>
            <p:cNvSpPr/>
            <p:nvPr/>
          </p:nvSpPr>
          <p:spPr>
            <a:xfrm>
              <a:off x="113741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2" name="Google Shape;402;p7"/>
            <p:cNvSpPr/>
            <p:nvPr/>
          </p:nvSpPr>
          <p:spPr>
            <a:xfrm>
              <a:off x="121240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3" name="Google Shape;403;p7"/>
            <p:cNvSpPr/>
            <p:nvPr/>
          </p:nvSpPr>
          <p:spPr>
            <a:xfrm>
              <a:off x="128739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4" name="Google Shape;404;p7"/>
            <p:cNvSpPr/>
            <p:nvPr/>
          </p:nvSpPr>
          <p:spPr>
            <a:xfrm>
              <a:off x="1362388"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5" name="Google Shape;405;p7"/>
            <p:cNvSpPr/>
            <p:nvPr/>
          </p:nvSpPr>
          <p:spPr>
            <a:xfrm>
              <a:off x="143737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6" name="Google Shape;406;p7"/>
            <p:cNvSpPr/>
            <p:nvPr/>
          </p:nvSpPr>
          <p:spPr>
            <a:xfrm>
              <a:off x="1512368"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7" name="Google Shape;407;p7"/>
            <p:cNvSpPr/>
            <p:nvPr/>
          </p:nvSpPr>
          <p:spPr>
            <a:xfrm>
              <a:off x="158735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8" name="Google Shape;408;p7"/>
            <p:cNvSpPr/>
            <p:nvPr/>
          </p:nvSpPr>
          <p:spPr>
            <a:xfrm>
              <a:off x="76246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09" name="Google Shape;409;p7"/>
            <p:cNvSpPr/>
            <p:nvPr/>
          </p:nvSpPr>
          <p:spPr>
            <a:xfrm>
              <a:off x="83745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0" name="Google Shape;410;p7"/>
            <p:cNvSpPr/>
            <p:nvPr/>
          </p:nvSpPr>
          <p:spPr>
            <a:xfrm>
              <a:off x="91244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1" name="Google Shape;411;p7"/>
            <p:cNvSpPr/>
            <p:nvPr/>
          </p:nvSpPr>
          <p:spPr>
            <a:xfrm>
              <a:off x="987437" y="1873692"/>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2" name="Google Shape;412;p7"/>
            <p:cNvSpPr/>
            <p:nvPr/>
          </p:nvSpPr>
          <p:spPr>
            <a:xfrm>
              <a:off x="106242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3" name="Google Shape;413;p7"/>
            <p:cNvSpPr/>
            <p:nvPr/>
          </p:nvSpPr>
          <p:spPr>
            <a:xfrm>
              <a:off x="113741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4" name="Google Shape;414;p7"/>
            <p:cNvSpPr/>
            <p:nvPr/>
          </p:nvSpPr>
          <p:spPr>
            <a:xfrm>
              <a:off x="121240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5" name="Google Shape;415;p7"/>
            <p:cNvSpPr/>
            <p:nvPr/>
          </p:nvSpPr>
          <p:spPr>
            <a:xfrm>
              <a:off x="128739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6" name="Google Shape;416;p7"/>
            <p:cNvSpPr/>
            <p:nvPr/>
          </p:nvSpPr>
          <p:spPr>
            <a:xfrm>
              <a:off x="1362388"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7" name="Google Shape;417;p7"/>
            <p:cNvSpPr/>
            <p:nvPr/>
          </p:nvSpPr>
          <p:spPr>
            <a:xfrm>
              <a:off x="143737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8" name="Google Shape;418;p7"/>
            <p:cNvSpPr/>
            <p:nvPr/>
          </p:nvSpPr>
          <p:spPr>
            <a:xfrm>
              <a:off x="1512368"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19" name="Google Shape;419;p7"/>
            <p:cNvSpPr/>
            <p:nvPr/>
          </p:nvSpPr>
          <p:spPr>
            <a:xfrm>
              <a:off x="158735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0" name="Google Shape;420;p7"/>
            <p:cNvSpPr/>
            <p:nvPr/>
          </p:nvSpPr>
          <p:spPr>
            <a:xfrm>
              <a:off x="76246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1" name="Google Shape;421;p7"/>
            <p:cNvSpPr/>
            <p:nvPr/>
          </p:nvSpPr>
          <p:spPr>
            <a:xfrm>
              <a:off x="83745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2" name="Google Shape;422;p7"/>
            <p:cNvSpPr/>
            <p:nvPr/>
          </p:nvSpPr>
          <p:spPr>
            <a:xfrm>
              <a:off x="91244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3" name="Google Shape;423;p7"/>
            <p:cNvSpPr/>
            <p:nvPr/>
          </p:nvSpPr>
          <p:spPr>
            <a:xfrm>
              <a:off x="987437" y="194681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4" name="Google Shape;424;p7"/>
            <p:cNvSpPr/>
            <p:nvPr/>
          </p:nvSpPr>
          <p:spPr>
            <a:xfrm>
              <a:off x="106242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5" name="Google Shape;425;p7"/>
            <p:cNvSpPr/>
            <p:nvPr/>
          </p:nvSpPr>
          <p:spPr>
            <a:xfrm>
              <a:off x="113741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6" name="Google Shape;426;p7"/>
            <p:cNvSpPr/>
            <p:nvPr/>
          </p:nvSpPr>
          <p:spPr>
            <a:xfrm>
              <a:off x="121240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7" name="Google Shape;427;p7"/>
            <p:cNvSpPr/>
            <p:nvPr/>
          </p:nvSpPr>
          <p:spPr>
            <a:xfrm>
              <a:off x="128739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8" name="Google Shape;428;p7"/>
            <p:cNvSpPr/>
            <p:nvPr/>
          </p:nvSpPr>
          <p:spPr>
            <a:xfrm>
              <a:off x="1362388"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29" name="Google Shape;429;p7"/>
            <p:cNvSpPr/>
            <p:nvPr/>
          </p:nvSpPr>
          <p:spPr>
            <a:xfrm>
              <a:off x="143737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0" name="Google Shape;430;p7"/>
            <p:cNvSpPr/>
            <p:nvPr/>
          </p:nvSpPr>
          <p:spPr>
            <a:xfrm>
              <a:off x="1512368"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1" name="Google Shape;431;p7"/>
            <p:cNvSpPr/>
            <p:nvPr/>
          </p:nvSpPr>
          <p:spPr>
            <a:xfrm>
              <a:off x="158735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2" name="Google Shape;432;p7"/>
            <p:cNvSpPr/>
            <p:nvPr/>
          </p:nvSpPr>
          <p:spPr>
            <a:xfrm>
              <a:off x="76246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3" name="Google Shape;433;p7"/>
            <p:cNvSpPr/>
            <p:nvPr/>
          </p:nvSpPr>
          <p:spPr>
            <a:xfrm>
              <a:off x="83745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4" name="Google Shape;434;p7"/>
            <p:cNvSpPr/>
            <p:nvPr/>
          </p:nvSpPr>
          <p:spPr>
            <a:xfrm>
              <a:off x="91244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5" name="Google Shape;435;p7"/>
            <p:cNvSpPr/>
            <p:nvPr/>
          </p:nvSpPr>
          <p:spPr>
            <a:xfrm>
              <a:off x="987437" y="201994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6" name="Google Shape;436;p7"/>
            <p:cNvSpPr/>
            <p:nvPr/>
          </p:nvSpPr>
          <p:spPr>
            <a:xfrm>
              <a:off x="106242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7" name="Google Shape;437;p7"/>
            <p:cNvSpPr/>
            <p:nvPr/>
          </p:nvSpPr>
          <p:spPr>
            <a:xfrm>
              <a:off x="113741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8" name="Google Shape;438;p7"/>
            <p:cNvSpPr/>
            <p:nvPr/>
          </p:nvSpPr>
          <p:spPr>
            <a:xfrm>
              <a:off x="121240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39" name="Google Shape;439;p7"/>
            <p:cNvSpPr/>
            <p:nvPr/>
          </p:nvSpPr>
          <p:spPr>
            <a:xfrm>
              <a:off x="128739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0" name="Google Shape;440;p7"/>
            <p:cNvSpPr/>
            <p:nvPr/>
          </p:nvSpPr>
          <p:spPr>
            <a:xfrm>
              <a:off x="1362388"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1" name="Google Shape;441;p7"/>
            <p:cNvSpPr/>
            <p:nvPr/>
          </p:nvSpPr>
          <p:spPr>
            <a:xfrm>
              <a:off x="143737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2" name="Google Shape;442;p7"/>
            <p:cNvSpPr/>
            <p:nvPr/>
          </p:nvSpPr>
          <p:spPr>
            <a:xfrm>
              <a:off x="1512368"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3" name="Google Shape;443;p7"/>
            <p:cNvSpPr/>
            <p:nvPr/>
          </p:nvSpPr>
          <p:spPr>
            <a:xfrm>
              <a:off x="158735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4" name="Google Shape;444;p7"/>
            <p:cNvSpPr/>
            <p:nvPr/>
          </p:nvSpPr>
          <p:spPr>
            <a:xfrm>
              <a:off x="76246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5" name="Google Shape;445;p7"/>
            <p:cNvSpPr/>
            <p:nvPr/>
          </p:nvSpPr>
          <p:spPr>
            <a:xfrm>
              <a:off x="83745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6" name="Google Shape;446;p7"/>
            <p:cNvSpPr/>
            <p:nvPr/>
          </p:nvSpPr>
          <p:spPr>
            <a:xfrm>
              <a:off x="91244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7" name="Google Shape;447;p7"/>
            <p:cNvSpPr/>
            <p:nvPr/>
          </p:nvSpPr>
          <p:spPr>
            <a:xfrm>
              <a:off x="987437" y="2093069"/>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8" name="Google Shape;448;p7"/>
            <p:cNvSpPr/>
            <p:nvPr/>
          </p:nvSpPr>
          <p:spPr>
            <a:xfrm>
              <a:off x="106242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49" name="Google Shape;449;p7"/>
            <p:cNvSpPr/>
            <p:nvPr/>
          </p:nvSpPr>
          <p:spPr>
            <a:xfrm>
              <a:off x="113741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0" name="Google Shape;450;p7"/>
            <p:cNvSpPr/>
            <p:nvPr/>
          </p:nvSpPr>
          <p:spPr>
            <a:xfrm>
              <a:off x="121240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1" name="Google Shape;451;p7"/>
            <p:cNvSpPr/>
            <p:nvPr/>
          </p:nvSpPr>
          <p:spPr>
            <a:xfrm>
              <a:off x="128739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2" name="Google Shape;452;p7"/>
            <p:cNvSpPr/>
            <p:nvPr/>
          </p:nvSpPr>
          <p:spPr>
            <a:xfrm>
              <a:off x="1362388"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3" name="Google Shape;453;p7"/>
            <p:cNvSpPr/>
            <p:nvPr/>
          </p:nvSpPr>
          <p:spPr>
            <a:xfrm>
              <a:off x="143737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4" name="Google Shape;454;p7"/>
            <p:cNvSpPr/>
            <p:nvPr/>
          </p:nvSpPr>
          <p:spPr>
            <a:xfrm>
              <a:off x="1512368"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5" name="Google Shape;455;p7"/>
            <p:cNvSpPr/>
            <p:nvPr/>
          </p:nvSpPr>
          <p:spPr>
            <a:xfrm>
              <a:off x="158735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6" name="Google Shape;456;p7"/>
            <p:cNvSpPr/>
            <p:nvPr/>
          </p:nvSpPr>
          <p:spPr>
            <a:xfrm>
              <a:off x="76246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7" name="Google Shape;457;p7"/>
            <p:cNvSpPr/>
            <p:nvPr/>
          </p:nvSpPr>
          <p:spPr>
            <a:xfrm>
              <a:off x="83745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8" name="Google Shape;458;p7"/>
            <p:cNvSpPr/>
            <p:nvPr/>
          </p:nvSpPr>
          <p:spPr>
            <a:xfrm>
              <a:off x="91244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59" name="Google Shape;459;p7"/>
            <p:cNvSpPr/>
            <p:nvPr/>
          </p:nvSpPr>
          <p:spPr>
            <a:xfrm>
              <a:off x="987437" y="2166195"/>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0" name="Google Shape;460;p7"/>
            <p:cNvSpPr/>
            <p:nvPr/>
          </p:nvSpPr>
          <p:spPr>
            <a:xfrm>
              <a:off x="106242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1" name="Google Shape;461;p7"/>
            <p:cNvSpPr/>
            <p:nvPr/>
          </p:nvSpPr>
          <p:spPr>
            <a:xfrm>
              <a:off x="113741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2" name="Google Shape;462;p7"/>
            <p:cNvSpPr/>
            <p:nvPr/>
          </p:nvSpPr>
          <p:spPr>
            <a:xfrm>
              <a:off x="121240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3" name="Google Shape;463;p7"/>
            <p:cNvSpPr/>
            <p:nvPr/>
          </p:nvSpPr>
          <p:spPr>
            <a:xfrm>
              <a:off x="128739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4" name="Google Shape;464;p7"/>
            <p:cNvSpPr/>
            <p:nvPr/>
          </p:nvSpPr>
          <p:spPr>
            <a:xfrm>
              <a:off x="1362388"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5" name="Google Shape;465;p7"/>
            <p:cNvSpPr/>
            <p:nvPr/>
          </p:nvSpPr>
          <p:spPr>
            <a:xfrm>
              <a:off x="143737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6" name="Google Shape;466;p7"/>
            <p:cNvSpPr/>
            <p:nvPr/>
          </p:nvSpPr>
          <p:spPr>
            <a:xfrm>
              <a:off x="1512368"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7" name="Google Shape;467;p7"/>
            <p:cNvSpPr/>
            <p:nvPr/>
          </p:nvSpPr>
          <p:spPr>
            <a:xfrm>
              <a:off x="158735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8" name="Google Shape;468;p7"/>
            <p:cNvSpPr/>
            <p:nvPr/>
          </p:nvSpPr>
          <p:spPr>
            <a:xfrm>
              <a:off x="76246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69" name="Google Shape;469;p7"/>
            <p:cNvSpPr/>
            <p:nvPr/>
          </p:nvSpPr>
          <p:spPr>
            <a:xfrm>
              <a:off x="83745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0" name="Google Shape;470;p7"/>
            <p:cNvSpPr/>
            <p:nvPr/>
          </p:nvSpPr>
          <p:spPr>
            <a:xfrm>
              <a:off x="91244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1" name="Google Shape;471;p7"/>
            <p:cNvSpPr/>
            <p:nvPr/>
          </p:nvSpPr>
          <p:spPr>
            <a:xfrm>
              <a:off x="987437" y="2239321"/>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2" name="Google Shape;472;p7"/>
            <p:cNvSpPr/>
            <p:nvPr/>
          </p:nvSpPr>
          <p:spPr>
            <a:xfrm>
              <a:off x="106242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3" name="Google Shape;473;p7"/>
            <p:cNvSpPr/>
            <p:nvPr/>
          </p:nvSpPr>
          <p:spPr>
            <a:xfrm>
              <a:off x="113741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4" name="Google Shape;474;p7"/>
            <p:cNvSpPr/>
            <p:nvPr/>
          </p:nvSpPr>
          <p:spPr>
            <a:xfrm>
              <a:off x="121240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5" name="Google Shape;475;p7"/>
            <p:cNvSpPr/>
            <p:nvPr/>
          </p:nvSpPr>
          <p:spPr>
            <a:xfrm>
              <a:off x="128739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6" name="Google Shape;476;p7"/>
            <p:cNvSpPr/>
            <p:nvPr/>
          </p:nvSpPr>
          <p:spPr>
            <a:xfrm>
              <a:off x="1362388"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7" name="Google Shape;477;p7"/>
            <p:cNvSpPr/>
            <p:nvPr/>
          </p:nvSpPr>
          <p:spPr>
            <a:xfrm>
              <a:off x="143737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8" name="Google Shape;478;p7"/>
            <p:cNvSpPr/>
            <p:nvPr/>
          </p:nvSpPr>
          <p:spPr>
            <a:xfrm>
              <a:off x="1512368"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79" name="Google Shape;479;p7"/>
            <p:cNvSpPr/>
            <p:nvPr/>
          </p:nvSpPr>
          <p:spPr>
            <a:xfrm>
              <a:off x="158735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80" name="Google Shape;480;p7"/>
            <p:cNvSpPr/>
            <p:nvPr/>
          </p:nvSpPr>
          <p:spPr>
            <a:xfrm>
              <a:off x="76246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81" name="Google Shape;481;p7"/>
            <p:cNvSpPr/>
            <p:nvPr/>
          </p:nvSpPr>
          <p:spPr>
            <a:xfrm>
              <a:off x="83745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82" name="Google Shape;482;p7"/>
            <p:cNvSpPr/>
            <p:nvPr/>
          </p:nvSpPr>
          <p:spPr>
            <a:xfrm>
              <a:off x="91244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83" name="Google Shape;483;p7"/>
            <p:cNvSpPr/>
            <p:nvPr/>
          </p:nvSpPr>
          <p:spPr>
            <a:xfrm>
              <a:off x="987437" y="2531824"/>
              <a:ext cx="42400" cy="41600"/>
            </a:xfrm>
            <a:prstGeom prst="flowChartConnector">
              <a:avLst/>
            </a:prstGeom>
            <a:solidFill>
              <a:srgbClr val="535353"/>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sp>
          <p:nvSpPr>
            <p:cNvPr id="484" name="Google Shape;484;p7"/>
            <p:cNvSpPr/>
            <p:nvPr/>
          </p:nvSpPr>
          <p:spPr>
            <a:xfrm>
              <a:off x="709397" y="2458697"/>
              <a:ext cx="951600" cy="82000"/>
            </a:xfrm>
            <a:prstGeom prst="rect">
              <a:avLst/>
            </a:prstGeom>
            <a:solidFill>
              <a:srgbClr val="D9D9D9"/>
            </a:solidFill>
            <a:ln cap="flat" cmpd="sng" w="9525">
              <a:solidFill>
                <a:srgbClr val="A7A7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Source Sans Pro"/>
                <a:ea typeface="Source Sans Pro"/>
                <a:cs typeface="Source Sans Pro"/>
                <a:sym typeface="Source Sans Pro"/>
              </a:endParaRPr>
            </a:p>
          </p:txBody>
        </p:sp>
      </p:grpSp>
      <p:sp>
        <p:nvSpPr>
          <p:cNvPr id="485" name="Google Shape;485;p7"/>
          <p:cNvSpPr txBox="1"/>
          <p:nvPr>
            <p:ph idx="1" type="body"/>
          </p:nvPr>
        </p:nvSpPr>
        <p:spPr>
          <a:xfrm>
            <a:off x="4608250" y="1341871"/>
            <a:ext cx="6286000" cy="4786400"/>
          </a:xfrm>
          <a:prstGeom prst="rect">
            <a:avLst/>
          </a:prstGeom>
          <a:noFill/>
          <a:ln>
            <a:noFill/>
          </a:ln>
        </p:spPr>
        <p:txBody>
          <a:bodyPr anchorCtr="0" anchor="t" bIns="60925" lIns="121900" spcFirstLastPara="1" rIns="121900" wrap="square" tIns="60925">
            <a:normAutofit lnSpcReduction="10000"/>
          </a:bodyPr>
          <a:lstStyle/>
          <a:p>
            <a:pPr indent="-211660" lvl="0" marL="228594" rtl="0" algn="l">
              <a:lnSpc>
                <a:spcPct val="120000"/>
              </a:lnSpc>
              <a:spcBef>
                <a:spcPts val="0"/>
              </a:spcBef>
              <a:spcAft>
                <a:spcPts val="0"/>
              </a:spcAft>
              <a:buSzPts val="1600"/>
              <a:buFont typeface="Source Sans Pro"/>
              <a:buChar char="•"/>
            </a:pPr>
            <a:r>
              <a:rPr lang="en-US" sz="2133"/>
              <a:t>Mechanical describes all x,y,z, tolerance, solder type and material properties</a:t>
            </a:r>
            <a:endParaRPr/>
          </a:p>
          <a:p>
            <a:pPr indent="0" lvl="0" marL="16933" rtl="0" algn="l">
              <a:lnSpc>
                <a:spcPct val="120000"/>
              </a:lnSpc>
              <a:spcBef>
                <a:spcPts val="0"/>
              </a:spcBef>
              <a:spcAft>
                <a:spcPts val="0"/>
              </a:spcAft>
              <a:buSzPts val="1600"/>
              <a:buNone/>
            </a:pPr>
            <a:r>
              <a:t/>
            </a:r>
            <a:endParaRPr sz="2133"/>
          </a:p>
          <a:p>
            <a:pPr indent="-211660" lvl="0" marL="228594" rtl="0" algn="l">
              <a:lnSpc>
                <a:spcPct val="115000"/>
              </a:lnSpc>
              <a:spcBef>
                <a:spcPts val="0"/>
              </a:spcBef>
              <a:spcAft>
                <a:spcPts val="0"/>
              </a:spcAft>
              <a:buClr>
                <a:srgbClr val="595959"/>
              </a:buClr>
              <a:buSzPts val="1600"/>
              <a:buFont typeface="Source Sans Pro"/>
              <a:buChar char="•"/>
            </a:pPr>
            <a:r>
              <a:rPr lang="en-US" sz="2133">
                <a:solidFill>
                  <a:srgbClr val="595959"/>
                </a:solidFill>
              </a:rPr>
              <a:t>IO describes pin location, functionality, mode of operation, EC (Electrical Characteristics), abs max values, operating conditions, allowable RLC, voltage references, temperate based VI (Voltage and Current) pin characteristics</a:t>
            </a:r>
            <a:endParaRPr/>
          </a:p>
          <a:p>
            <a:pPr indent="0" lvl="0" marL="16933" rtl="0" algn="l">
              <a:lnSpc>
                <a:spcPct val="115000"/>
              </a:lnSpc>
              <a:spcBef>
                <a:spcPts val="0"/>
              </a:spcBef>
              <a:spcAft>
                <a:spcPts val="0"/>
              </a:spcAft>
              <a:buClr>
                <a:srgbClr val="595959"/>
              </a:buClr>
              <a:buSzPts val="1600"/>
              <a:buNone/>
            </a:pPr>
            <a:r>
              <a:t/>
            </a:r>
            <a:endParaRPr sz="2133">
              <a:solidFill>
                <a:srgbClr val="595959"/>
              </a:solidFill>
            </a:endParaRPr>
          </a:p>
          <a:p>
            <a:pPr indent="-211660" lvl="0" marL="228594" rtl="0" algn="l">
              <a:lnSpc>
                <a:spcPct val="115000"/>
              </a:lnSpc>
              <a:spcBef>
                <a:spcPts val="0"/>
              </a:spcBef>
              <a:spcAft>
                <a:spcPts val="0"/>
              </a:spcAft>
              <a:buClr>
                <a:srgbClr val="595959"/>
              </a:buClr>
              <a:buSzPts val="1600"/>
              <a:buFont typeface="Source Sans Pro"/>
              <a:buChar char="•"/>
            </a:pPr>
            <a:r>
              <a:rPr lang="en-US" sz="2133">
                <a:solidFill>
                  <a:srgbClr val="595959"/>
                </a:solidFill>
              </a:rPr>
              <a:t>Electrical contains overall electrical characteristics information to aid in power scenarios calculations, modes of operation, absolute maximum ratings, recommended operating conditions, and ESD</a:t>
            </a:r>
            <a:endParaRPr sz="2133"/>
          </a:p>
        </p:txBody>
      </p:sp>
      <p:sp>
        <p:nvSpPr>
          <p:cNvPr id="486" name="Google Shape;486;p7"/>
          <p:cNvSpPr txBox="1"/>
          <p:nvPr/>
        </p:nvSpPr>
        <p:spPr>
          <a:xfrm>
            <a:off x="1524000" y="113506"/>
            <a:ext cx="9144000" cy="71244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535353"/>
              </a:buClr>
              <a:buSzPts val="10000"/>
              <a:buFont typeface="Arial"/>
              <a:buNone/>
            </a:pPr>
            <a:r>
              <a:rPr b="1" i="0" lang="en-US" sz="2800" u="none" cap="none" strike="noStrike">
                <a:solidFill>
                  <a:srgbClr val="535353"/>
                </a:solidFill>
                <a:latin typeface="Arial"/>
                <a:ea typeface="Arial"/>
                <a:cs typeface="Arial"/>
                <a:sym typeface="Arial"/>
              </a:rPr>
              <a:t>CDXML File Format</a:t>
            </a:r>
            <a:endParaRPr b="0" i="0" sz="1400" u="none" cap="none" strike="noStrike">
              <a:solidFill>
                <a:srgbClr val="000000"/>
              </a:solidFill>
              <a:latin typeface="Arial"/>
              <a:ea typeface="Arial"/>
              <a:cs typeface="Arial"/>
              <a:sym typeface="Arial"/>
            </a:endParaRPr>
          </a:p>
        </p:txBody>
      </p:sp>
      <p:sp>
        <p:nvSpPr>
          <p:cNvPr id="487" name="Google Shape;487;p7"/>
          <p:cNvSpPr txBox="1"/>
          <p:nvPr/>
        </p:nvSpPr>
        <p:spPr>
          <a:xfrm>
            <a:off x="9119289" y="6505320"/>
            <a:ext cx="2844900" cy="365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SzPts val="1200"/>
              <a:buFont typeface="Helvetica Neue"/>
              <a:buNone/>
            </a:pPr>
            <a:fld id="{00000000-1234-1234-1234-123412341234}" type="slidenum">
              <a:rPr b="0" i="0" lang="en-US" sz="1200" u="none" cap="none" strike="noStrike">
                <a:solidFill>
                  <a:srgbClr val="7F7F7F"/>
                </a:solidFill>
                <a:latin typeface="Helvetica Neue"/>
                <a:ea typeface="Helvetica Neue"/>
                <a:cs typeface="Helvetica Neue"/>
                <a:sym typeface="Helvetica Neue"/>
              </a:rPr>
              <a:t>‹#›</a:t>
            </a:fld>
            <a:endParaRPr b="0" i="0" sz="1200" u="none" cap="none" strike="noStrike">
              <a:solidFill>
                <a:srgbClr val="7F7F7F"/>
              </a:solidFill>
              <a:latin typeface="Helvetica Neue"/>
              <a:ea typeface="Helvetica Neue"/>
              <a:cs typeface="Helvetica Neue"/>
              <a:sym typeface="Helvetica Neue"/>
            </a:endParaRPr>
          </a:p>
        </p:txBody>
      </p:sp>
      <p:grpSp>
        <p:nvGrpSpPr>
          <p:cNvPr id="488" name="Google Shape;488;p7"/>
          <p:cNvGrpSpPr/>
          <p:nvPr/>
        </p:nvGrpSpPr>
        <p:grpSpPr>
          <a:xfrm>
            <a:off x="10849834" y="0"/>
            <a:ext cx="1015851" cy="1574122"/>
            <a:chOff x="10849834" y="0"/>
            <a:chExt cx="1015851" cy="1574122"/>
          </a:xfrm>
        </p:grpSpPr>
        <p:pic>
          <p:nvPicPr>
            <p:cNvPr id="489" name="Google Shape;489;p7"/>
            <p:cNvPicPr preferRelativeResize="0"/>
            <p:nvPr/>
          </p:nvPicPr>
          <p:blipFill rotWithShape="1">
            <a:blip r:embed="rId3">
              <a:alphaModFix/>
            </a:blip>
            <a:srcRect b="0" l="0" r="0" t="0"/>
            <a:stretch/>
          </p:blipFill>
          <p:spPr>
            <a:xfrm>
              <a:off x="10849834" y="0"/>
              <a:ext cx="1015851" cy="1355686"/>
            </a:xfrm>
            <a:prstGeom prst="rect">
              <a:avLst/>
            </a:prstGeom>
            <a:noFill/>
            <a:ln>
              <a:noFill/>
            </a:ln>
          </p:spPr>
        </p:pic>
        <p:sp>
          <p:nvSpPr>
            <p:cNvPr id="490" name="Google Shape;490;p7"/>
            <p:cNvSpPr txBox="1"/>
            <p:nvPr/>
          </p:nvSpPr>
          <p:spPr>
            <a:xfrm>
              <a:off x="11075470" y="1266345"/>
              <a:ext cx="5645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CDX</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9"/>
          <p:cNvSpPr txBox="1"/>
          <p:nvPr>
            <p:ph type="title"/>
          </p:nvPr>
        </p:nvSpPr>
        <p:spPr>
          <a:xfrm>
            <a:off x="431029" y="365125"/>
            <a:ext cx="11330000" cy="1242800"/>
          </a:xfrm>
          <a:prstGeom prst="rect">
            <a:avLst/>
          </a:prstGeom>
          <a:noFill/>
          <a:ln>
            <a:noFill/>
          </a:ln>
        </p:spPr>
        <p:txBody>
          <a:bodyPr anchorCtr="0" anchor="ctr" bIns="60925" lIns="121900" spcFirstLastPara="1" rIns="121900" wrap="square" tIns="60925">
            <a:normAutofit/>
          </a:bodyPr>
          <a:lstStyle/>
          <a:p>
            <a:pPr indent="0" lvl="0" marL="0" rtl="0" algn="l">
              <a:lnSpc>
                <a:spcPct val="90000"/>
              </a:lnSpc>
              <a:spcBef>
                <a:spcPts val="0"/>
              </a:spcBef>
              <a:spcAft>
                <a:spcPts val="0"/>
              </a:spcAft>
              <a:buClr>
                <a:srgbClr val="535353"/>
              </a:buClr>
              <a:buSzPts val="10000"/>
              <a:buNone/>
            </a:pPr>
            <a:r>
              <a:rPr b="1" lang="en-US" sz="2800">
                <a:solidFill>
                  <a:srgbClr val="535353"/>
                </a:solidFill>
                <a:latin typeface="Arial"/>
                <a:ea typeface="Arial"/>
                <a:cs typeface="Arial"/>
                <a:sym typeface="Arial"/>
              </a:rPr>
              <a:t>CDXML Example</a:t>
            </a:r>
            <a:endParaRPr b="1" sz="2800">
              <a:solidFill>
                <a:srgbClr val="535353"/>
              </a:solidFill>
              <a:latin typeface="Arial"/>
              <a:ea typeface="Arial"/>
              <a:cs typeface="Arial"/>
              <a:sym typeface="Arial"/>
            </a:endParaRPr>
          </a:p>
        </p:txBody>
      </p:sp>
      <p:pic>
        <p:nvPicPr>
          <p:cNvPr id="496" name="Google Shape;496;p9"/>
          <p:cNvPicPr preferRelativeResize="0"/>
          <p:nvPr/>
        </p:nvPicPr>
        <p:blipFill rotWithShape="1">
          <a:blip r:embed="rId3">
            <a:alphaModFix/>
          </a:blip>
          <a:srcRect b="0" l="0" r="0" t="0"/>
          <a:stretch/>
        </p:blipFill>
        <p:spPr>
          <a:xfrm>
            <a:off x="6816734" y="202768"/>
            <a:ext cx="3356701" cy="5728569"/>
          </a:xfrm>
          <a:prstGeom prst="rect">
            <a:avLst/>
          </a:prstGeom>
          <a:noFill/>
          <a:ln>
            <a:noFill/>
          </a:ln>
        </p:spPr>
      </p:pic>
      <p:pic>
        <p:nvPicPr>
          <p:cNvPr id="497" name="Google Shape;497;p9"/>
          <p:cNvPicPr preferRelativeResize="0"/>
          <p:nvPr/>
        </p:nvPicPr>
        <p:blipFill rotWithShape="1">
          <a:blip r:embed="rId4">
            <a:alphaModFix/>
          </a:blip>
          <a:srcRect b="0" l="0" r="0" t="0"/>
          <a:stretch/>
        </p:blipFill>
        <p:spPr>
          <a:xfrm>
            <a:off x="601467" y="1404701"/>
            <a:ext cx="4486701" cy="45266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459801408f_0_1"/>
          <p:cNvSpPr/>
          <p:nvPr/>
        </p:nvSpPr>
        <p:spPr>
          <a:xfrm>
            <a:off x="2371050" y="4831125"/>
            <a:ext cx="9203700" cy="1741200"/>
          </a:xfrm>
          <a:prstGeom prst="roundRect">
            <a:avLst>
              <a:gd fmla="val 16667" name="adj"/>
            </a:avLst>
          </a:prstGeom>
          <a:noFill/>
          <a:ln cap="flat" cmpd="sng" w="38100">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1459801408f_0_1"/>
          <p:cNvSpPr/>
          <p:nvPr/>
        </p:nvSpPr>
        <p:spPr>
          <a:xfrm>
            <a:off x="0" y="0"/>
            <a:ext cx="12024000" cy="4643100"/>
          </a:xfrm>
          <a:prstGeom prst="roundRect">
            <a:avLst>
              <a:gd fmla="val 16667" name="adj"/>
            </a:avLst>
          </a:prstGeom>
          <a:noFill/>
          <a:ln cap="flat" cmpd="sng" w="38100">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1459801408f_0_1"/>
          <p:cNvSpPr/>
          <p:nvPr/>
        </p:nvSpPr>
        <p:spPr>
          <a:xfrm>
            <a:off x="130900" y="4831125"/>
            <a:ext cx="2086500" cy="1784700"/>
          </a:xfrm>
          <a:prstGeom prst="roundRect">
            <a:avLst>
              <a:gd fmla="val 16667" name="adj"/>
            </a:avLst>
          </a:prstGeom>
          <a:noFill/>
          <a:ln cap="flat" cmpd="sng" w="38100">
            <a:solidFill>
              <a:srgbClr val="F1C23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1459801408f_0_1"/>
          <p:cNvSpPr/>
          <p:nvPr/>
        </p:nvSpPr>
        <p:spPr>
          <a:xfrm>
            <a:off x="1846129" y="3031621"/>
            <a:ext cx="1709100" cy="9828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JEDEC Task Group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Who will review the changes and may modify the proposal to adopt it to the PartModel.</a:t>
            </a:r>
            <a:endParaRPr b="0" i="0" sz="1400" u="none" cap="none" strike="noStrike">
              <a:solidFill>
                <a:srgbClr val="000000"/>
              </a:solidFill>
              <a:latin typeface="Arial"/>
              <a:ea typeface="Arial"/>
              <a:cs typeface="Arial"/>
              <a:sym typeface="Arial"/>
            </a:endParaRPr>
          </a:p>
        </p:txBody>
      </p:sp>
      <p:sp>
        <p:nvSpPr>
          <p:cNvPr id="506" name="Google Shape;506;g1459801408f_0_1"/>
          <p:cNvSpPr/>
          <p:nvPr/>
        </p:nvSpPr>
        <p:spPr>
          <a:xfrm>
            <a:off x="290554" y="4990743"/>
            <a:ext cx="1452900" cy="9828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ZEF/ZEFXML spec Opensource Copyright (predates OCP/ODSA/CDX)</a:t>
            </a:r>
            <a:endParaRPr b="0" i="0" sz="1400" u="none" cap="none" strike="noStrike">
              <a:solidFill>
                <a:srgbClr val="000000"/>
              </a:solidFill>
              <a:latin typeface="Arial"/>
              <a:ea typeface="Arial"/>
              <a:cs typeface="Arial"/>
              <a:sym typeface="Arial"/>
            </a:endParaRPr>
          </a:p>
        </p:txBody>
      </p:sp>
      <p:cxnSp>
        <p:nvCxnSpPr>
          <p:cNvPr id="507" name="Google Shape;507;g1459801408f_0_1"/>
          <p:cNvCxnSpPr>
            <a:stCxn id="506" idx="3"/>
            <a:endCxn id="505" idx="2"/>
          </p:cNvCxnSpPr>
          <p:nvPr/>
        </p:nvCxnSpPr>
        <p:spPr>
          <a:xfrm flipH="1" rot="10800000">
            <a:off x="1743454" y="4014543"/>
            <a:ext cx="957300" cy="1467600"/>
          </a:xfrm>
          <a:prstGeom prst="bentConnector2">
            <a:avLst/>
          </a:prstGeom>
          <a:noFill/>
          <a:ln cap="flat" cmpd="sng" w="28575">
            <a:solidFill>
              <a:srgbClr val="4472C4"/>
            </a:solidFill>
            <a:prstDash val="solid"/>
            <a:miter lim="800000"/>
            <a:headEnd len="sm" w="sm" type="none"/>
            <a:tailEnd len="med" w="med" type="triangle"/>
          </a:ln>
        </p:spPr>
      </p:cxnSp>
      <p:sp>
        <p:nvSpPr>
          <p:cNvPr id="508" name="Google Shape;508;g1459801408f_0_1"/>
          <p:cNvSpPr txBox="1"/>
          <p:nvPr/>
        </p:nvSpPr>
        <p:spPr>
          <a:xfrm>
            <a:off x="299099" y="4708732"/>
            <a:ext cx="587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ibri"/>
                <a:ea typeface="Calibri"/>
                <a:cs typeface="Calibri"/>
                <a:sym typeface="Calibri"/>
              </a:rPr>
              <a:t>2019 A</a:t>
            </a:r>
            <a:endParaRPr b="0" i="0" sz="1400" u="none" cap="none" strike="noStrike">
              <a:solidFill>
                <a:srgbClr val="000000"/>
              </a:solidFill>
              <a:latin typeface="Arial"/>
              <a:ea typeface="Arial"/>
              <a:cs typeface="Arial"/>
              <a:sym typeface="Arial"/>
            </a:endParaRPr>
          </a:p>
        </p:txBody>
      </p:sp>
      <p:sp>
        <p:nvSpPr>
          <p:cNvPr id="509" name="Google Shape;509;g1459801408f_0_1"/>
          <p:cNvSpPr txBox="1"/>
          <p:nvPr/>
        </p:nvSpPr>
        <p:spPr>
          <a:xfrm>
            <a:off x="4869490" y="2828656"/>
            <a:ext cx="582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ibri"/>
                <a:ea typeface="Calibri"/>
                <a:cs typeface="Calibri"/>
                <a:sym typeface="Calibri"/>
              </a:rPr>
              <a:t>2022 B</a:t>
            </a:r>
            <a:endParaRPr b="0" i="0" sz="1400" u="none" cap="none" strike="noStrike">
              <a:solidFill>
                <a:srgbClr val="000000"/>
              </a:solidFill>
              <a:latin typeface="Arial"/>
              <a:ea typeface="Arial"/>
              <a:cs typeface="Arial"/>
              <a:sym typeface="Arial"/>
            </a:endParaRPr>
          </a:p>
        </p:txBody>
      </p:sp>
      <p:cxnSp>
        <p:nvCxnSpPr>
          <p:cNvPr id="510" name="Google Shape;510;g1459801408f_0_1"/>
          <p:cNvCxnSpPr>
            <a:stCxn id="506" idx="3"/>
            <a:endCxn id="511" idx="1"/>
          </p:cNvCxnSpPr>
          <p:nvPr/>
        </p:nvCxnSpPr>
        <p:spPr>
          <a:xfrm flipH="1" rot="10800000">
            <a:off x="1743454" y="5473743"/>
            <a:ext cx="1717800" cy="8400"/>
          </a:xfrm>
          <a:prstGeom prst="straightConnector1">
            <a:avLst/>
          </a:prstGeom>
          <a:noFill/>
          <a:ln cap="flat" cmpd="sng" w="28575">
            <a:solidFill>
              <a:srgbClr val="4472C4"/>
            </a:solidFill>
            <a:prstDash val="solid"/>
            <a:miter lim="800000"/>
            <a:headEnd len="sm" w="sm" type="none"/>
            <a:tailEnd len="med" w="med" type="triangle"/>
          </a:ln>
        </p:spPr>
      </p:cxnSp>
      <p:sp>
        <p:nvSpPr>
          <p:cNvPr id="512" name="Google Shape;512;g1459801408f_0_1"/>
          <p:cNvSpPr/>
          <p:nvPr/>
        </p:nvSpPr>
        <p:spPr>
          <a:xfrm>
            <a:off x="6170300" y="1092924"/>
            <a:ext cx="3025188" cy="880200"/>
          </a:xfrm>
          <a:prstGeom prst="cloud">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Calibri"/>
                <a:ea typeface="Calibri"/>
                <a:cs typeface="Calibri"/>
                <a:sym typeface="Calibri"/>
              </a:rPr>
              <a:t>JEDEC Website</a:t>
            </a:r>
            <a:endParaRPr b="0" i="0" sz="1400" u="none" cap="none" strike="noStrike">
              <a:solidFill>
                <a:srgbClr val="000000"/>
              </a:solidFill>
              <a:latin typeface="Arial"/>
              <a:ea typeface="Arial"/>
              <a:cs typeface="Arial"/>
              <a:sym typeface="Arial"/>
            </a:endParaRPr>
          </a:p>
        </p:txBody>
      </p:sp>
      <p:pic>
        <p:nvPicPr>
          <p:cNvPr descr="Man with solid fill" id="513" name="Google Shape;513;g1459801408f_0_1"/>
          <p:cNvPicPr preferRelativeResize="0"/>
          <p:nvPr/>
        </p:nvPicPr>
        <p:blipFill rotWithShape="1">
          <a:blip r:embed="rId3">
            <a:alphaModFix/>
          </a:blip>
          <a:srcRect b="0" l="0" r="0" t="0"/>
          <a:stretch/>
        </p:blipFill>
        <p:spPr>
          <a:xfrm>
            <a:off x="7032001" y="441308"/>
            <a:ext cx="514884" cy="514884"/>
          </a:xfrm>
          <a:prstGeom prst="rect">
            <a:avLst/>
          </a:prstGeom>
          <a:noFill/>
          <a:ln>
            <a:noFill/>
          </a:ln>
        </p:spPr>
      </p:pic>
      <p:pic>
        <p:nvPicPr>
          <p:cNvPr descr="Man with solid fill" id="514" name="Google Shape;514;g1459801408f_0_1"/>
          <p:cNvPicPr preferRelativeResize="0"/>
          <p:nvPr/>
        </p:nvPicPr>
        <p:blipFill rotWithShape="1">
          <a:blip r:embed="rId3">
            <a:alphaModFix/>
          </a:blip>
          <a:srcRect b="0" l="0" r="0" t="0"/>
          <a:stretch/>
        </p:blipFill>
        <p:spPr>
          <a:xfrm>
            <a:off x="7895127" y="382424"/>
            <a:ext cx="514884" cy="514884"/>
          </a:xfrm>
          <a:prstGeom prst="rect">
            <a:avLst/>
          </a:prstGeom>
          <a:noFill/>
          <a:ln>
            <a:noFill/>
          </a:ln>
        </p:spPr>
      </p:pic>
      <p:pic>
        <p:nvPicPr>
          <p:cNvPr descr="Man with solid fill" id="515" name="Google Shape;515;g1459801408f_0_1"/>
          <p:cNvPicPr preferRelativeResize="0"/>
          <p:nvPr/>
        </p:nvPicPr>
        <p:blipFill rotWithShape="1">
          <a:blip r:embed="rId3">
            <a:alphaModFix/>
          </a:blip>
          <a:srcRect b="0" l="0" r="0" t="0"/>
          <a:stretch/>
        </p:blipFill>
        <p:spPr>
          <a:xfrm>
            <a:off x="8672794" y="535311"/>
            <a:ext cx="514884" cy="514884"/>
          </a:xfrm>
          <a:prstGeom prst="rect">
            <a:avLst/>
          </a:prstGeom>
          <a:noFill/>
          <a:ln>
            <a:noFill/>
          </a:ln>
        </p:spPr>
      </p:pic>
      <p:pic>
        <p:nvPicPr>
          <p:cNvPr descr="Man with solid fill" id="516" name="Google Shape;516;g1459801408f_0_1"/>
          <p:cNvPicPr preferRelativeResize="0"/>
          <p:nvPr/>
        </p:nvPicPr>
        <p:blipFill rotWithShape="1">
          <a:blip r:embed="rId3">
            <a:alphaModFix/>
          </a:blip>
          <a:srcRect b="0" l="0" r="0" t="0"/>
          <a:stretch/>
        </p:blipFill>
        <p:spPr>
          <a:xfrm>
            <a:off x="9399186" y="945509"/>
            <a:ext cx="514884" cy="514884"/>
          </a:xfrm>
          <a:prstGeom prst="rect">
            <a:avLst/>
          </a:prstGeom>
          <a:noFill/>
          <a:ln>
            <a:noFill/>
          </a:ln>
        </p:spPr>
      </p:pic>
      <p:cxnSp>
        <p:nvCxnSpPr>
          <p:cNvPr id="517" name="Google Shape;517;g1459801408f_0_1"/>
          <p:cNvCxnSpPr>
            <a:stCxn id="518" idx="0"/>
            <a:endCxn id="512" idx="1"/>
          </p:cNvCxnSpPr>
          <p:nvPr/>
        </p:nvCxnSpPr>
        <p:spPr>
          <a:xfrm rot="-5400000">
            <a:off x="6109868" y="1458721"/>
            <a:ext cx="1059300" cy="2086500"/>
          </a:xfrm>
          <a:prstGeom prst="bentConnector3">
            <a:avLst>
              <a:gd fmla="val 49810" name="adj1"/>
            </a:avLst>
          </a:prstGeom>
          <a:noFill/>
          <a:ln cap="flat" cmpd="sng" w="28575">
            <a:solidFill>
              <a:srgbClr val="4472C4"/>
            </a:solidFill>
            <a:prstDash val="solid"/>
            <a:miter lim="800000"/>
            <a:headEnd len="sm" w="sm" type="none"/>
            <a:tailEnd len="med" w="med" type="triangle"/>
          </a:ln>
        </p:spPr>
      </p:cxnSp>
      <p:sp>
        <p:nvSpPr>
          <p:cNvPr id="511" name="Google Shape;511;g1459801408f_0_1"/>
          <p:cNvSpPr/>
          <p:nvPr/>
        </p:nvSpPr>
        <p:spPr>
          <a:xfrm>
            <a:off x="3461285" y="4982197"/>
            <a:ext cx="2726100" cy="9828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Open-Source Development can continue to develop on Rev A or wait until Rev B is published. </a:t>
            </a:r>
            <a:endParaRPr b="0" i="0" sz="1400" u="none" cap="none" strike="noStrike">
              <a:solidFill>
                <a:srgbClr val="000000"/>
              </a:solidFill>
              <a:latin typeface="Arial"/>
              <a:ea typeface="Arial"/>
              <a:cs typeface="Arial"/>
              <a:sym typeface="Arial"/>
            </a:endParaRPr>
          </a:p>
        </p:txBody>
      </p:sp>
      <p:sp>
        <p:nvSpPr>
          <p:cNvPr id="519" name="Google Shape;519;g1459801408f_0_1"/>
          <p:cNvSpPr txBox="1"/>
          <p:nvPr/>
        </p:nvSpPr>
        <p:spPr>
          <a:xfrm>
            <a:off x="1615389" y="4042160"/>
            <a:ext cx="1076700" cy="831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Receives a proposed set of changes to Rev A</a:t>
            </a:r>
            <a:endParaRPr b="0" i="0" sz="1400" u="none" cap="none" strike="noStrike">
              <a:solidFill>
                <a:srgbClr val="000000"/>
              </a:solidFill>
              <a:latin typeface="Arial"/>
              <a:ea typeface="Arial"/>
              <a:cs typeface="Arial"/>
              <a:sym typeface="Arial"/>
            </a:endParaRPr>
          </a:p>
        </p:txBody>
      </p:sp>
      <p:sp>
        <p:nvSpPr>
          <p:cNvPr id="518" name="Google Shape;518;g1459801408f_0_1"/>
          <p:cNvSpPr/>
          <p:nvPr/>
        </p:nvSpPr>
        <p:spPr>
          <a:xfrm>
            <a:off x="4612118" y="3031621"/>
            <a:ext cx="1968300" cy="9828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JEDEC sends the Proposal plus modifications from JEDEC Task Group to Ballot and once approved will then go to publication</a:t>
            </a:r>
            <a:endParaRPr b="0" i="0" sz="1400" u="none" cap="none" strike="noStrike">
              <a:solidFill>
                <a:srgbClr val="000000"/>
              </a:solidFill>
              <a:latin typeface="Arial"/>
              <a:ea typeface="Arial"/>
              <a:cs typeface="Arial"/>
              <a:sym typeface="Arial"/>
            </a:endParaRPr>
          </a:p>
        </p:txBody>
      </p:sp>
      <p:cxnSp>
        <p:nvCxnSpPr>
          <p:cNvPr id="520" name="Google Shape;520;g1459801408f_0_1"/>
          <p:cNvCxnSpPr>
            <a:stCxn id="505" idx="3"/>
            <a:endCxn id="518" idx="1"/>
          </p:cNvCxnSpPr>
          <p:nvPr/>
        </p:nvCxnSpPr>
        <p:spPr>
          <a:xfrm>
            <a:off x="3555229" y="3523021"/>
            <a:ext cx="1056900" cy="0"/>
          </a:xfrm>
          <a:prstGeom prst="straightConnector1">
            <a:avLst/>
          </a:prstGeom>
          <a:noFill/>
          <a:ln cap="flat" cmpd="sng" w="28575">
            <a:solidFill>
              <a:srgbClr val="4472C4"/>
            </a:solidFill>
            <a:prstDash val="solid"/>
            <a:miter lim="800000"/>
            <a:headEnd len="sm" w="sm" type="none"/>
            <a:tailEnd len="med" w="med" type="triangle"/>
          </a:ln>
        </p:spPr>
      </p:cxnSp>
      <p:cxnSp>
        <p:nvCxnSpPr>
          <p:cNvPr id="521" name="Google Shape;521;g1459801408f_0_1"/>
          <p:cNvCxnSpPr>
            <a:stCxn id="518" idx="2"/>
            <a:endCxn id="511" idx="0"/>
          </p:cNvCxnSpPr>
          <p:nvPr/>
        </p:nvCxnSpPr>
        <p:spPr>
          <a:xfrm rot="5400000">
            <a:off x="4726418" y="4112371"/>
            <a:ext cx="967800" cy="771900"/>
          </a:xfrm>
          <a:prstGeom prst="bentConnector3">
            <a:avLst>
              <a:gd fmla="val 49999" name="adj1"/>
            </a:avLst>
          </a:prstGeom>
          <a:noFill/>
          <a:ln cap="flat" cmpd="sng" w="28575">
            <a:solidFill>
              <a:srgbClr val="4472C4"/>
            </a:solidFill>
            <a:prstDash val="solid"/>
            <a:miter lim="800000"/>
            <a:headEnd len="sm" w="sm" type="none"/>
            <a:tailEnd len="med" w="med" type="triangle"/>
          </a:ln>
        </p:spPr>
      </p:cxnSp>
      <p:sp>
        <p:nvSpPr>
          <p:cNvPr id="522" name="Google Shape;522;g1459801408f_0_1"/>
          <p:cNvSpPr/>
          <p:nvPr/>
        </p:nvSpPr>
        <p:spPr>
          <a:xfrm>
            <a:off x="7135976" y="3031621"/>
            <a:ext cx="1709100" cy="9828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JEDEC Task Group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Who will review the changes and may modify the proposal to adopt it to the PartModel.</a:t>
            </a:r>
            <a:endParaRPr b="0" i="0" sz="1400" u="none" cap="none" strike="noStrike">
              <a:solidFill>
                <a:srgbClr val="000000"/>
              </a:solidFill>
              <a:latin typeface="Arial"/>
              <a:ea typeface="Arial"/>
              <a:cs typeface="Arial"/>
              <a:sym typeface="Arial"/>
            </a:endParaRPr>
          </a:p>
        </p:txBody>
      </p:sp>
      <p:sp>
        <p:nvSpPr>
          <p:cNvPr id="523" name="Google Shape;523;g1459801408f_0_1"/>
          <p:cNvSpPr txBox="1"/>
          <p:nvPr/>
        </p:nvSpPr>
        <p:spPr>
          <a:xfrm>
            <a:off x="6905236" y="4042160"/>
            <a:ext cx="1076700" cy="831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Receives a proposed set of changes to Rev B</a:t>
            </a:r>
            <a:endParaRPr b="0" i="0" sz="1400" u="none" cap="none" strike="noStrike">
              <a:solidFill>
                <a:srgbClr val="000000"/>
              </a:solidFill>
              <a:latin typeface="Arial"/>
              <a:ea typeface="Arial"/>
              <a:cs typeface="Arial"/>
              <a:sym typeface="Arial"/>
            </a:endParaRPr>
          </a:p>
        </p:txBody>
      </p:sp>
      <p:sp>
        <p:nvSpPr>
          <p:cNvPr id="524" name="Google Shape;524;g1459801408f_0_1"/>
          <p:cNvSpPr/>
          <p:nvPr/>
        </p:nvSpPr>
        <p:spPr>
          <a:xfrm>
            <a:off x="9901965" y="3031621"/>
            <a:ext cx="1968300" cy="9828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JEDEC sends the Proposal plus modifications from JEDEC Task Group to Ballot and once approved will then go to publication</a:t>
            </a:r>
            <a:endParaRPr b="0" i="0" sz="1400" u="none" cap="none" strike="noStrike">
              <a:solidFill>
                <a:srgbClr val="000000"/>
              </a:solidFill>
              <a:latin typeface="Arial"/>
              <a:ea typeface="Arial"/>
              <a:cs typeface="Arial"/>
              <a:sym typeface="Arial"/>
            </a:endParaRPr>
          </a:p>
        </p:txBody>
      </p:sp>
      <p:cxnSp>
        <p:nvCxnSpPr>
          <p:cNvPr id="525" name="Google Shape;525;g1459801408f_0_1"/>
          <p:cNvCxnSpPr>
            <a:stCxn id="511" idx="3"/>
            <a:endCxn id="522" idx="2"/>
          </p:cNvCxnSpPr>
          <p:nvPr/>
        </p:nvCxnSpPr>
        <p:spPr>
          <a:xfrm flipH="1" rot="10800000">
            <a:off x="6187385" y="4014397"/>
            <a:ext cx="1803000" cy="1459200"/>
          </a:xfrm>
          <a:prstGeom prst="bentConnector2">
            <a:avLst/>
          </a:prstGeom>
          <a:noFill/>
          <a:ln cap="flat" cmpd="sng" w="28575">
            <a:solidFill>
              <a:srgbClr val="4472C4"/>
            </a:solidFill>
            <a:prstDash val="solid"/>
            <a:miter lim="800000"/>
            <a:headEnd len="sm" w="sm" type="none"/>
            <a:tailEnd len="med" w="med" type="triangle"/>
          </a:ln>
        </p:spPr>
      </p:cxnSp>
      <p:sp>
        <p:nvSpPr>
          <p:cNvPr id="526" name="Google Shape;526;g1459801408f_0_1"/>
          <p:cNvSpPr/>
          <p:nvPr/>
        </p:nvSpPr>
        <p:spPr>
          <a:xfrm>
            <a:off x="8617485" y="4982197"/>
            <a:ext cx="2726100" cy="9828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Open-Source Development can continue to develop on Rev B or wait until Rev C is published. </a:t>
            </a:r>
            <a:endParaRPr b="0" i="0" sz="1400" u="none" cap="none" strike="noStrike">
              <a:solidFill>
                <a:srgbClr val="000000"/>
              </a:solidFill>
              <a:latin typeface="Arial"/>
              <a:ea typeface="Arial"/>
              <a:cs typeface="Arial"/>
              <a:sym typeface="Arial"/>
            </a:endParaRPr>
          </a:p>
        </p:txBody>
      </p:sp>
      <p:cxnSp>
        <p:nvCxnSpPr>
          <p:cNvPr id="527" name="Google Shape;527;g1459801408f_0_1"/>
          <p:cNvCxnSpPr>
            <a:stCxn id="511" idx="3"/>
            <a:endCxn id="526" idx="1"/>
          </p:cNvCxnSpPr>
          <p:nvPr/>
        </p:nvCxnSpPr>
        <p:spPr>
          <a:xfrm>
            <a:off x="6187385" y="5473597"/>
            <a:ext cx="2430000" cy="0"/>
          </a:xfrm>
          <a:prstGeom prst="straightConnector1">
            <a:avLst/>
          </a:prstGeom>
          <a:noFill/>
          <a:ln cap="flat" cmpd="sng" w="28575">
            <a:solidFill>
              <a:srgbClr val="4472C4"/>
            </a:solidFill>
            <a:prstDash val="solid"/>
            <a:miter lim="800000"/>
            <a:headEnd len="sm" w="sm" type="none"/>
            <a:tailEnd len="med" w="med" type="triangle"/>
          </a:ln>
        </p:spPr>
      </p:cxnSp>
      <p:cxnSp>
        <p:nvCxnSpPr>
          <p:cNvPr id="528" name="Google Shape;528;g1459801408f_0_1"/>
          <p:cNvCxnSpPr>
            <a:stCxn id="522" idx="3"/>
            <a:endCxn id="524" idx="1"/>
          </p:cNvCxnSpPr>
          <p:nvPr/>
        </p:nvCxnSpPr>
        <p:spPr>
          <a:xfrm>
            <a:off x="8845076" y="3523021"/>
            <a:ext cx="1056900" cy="0"/>
          </a:xfrm>
          <a:prstGeom prst="straightConnector1">
            <a:avLst/>
          </a:prstGeom>
          <a:noFill/>
          <a:ln cap="flat" cmpd="sng" w="28575">
            <a:solidFill>
              <a:srgbClr val="4472C4"/>
            </a:solidFill>
            <a:prstDash val="solid"/>
            <a:miter lim="800000"/>
            <a:headEnd len="sm" w="sm" type="none"/>
            <a:tailEnd len="med" w="med" type="triangle"/>
          </a:ln>
        </p:spPr>
      </p:cxnSp>
      <p:cxnSp>
        <p:nvCxnSpPr>
          <p:cNvPr id="529" name="Google Shape;529;g1459801408f_0_1"/>
          <p:cNvCxnSpPr>
            <a:stCxn id="524" idx="0"/>
            <a:endCxn id="512" idx="1"/>
          </p:cNvCxnSpPr>
          <p:nvPr/>
        </p:nvCxnSpPr>
        <p:spPr>
          <a:xfrm flipH="1" rot="5400000">
            <a:off x="8754915" y="900421"/>
            <a:ext cx="1059300" cy="3203100"/>
          </a:xfrm>
          <a:prstGeom prst="bentConnector3">
            <a:avLst>
              <a:gd fmla="val 49810" name="adj1"/>
            </a:avLst>
          </a:prstGeom>
          <a:noFill/>
          <a:ln cap="flat" cmpd="sng" w="28575">
            <a:solidFill>
              <a:srgbClr val="4472C4"/>
            </a:solidFill>
            <a:prstDash val="solid"/>
            <a:miter lim="800000"/>
            <a:headEnd len="sm" w="sm" type="none"/>
            <a:tailEnd len="med" w="med" type="triangle"/>
          </a:ln>
        </p:spPr>
      </p:cxnSp>
      <p:sp>
        <p:nvSpPr>
          <p:cNvPr id="530" name="Google Shape;530;g1459801408f_0_1"/>
          <p:cNvSpPr txBox="1"/>
          <p:nvPr/>
        </p:nvSpPr>
        <p:spPr>
          <a:xfrm>
            <a:off x="0" y="132250"/>
            <a:ext cx="64008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ibri"/>
                <a:ea typeface="Calibri"/>
                <a:cs typeface="Calibri"/>
                <a:sym typeface="Calibri"/>
              </a:rPr>
              <a:t>Please Note the following Rules:</a:t>
            </a:r>
            <a:endParaRPr b="0" i="0" sz="1100" u="none" cap="none" strike="noStrike">
              <a:solidFill>
                <a:srgbClr val="000000"/>
              </a:solidFill>
              <a:latin typeface="Calibri"/>
              <a:ea typeface="Calibri"/>
              <a:cs typeface="Calibri"/>
              <a:sym typeface="Calibri"/>
            </a:endParaRPr>
          </a:p>
          <a:p>
            <a:pPr indent="-222250" lvl="0" marL="228600" marR="0" rtl="0" algn="l">
              <a:lnSpc>
                <a:spcPct val="100000"/>
              </a:lnSpc>
              <a:spcBef>
                <a:spcPts val="0"/>
              </a:spcBef>
              <a:spcAft>
                <a:spcPts val="0"/>
              </a:spcAft>
              <a:buClr>
                <a:srgbClr val="000000"/>
              </a:buClr>
              <a:buSzPts val="1100"/>
              <a:buFont typeface="Calibri"/>
              <a:buAutoNum type="arabicPeriod"/>
            </a:pPr>
            <a:r>
              <a:rPr b="0" i="0" lang="en-US" sz="1100" u="none" cap="none" strike="noStrike">
                <a:solidFill>
                  <a:srgbClr val="000000"/>
                </a:solidFill>
                <a:latin typeface="Calibri"/>
                <a:ea typeface="Calibri"/>
                <a:cs typeface="Calibri"/>
                <a:sym typeface="Calibri"/>
              </a:rPr>
              <a:t>Open-Source Committee can attend the Task Group to present their changes and shepherd the discussions  in the JEDEC Task Group. </a:t>
            </a:r>
            <a:r>
              <a:rPr b="0" i="0" lang="en-US" sz="1100" u="none" cap="none" strike="noStrike">
                <a:solidFill>
                  <a:srgbClr val="FF0000"/>
                </a:solidFill>
                <a:latin typeface="Calibri"/>
                <a:ea typeface="Calibri"/>
                <a:cs typeface="Calibri"/>
                <a:sym typeface="Calibri"/>
              </a:rPr>
              <a:t>Open Source Committee refers to  CDX workstream of OCP/ODSA. There should be no JEDEC membership fee requirement for Open Source Committee participating in the Task Group to encourage volunteer startup companies in the OCP spirit.</a:t>
            </a:r>
            <a:endParaRPr b="0" i="0" sz="1100" u="none" cap="none" strike="noStrike">
              <a:solidFill>
                <a:srgbClr val="FF0000"/>
              </a:solidFill>
              <a:latin typeface="Calibri"/>
              <a:ea typeface="Calibri"/>
              <a:cs typeface="Calibri"/>
              <a:sym typeface="Calibri"/>
            </a:endParaRPr>
          </a:p>
          <a:p>
            <a:pPr indent="-222250" lvl="0" marL="228600" marR="0" rtl="0" algn="l">
              <a:lnSpc>
                <a:spcPct val="100000"/>
              </a:lnSpc>
              <a:spcBef>
                <a:spcPts val="0"/>
              </a:spcBef>
              <a:spcAft>
                <a:spcPts val="0"/>
              </a:spcAft>
              <a:buClr>
                <a:srgbClr val="000000"/>
              </a:buClr>
              <a:buSzPts val="1100"/>
              <a:buFont typeface="Calibri"/>
              <a:buAutoNum type="arabicPeriod"/>
            </a:pPr>
            <a:r>
              <a:rPr b="0" i="0" lang="en-US" sz="1100" u="none" cap="none" strike="noStrike">
                <a:solidFill>
                  <a:srgbClr val="000000"/>
                </a:solidFill>
                <a:latin typeface="Calibri"/>
                <a:ea typeface="Calibri"/>
                <a:cs typeface="Calibri"/>
                <a:sym typeface="Calibri"/>
              </a:rPr>
              <a:t>The JEDEC Task Group are entitled to make additional changes which will be shared with the</a:t>
            </a:r>
            <a:r>
              <a:rPr b="0" i="0" lang="en-US" sz="1100" u="none" cap="none" strike="sngStrike">
                <a:solidFill>
                  <a:srgbClr val="000000"/>
                </a:solidFill>
                <a:latin typeface="Calibri"/>
                <a:ea typeface="Calibri"/>
                <a:cs typeface="Calibri"/>
                <a:sym typeface="Calibri"/>
              </a:rPr>
              <a:t> 2 representatives </a:t>
            </a:r>
            <a:r>
              <a:rPr b="0" i="0" lang="en-US" sz="1100" u="none" cap="none" strike="noStrike">
                <a:solidFill>
                  <a:srgbClr val="000000"/>
                </a:solidFill>
                <a:latin typeface="Calibri"/>
                <a:ea typeface="Calibri"/>
                <a:cs typeface="Calibri"/>
                <a:sym typeface="Calibri"/>
              </a:rPr>
              <a:t>open-source committee. Under no circumstances can the actual edited files by the JEDEC Task Group be shared with the  community.  This is to prevent  illegal copies being distributed to the Industry that may be incomplete or have a work –in-progress that will later be radically modified prior to publication after ballot. </a:t>
            </a:r>
            <a:endParaRPr b="0" i="0" sz="1100" u="none" cap="none" strike="noStrike">
              <a:solidFill>
                <a:srgbClr val="000000"/>
              </a:solidFill>
              <a:latin typeface="Calibri"/>
              <a:ea typeface="Calibri"/>
              <a:cs typeface="Calibri"/>
              <a:sym typeface="Calibri"/>
            </a:endParaRPr>
          </a:p>
          <a:p>
            <a:pPr indent="-222250" lvl="0" marL="228600" marR="0" rtl="0" algn="l">
              <a:lnSpc>
                <a:spcPct val="100000"/>
              </a:lnSpc>
              <a:spcBef>
                <a:spcPts val="0"/>
              </a:spcBef>
              <a:spcAft>
                <a:spcPts val="0"/>
              </a:spcAft>
              <a:buClr>
                <a:srgbClr val="000000"/>
              </a:buClr>
              <a:buSzPts val="1100"/>
              <a:buFont typeface="Calibri"/>
              <a:buAutoNum type="arabicPeriod"/>
            </a:pPr>
            <a:r>
              <a:rPr b="0" i="0" lang="en-US" sz="1100" u="none" cap="none" strike="noStrike">
                <a:solidFill>
                  <a:srgbClr val="000000"/>
                </a:solidFill>
                <a:latin typeface="Calibri"/>
                <a:ea typeface="Calibri"/>
                <a:cs typeface="Calibri"/>
                <a:sym typeface="Calibri"/>
              </a:rPr>
              <a:t>The only path to formally releasing the document that is approved by the JEDEC committee and subsequently published is via the JEDEC process. </a:t>
            </a:r>
            <a:endParaRPr b="0" i="0" sz="1100" u="none" cap="none" strike="noStrike">
              <a:solidFill>
                <a:srgbClr val="000000"/>
              </a:solidFill>
              <a:latin typeface="Calibri"/>
              <a:ea typeface="Calibri"/>
              <a:cs typeface="Calibri"/>
              <a:sym typeface="Calibri"/>
            </a:endParaRPr>
          </a:p>
          <a:p>
            <a:pPr indent="-222250" lvl="0" marL="228600" marR="0" rtl="0" algn="l">
              <a:lnSpc>
                <a:spcPct val="100000"/>
              </a:lnSpc>
              <a:spcBef>
                <a:spcPts val="0"/>
              </a:spcBef>
              <a:spcAft>
                <a:spcPts val="0"/>
              </a:spcAft>
              <a:buClr>
                <a:srgbClr val="000000"/>
              </a:buClr>
              <a:buSzPts val="1100"/>
              <a:buFont typeface="Calibri"/>
              <a:buAutoNum type="arabicPeriod"/>
            </a:pPr>
            <a:r>
              <a:rPr b="0" i="0" lang="en-US" sz="1100" u="none" cap="none" strike="noStrike">
                <a:solidFill>
                  <a:srgbClr val="000000"/>
                </a:solidFill>
                <a:latin typeface="Calibri"/>
                <a:ea typeface="Calibri"/>
                <a:cs typeface="Calibri"/>
                <a:sym typeface="Calibri"/>
              </a:rPr>
              <a:t>There is no informal part to  providing </a:t>
            </a:r>
            <a:r>
              <a:rPr b="0" i="0" lang="en-US" sz="1100" u="none" cap="none" strike="noStrike">
                <a:solidFill>
                  <a:srgbClr val="FF0000"/>
                </a:solidFill>
                <a:latin typeface="Calibri"/>
                <a:ea typeface="Calibri"/>
                <a:cs typeface="Calibri"/>
                <a:sym typeface="Calibri"/>
              </a:rPr>
              <a:t>JEDEC</a:t>
            </a:r>
            <a:r>
              <a:rPr b="0" i="0" lang="en-US" sz="1100" u="none" cap="none" strike="noStrike">
                <a:solidFill>
                  <a:srgbClr val="000000"/>
                </a:solidFill>
                <a:latin typeface="Calibri"/>
                <a:ea typeface="Calibri"/>
                <a:cs typeface="Calibri"/>
                <a:sym typeface="Calibri"/>
              </a:rPr>
              <a:t> work-in-progress by the Open-source development  group directly to  the public. </a:t>
            </a:r>
            <a:r>
              <a:rPr b="0" i="0" lang="en-US" sz="1100" u="none" cap="none" strike="noStrike">
                <a:solidFill>
                  <a:srgbClr val="FF0000"/>
                </a:solidFill>
                <a:latin typeface="Calibri"/>
                <a:ea typeface="Calibri"/>
                <a:cs typeface="Calibri"/>
                <a:sym typeface="Calibri"/>
              </a:rPr>
              <a:t>OCP should be able to perform and release informal work-in-progress drafts of CDXML prior to the formal release by JEDEC without any restrictions. </a:t>
            </a:r>
            <a:endParaRPr b="0" i="0" sz="1100" u="none" cap="none" strike="noStrike">
              <a:solidFill>
                <a:srgbClr val="FF0000"/>
              </a:solidFill>
              <a:latin typeface="Calibri"/>
              <a:ea typeface="Calibri"/>
              <a:cs typeface="Calibri"/>
              <a:sym typeface="Calibri"/>
            </a:endParaRPr>
          </a:p>
          <a:p>
            <a:pPr indent="-222250" lvl="0" marL="228600" marR="0" rtl="0" algn="l">
              <a:lnSpc>
                <a:spcPct val="100000"/>
              </a:lnSpc>
              <a:spcBef>
                <a:spcPts val="0"/>
              </a:spcBef>
              <a:spcAft>
                <a:spcPts val="0"/>
              </a:spcAft>
              <a:buClr>
                <a:srgbClr val="000000"/>
              </a:buClr>
              <a:buSzPts val="1100"/>
              <a:buFont typeface="Calibri"/>
              <a:buAutoNum type="arabicPeriod"/>
            </a:pPr>
            <a:r>
              <a:rPr b="0" i="0" lang="en-US" sz="1100" u="none" cap="none" strike="noStrike">
                <a:solidFill>
                  <a:srgbClr val="FF0000"/>
                </a:solidFill>
                <a:latin typeface="Calibri"/>
                <a:ea typeface="Calibri"/>
                <a:cs typeface="Calibri"/>
                <a:sym typeface="Calibri"/>
              </a:rPr>
              <a:t>JEDEC formal release shall include acknowledgement for the open source work and contribution by OCP and its volunteers. OCP will also acknowledge JEDEC part model collaboration.</a:t>
            </a:r>
            <a:endParaRPr b="0" i="0" sz="1100" u="none" cap="none" strike="noStrike">
              <a:solidFill>
                <a:srgbClr val="FF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Calibri"/>
              <a:ea typeface="Calibri"/>
              <a:cs typeface="Calibri"/>
              <a:sym typeface="Calibri"/>
            </a:endParaRPr>
          </a:p>
        </p:txBody>
      </p:sp>
      <p:sp>
        <p:nvSpPr>
          <p:cNvPr id="531" name="Google Shape;531;g1459801408f_0_1"/>
          <p:cNvSpPr txBox="1"/>
          <p:nvPr/>
        </p:nvSpPr>
        <p:spPr>
          <a:xfrm>
            <a:off x="9910866" y="2777856"/>
            <a:ext cx="58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ibri"/>
                <a:ea typeface="Calibri"/>
                <a:cs typeface="Calibri"/>
                <a:sym typeface="Calibri"/>
              </a:rPr>
              <a:t>2023 C</a:t>
            </a:r>
            <a:endParaRPr b="0" i="0" sz="1400" u="none" cap="none" strike="noStrike">
              <a:solidFill>
                <a:srgbClr val="000000"/>
              </a:solidFill>
              <a:latin typeface="Arial"/>
              <a:ea typeface="Arial"/>
              <a:cs typeface="Arial"/>
              <a:sym typeface="Arial"/>
            </a:endParaRPr>
          </a:p>
        </p:txBody>
      </p:sp>
      <p:cxnSp>
        <p:nvCxnSpPr>
          <p:cNvPr id="532" name="Google Shape;532;g1459801408f_0_1"/>
          <p:cNvCxnSpPr>
            <a:stCxn id="524" idx="2"/>
            <a:endCxn id="526" idx="0"/>
          </p:cNvCxnSpPr>
          <p:nvPr/>
        </p:nvCxnSpPr>
        <p:spPr>
          <a:xfrm rot="5400000">
            <a:off x="9949365" y="4045471"/>
            <a:ext cx="967800" cy="905700"/>
          </a:xfrm>
          <a:prstGeom prst="bentConnector3">
            <a:avLst>
              <a:gd fmla="val 49999" name="adj1"/>
            </a:avLst>
          </a:prstGeom>
          <a:noFill/>
          <a:ln cap="flat" cmpd="sng" w="28575">
            <a:solidFill>
              <a:srgbClr val="4472C4"/>
            </a:solidFill>
            <a:prstDash val="solid"/>
            <a:miter lim="800000"/>
            <a:headEnd len="sm" w="sm" type="none"/>
            <a:tailEnd len="med" w="med" type="triangle"/>
          </a:ln>
        </p:spPr>
      </p:cxnSp>
      <p:cxnSp>
        <p:nvCxnSpPr>
          <p:cNvPr id="533" name="Google Shape;533;g1459801408f_0_1"/>
          <p:cNvCxnSpPr>
            <a:stCxn id="526" idx="3"/>
          </p:cNvCxnSpPr>
          <p:nvPr/>
        </p:nvCxnSpPr>
        <p:spPr>
          <a:xfrm>
            <a:off x="11343585" y="5473597"/>
            <a:ext cx="556200" cy="0"/>
          </a:xfrm>
          <a:prstGeom prst="straightConnector1">
            <a:avLst/>
          </a:prstGeom>
          <a:noFill/>
          <a:ln cap="flat" cmpd="sng" w="28575">
            <a:solidFill>
              <a:srgbClr val="4472C4"/>
            </a:solidFill>
            <a:prstDash val="dash"/>
            <a:miter lim="800000"/>
            <a:headEnd len="sm" w="sm" type="none"/>
            <a:tailEnd len="med" w="med" type="triangle"/>
          </a:ln>
        </p:spPr>
      </p:cxnSp>
      <p:sp>
        <p:nvSpPr>
          <p:cNvPr id="534" name="Google Shape;534;g1459801408f_0_1"/>
          <p:cNvSpPr txBox="1"/>
          <p:nvPr/>
        </p:nvSpPr>
        <p:spPr>
          <a:xfrm>
            <a:off x="3223075" y="6149000"/>
            <a:ext cx="667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A84F"/>
                </a:solidFill>
                <a:latin typeface="Calibri"/>
                <a:ea typeface="Calibri"/>
                <a:cs typeface="Calibri"/>
                <a:sym typeface="Calibri"/>
              </a:rPr>
              <a:t>OCP/ODSA/CDX CDXML Open Source Development Committee (Creative Commons)</a:t>
            </a:r>
            <a:endParaRPr b="0" i="0" sz="1400" u="none" cap="none" strike="noStrike">
              <a:solidFill>
                <a:srgbClr val="6AA84F"/>
              </a:solidFill>
              <a:latin typeface="Calibri"/>
              <a:ea typeface="Calibri"/>
              <a:cs typeface="Calibri"/>
              <a:sym typeface="Calibri"/>
            </a:endParaRPr>
          </a:p>
        </p:txBody>
      </p:sp>
      <p:sp>
        <p:nvSpPr>
          <p:cNvPr id="535" name="Google Shape;535;g1459801408f_0_1"/>
          <p:cNvSpPr txBox="1"/>
          <p:nvPr/>
        </p:nvSpPr>
        <p:spPr>
          <a:xfrm>
            <a:off x="9797575" y="281700"/>
            <a:ext cx="1921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Calibri"/>
                <a:ea typeface="Calibri"/>
                <a:cs typeface="Calibri"/>
                <a:sym typeface="Calibri"/>
              </a:rPr>
              <a:t>JEDEC Proposal For Collaboration (8/11/2022)</a:t>
            </a:r>
            <a:endParaRPr b="1" i="0" sz="1400" u="none" cap="none" strike="noStrike">
              <a:solidFill>
                <a:srgbClr val="00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alibri"/>
                <a:ea typeface="Calibri"/>
                <a:cs typeface="Calibri"/>
                <a:sym typeface="Calibri"/>
              </a:rPr>
              <a:t>(Redline feedback by OCP: 8/22/2022)</a:t>
            </a:r>
            <a:endParaRPr b="0" i="0" sz="1400" u="none" cap="none" strike="noStrike">
              <a:solidFill>
                <a:srgbClr val="FF0000"/>
              </a:solidFill>
              <a:latin typeface="Calibri"/>
              <a:ea typeface="Calibri"/>
              <a:cs typeface="Calibri"/>
              <a:sym typeface="Calibri"/>
            </a:endParaRPr>
          </a:p>
        </p:txBody>
      </p:sp>
      <p:sp>
        <p:nvSpPr>
          <p:cNvPr id="536" name="Google Shape;536;g1459801408f_0_1"/>
          <p:cNvSpPr txBox="1"/>
          <p:nvPr/>
        </p:nvSpPr>
        <p:spPr>
          <a:xfrm>
            <a:off x="2371038" y="5445875"/>
            <a:ext cx="7719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ibri"/>
                <a:ea typeface="Calibri"/>
                <a:cs typeface="Calibri"/>
                <a:sym typeface="Calibri"/>
              </a:rPr>
              <a:t>CDXML</a:t>
            </a:r>
            <a:endParaRPr b="0" i="0" sz="1400" u="none" cap="none" strike="noStrike">
              <a:solidFill>
                <a:srgbClr val="000000"/>
              </a:solidFill>
              <a:latin typeface="Arial"/>
              <a:ea typeface="Arial"/>
              <a:cs typeface="Arial"/>
              <a:sym typeface="Arial"/>
            </a:endParaRPr>
          </a:p>
        </p:txBody>
      </p:sp>
      <p:cxnSp>
        <p:nvCxnSpPr>
          <p:cNvPr id="537" name="Google Shape;537;g1459801408f_0_1"/>
          <p:cNvCxnSpPr/>
          <p:nvPr/>
        </p:nvCxnSpPr>
        <p:spPr>
          <a:xfrm>
            <a:off x="991242" y="5973501"/>
            <a:ext cx="1206600" cy="535800"/>
          </a:xfrm>
          <a:prstGeom prst="bentConnector3">
            <a:avLst>
              <a:gd fmla="val -623" name="adj1"/>
            </a:avLst>
          </a:prstGeom>
          <a:noFill/>
          <a:ln cap="flat" cmpd="sng" w="28575">
            <a:solidFill>
              <a:srgbClr val="4472C4"/>
            </a:solidFill>
            <a:prstDash val="solid"/>
            <a:miter lim="8000"/>
            <a:headEnd len="sm" w="sm" type="none"/>
            <a:tailEnd len="med" w="med" type="triangle"/>
          </a:ln>
        </p:spPr>
      </p:cxnSp>
      <p:sp>
        <p:nvSpPr>
          <p:cNvPr id="538" name="Google Shape;538;g1459801408f_0_1"/>
          <p:cNvSpPr txBox="1"/>
          <p:nvPr/>
        </p:nvSpPr>
        <p:spPr>
          <a:xfrm>
            <a:off x="0" y="5933600"/>
            <a:ext cx="2086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alibri"/>
                <a:ea typeface="Calibri"/>
                <a:cs typeface="Calibri"/>
                <a:sym typeface="Calibri"/>
              </a:rPr>
              <a:t>Pre-existing opensource by zGlue remains as-it</a:t>
            </a:r>
            <a:endParaRPr b="0" i="0" sz="1400" u="none" cap="none" strike="noStrike">
              <a:solidFill>
                <a:srgbClr val="FF0000"/>
              </a:solidFill>
              <a:latin typeface="Calibri"/>
              <a:ea typeface="Calibri"/>
              <a:cs typeface="Calibri"/>
              <a:sym typeface="Calibri"/>
            </a:endParaRPr>
          </a:p>
        </p:txBody>
      </p:sp>
      <p:pic>
        <p:nvPicPr>
          <p:cNvPr descr="Man with solid fill" id="539" name="Google Shape;539;g1459801408f_0_1"/>
          <p:cNvPicPr preferRelativeResize="0"/>
          <p:nvPr/>
        </p:nvPicPr>
        <p:blipFill rotWithShape="1">
          <a:blip r:embed="rId3">
            <a:alphaModFix/>
          </a:blip>
          <a:srcRect b="0" l="0" r="0" t="0"/>
          <a:stretch/>
        </p:blipFill>
        <p:spPr>
          <a:xfrm>
            <a:off x="6083418" y="646407"/>
            <a:ext cx="514884" cy="5148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
          <p:cNvSpPr/>
          <p:nvPr/>
        </p:nvSpPr>
        <p:spPr>
          <a:xfrm>
            <a:off x="6139364" y="7423025"/>
            <a:ext cx="2025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B9F01"/>
              </a:solidFill>
              <a:latin typeface="Roboto Medium"/>
              <a:ea typeface="Roboto Medium"/>
              <a:cs typeface="Roboto Medium"/>
              <a:sym typeface="Roboto Medium"/>
            </a:endParaRPr>
          </a:p>
        </p:txBody>
      </p:sp>
      <p:sp>
        <p:nvSpPr>
          <p:cNvPr id="545" name="Google Shape;545;p8"/>
          <p:cNvSpPr txBox="1"/>
          <p:nvPr/>
        </p:nvSpPr>
        <p:spPr>
          <a:xfrm>
            <a:off x="44414" y="3167400"/>
            <a:ext cx="12189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rgbClr val="3F3F3F"/>
                </a:solidFill>
                <a:latin typeface="Helvetica Neue"/>
                <a:ea typeface="Helvetica Neue"/>
                <a:cs typeface="Helvetica Neue"/>
                <a:sym typeface="Helvetica Neue"/>
              </a:rPr>
              <a:t>Thank you</a:t>
            </a:r>
            <a:endParaRPr b="1" i="0" sz="2800" u="none" cap="none" strike="noStrike">
              <a:solidFill>
                <a:srgbClr val="3F3F3F"/>
              </a:solidFill>
              <a:latin typeface="Helvetica Neue"/>
              <a:ea typeface="Helvetica Neue"/>
              <a:cs typeface="Helvetica Neue"/>
              <a:sym typeface="Helvetica Neue"/>
            </a:endParaRPr>
          </a:p>
        </p:txBody>
      </p:sp>
      <p:sp>
        <p:nvSpPr>
          <p:cNvPr id="546" name="Google Shape;546;p8"/>
          <p:cNvSpPr txBox="1"/>
          <p:nvPr/>
        </p:nvSpPr>
        <p:spPr>
          <a:xfrm>
            <a:off x="9119289" y="6505320"/>
            <a:ext cx="2844900" cy="365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SzPts val="1200"/>
              <a:buFont typeface="Helvetica Neue"/>
              <a:buNone/>
            </a:pPr>
            <a:fld id="{00000000-1234-1234-1234-123412341234}" type="slidenum">
              <a:rPr b="0" i="0" lang="en-US" sz="1200" u="none" cap="none" strike="noStrike">
                <a:solidFill>
                  <a:srgbClr val="7F7F7F"/>
                </a:solidFill>
                <a:latin typeface="Helvetica Neue"/>
                <a:ea typeface="Helvetica Neue"/>
                <a:cs typeface="Helvetica Neue"/>
                <a:sym typeface="Helvetica Neue"/>
              </a:rPr>
              <a:t>‹#›</a:t>
            </a:fld>
            <a:endParaRPr b="0" i="0" sz="1200" u="none" cap="none" strike="noStrike">
              <a:solidFill>
                <a:srgbClr val="7F7F7F"/>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2021-04-13T20:34:41Z</dcterms:created>
  <dc:creator>Jawad Nasrullah</dc:creator>
</cp:coreProperties>
</file>