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1" r:id="rId3"/>
    <p:sldId id="262" r:id="rId4"/>
    <p:sldId id="292" r:id="rId5"/>
    <p:sldId id="293" r:id="rId6"/>
    <p:sldId id="294" r:id="rId7"/>
    <p:sldId id="295" r:id="rId8"/>
    <p:sldId id="31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3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09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5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3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9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2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nrindler@gmail.com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DataVizMy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help.edu.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methods.net/management/functions.html" TargetMode="External"/><Relationship Id="rId3" Type="http://schemas.openxmlformats.org/officeDocument/2006/relationships/hyperlink" Target="https://www.rstudio.com/wp-content/uploads/2016/10/r-cheat-sheet-3.pdf" TargetMode="External"/><Relationship Id="rId7" Type="http://schemas.openxmlformats.org/officeDocument/2006/relationships/hyperlink" Target="http://www.r-tutor.com/r-introduction/data-frame/data-frame-row-sli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programiz.com/r-programming" TargetMode="External"/><Relationship Id="rId5" Type="http://schemas.openxmlformats.org/officeDocument/2006/relationships/hyperlink" Target="http://faculty.ucr.edu/~tgirke/HTML_Presentations/Manuals/Workshop_Dec_6_10_2012/Rprogramming/Programming_in_R.pdf" TargetMode="External"/><Relationship Id="rId4" Type="http://schemas.openxmlformats.org/officeDocument/2006/relationships/hyperlink" Target="http://www3.nd.edu/~mclark19/learn/Introduction_to_R.pdf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wp-content/uploads/2016/10/r-cheat-sheet-3.pdf" TargetMode="External"/><Relationship Id="rId3" Type="http://schemas.openxmlformats.org/officeDocument/2006/relationships/hyperlink" Target="http://tryr.codeschool.com/" TargetMode="External"/><Relationship Id="rId7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cran.r-project.org/" TargetMode="External"/><Relationship Id="rId5" Type="http://schemas.openxmlformats.org/officeDocument/2006/relationships/hyperlink" Target="http://www.r-project.org/" TargetMode="External"/><Relationship Id="rId10" Type="http://schemas.openxmlformats.org/officeDocument/2006/relationships/hyperlink" Target="http://www.r-fiddle.org/#/" TargetMode="External"/><Relationship Id="rId4" Type="http://schemas.openxmlformats.org/officeDocument/2006/relationships/hyperlink" Target="http://swirlstats.com/" TargetMode="External"/><Relationship Id="rId9" Type="http://schemas.openxmlformats.org/officeDocument/2006/relationships/hyperlink" Target="http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 Programming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ASM – Introduction to Data Science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01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10 March 2018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58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automatic alt text available.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2039375"/>
            <a:ext cx="2276628" cy="2433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00" y="4465674"/>
            <a:ext cx="2101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tryr.codeschool.com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B0442-FCE7-420D-8939-3A746358FDAB}"/>
              </a:ext>
            </a:extLst>
          </p:cNvPr>
          <p:cNvSpPr txBox="1"/>
          <p:nvPr/>
        </p:nvSpPr>
        <p:spPr>
          <a:xfrm>
            <a:off x="2413590" y="3334466"/>
            <a:ext cx="49993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Attribution</a:t>
            </a:r>
            <a:r>
              <a:rPr lang="en-US" sz="1050" dirty="0"/>
              <a:t>: Content created by Nadav Rindler for DataViz My </a:t>
            </a:r>
            <a:r>
              <a:rPr lang="en-US" sz="1050" i="1" dirty="0"/>
              <a:t>Data Science Personalized Learning On Ramp Course </a:t>
            </a:r>
            <a:r>
              <a:rPr lang="en-US" sz="1050" dirty="0"/>
              <a:t>in Sept. 2017. Materials used under Creative Commons Attribution 4.0 International License</a:t>
            </a:r>
            <a:endParaRPr lang="en-US" sz="10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341" y="4603898"/>
            <a:ext cx="7485321" cy="340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Variable 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73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a = 49	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numeric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sqrt(a)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7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b &lt;- “The dog ate my homework”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character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sub("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dog","cat",b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"The cat ate my homework“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 &lt;- (1+1==3)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FALSE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assignment uses “=“ or “&lt;-” operators... to test for equivalence, use “==“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 not need to specify the data type or object type of a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can be assigned to any type of R object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data type of the R object becomes the data type of the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09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Naming Conventions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be a combination of letters, digits, period (.) and underscore (_)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Must start with a letter or a period. If it starts with a period, it cannot be followed by a digit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Reserved words in R cannot be used as identifiers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are case sensitive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Which variable names are valid?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TRUE			true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total		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tot@l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Sum			sum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Number5		5um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.starts.with.dot		.0ne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_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455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operators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Remember, “=“ and “&lt;-” operators are reserved for variable assignment</a:t>
            </a:r>
          </a:p>
          <a:p>
            <a:pPr>
              <a:buClr>
                <a:srgbClr val="FF6600"/>
              </a:buClr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 operators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&amp;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and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|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!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not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5" y="1333006"/>
            <a:ext cx="8749429" cy="10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Conditional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/>
            <a:r>
              <a:rPr lang="en-US" sz="1800" b="1" dirty="0">
                <a:latin typeface="+mj-lt"/>
              </a:rPr>
              <a:t>IF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length-one logical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if (</a:t>
            </a:r>
            <a:r>
              <a:rPr lang="en-US" sz="1800" dirty="0" err="1">
                <a:latin typeface="+mj-lt"/>
              </a:rPr>
              <a:t>test_expression</a:t>
            </a:r>
            <a:r>
              <a:rPr lang="en-US" sz="1800" dirty="0">
                <a:latin typeface="+mj-lt"/>
              </a:rPr>
              <a:t>) { statement } </a:t>
            </a:r>
          </a:p>
          <a:p>
            <a:pPr marL="177800" lvl="0">
              <a:buSzPct val="25000"/>
            </a:pPr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x &lt;- 5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if(x &gt; 0){ print("Positive number") }</a:t>
            </a:r>
          </a:p>
          <a:p>
            <a:pPr marL="177800" lvl="0"/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520700" indent="-342900"/>
            <a:r>
              <a:rPr lang="en-US" sz="1800" b="1" dirty="0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(test, </a:t>
            </a:r>
            <a:r>
              <a:rPr lang="en-US" sz="1800" dirty="0" err="1">
                <a:latin typeface="+mj-lt"/>
              </a:rPr>
              <a:t>true_value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false_value</a:t>
            </a:r>
            <a:r>
              <a:rPr lang="en-US" sz="1800" dirty="0">
                <a:latin typeface="+mj-lt"/>
              </a:rPr>
              <a:t>)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/>
            <a:r>
              <a:rPr lang="en-US" sz="1800" dirty="0">
                <a:latin typeface="+mj-lt"/>
              </a:rPr>
              <a:t>	x &lt;- 1:10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(x&lt;5, x, 0)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[1]</a:t>
            </a:r>
            <a:r>
              <a:rPr lang="en-US" sz="1800" dirty="0">
                <a:latin typeface="+mj-lt"/>
              </a:rPr>
              <a:t> 1 2 3 4 0 0 0 0 0 0 </a:t>
            </a: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0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 while condition is TRUE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75" y="1778431"/>
            <a:ext cx="7178449" cy="29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5916" y="867328"/>
            <a:ext cx="402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To call function:	function(arg1=… , arg2=… ) 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e.g.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	square(4)		square(x=4)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67328"/>
            <a:ext cx="4370815" cy="37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67" y="4593265"/>
            <a:ext cx="7293935" cy="3934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Data types include numeric/integer, character, factor, and logical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Factors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– character strings taking pre-defined values or ‘levels’. A factor variable with ordered levels is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ordinal</a:t>
            </a: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Test data type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is.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Convert between data types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as.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26" y="2344656"/>
            <a:ext cx="4866948" cy="27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Vector</a:t>
            </a:r>
            <a:r>
              <a:rPr lang="en-US" sz="1800" dirty="0">
                <a:latin typeface="+mj-lt"/>
              </a:rPr>
              <a:t> – an ordered collection of data of the same type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1-dimensional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be numeric, character, logical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In R, a single number is the special case of a vector with 1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8" y="1790658"/>
            <a:ext cx="3863323" cy="29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Matrices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Matrix</a:t>
            </a:r>
            <a:r>
              <a:rPr lang="en-US" sz="1800" dirty="0">
                <a:latin typeface="+mj-lt"/>
              </a:rPr>
              <a:t> – rectangular table of data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2-dimensional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All data </a:t>
            </a:r>
            <a:r>
              <a:rPr lang="en-US" sz="1800" dirty="0">
                <a:latin typeface="+mj-lt"/>
              </a:rPr>
              <a:t>in matrix must be of the same type 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Array –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same as a matrix but with more than 2 dimensions</a:t>
            </a:r>
          </a:p>
          <a:p>
            <a:pPr marL="977900" lvl="1" indent="-342900"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Example: the red and green foreground and background values for 20,000 spots on 120 chips: a 4 x 20,000 x 120 (3D) array.</a:t>
            </a:r>
          </a:p>
          <a:p>
            <a:pPr marL="520700" lvl="0" indent="-34290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4" y="2381250"/>
            <a:ext cx="5300712" cy="22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9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List</a:t>
            </a:r>
            <a:r>
              <a:rPr lang="en-US" sz="1800" dirty="0">
                <a:latin typeface="+mj-lt"/>
              </a:rPr>
              <a:t> – Ordered collection of data 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Elements in list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Nesting: Can have a list of lists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Typically, vector elements are accessed by their index (an integer), list elements by their name (a character string). But both types support both access methods.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lvl="0" indent="-285750"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6" y="2646126"/>
            <a:ext cx="5675627" cy="19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946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1700" y="842168"/>
            <a:ext cx="6739808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Introduction &amp; concepts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Hands-on coding exercise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Shape 2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898056"/>
            <a:ext cx="2566988" cy="9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03" descr="RShiny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7176" y="2676065"/>
            <a:ext cx="1441224" cy="14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rstudio.com/wp-content/uploads/2015/10/r-pack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69" y="2491560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9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Frames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4564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Data frame</a:t>
            </a:r>
            <a:r>
              <a:rPr lang="en-US" sz="1800" dirty="0">
                <a:latin typeface="+mj-lt"/>
              </a:rPr>
              <a:t> – Table for storing data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Columns 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have row names and column names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 </a:t>
            </a:r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 is a list of equal-length vectors</a:t>
            </a:r>
          </a:p>
          <a:p>
            <a:pPr marL="520700" lvl="0" indent="-342900"/>
            <a:endParaRPr lang="en-US" sz="1800" dirty="0"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20" y="388863"/>
            <a:ext cx="3844299" cy="4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828" y="4624097"/>
            <a:ext cx="7219507" cy="341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58126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Retrieve elements from an object by position, value, or name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Position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element: 			x[4]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Sequence of elements: 		x[2:4]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Non-continuous elements: 	x[c(1,5)]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List elements			x[[2]]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Value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Use condition statements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Name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		x[‘apple’]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x$apple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Multiple elements	x[c(‘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apple’,’pear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’)]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rgbClr val="FF6600"/>
                </a:solidFill>
                <a:latin typeface="+mj-lt"/>
              </a:rPr>
              <a:t>For 2D object, index is </a:t>
            </a:r>
            <a:r>
              <a:rPr lang="en-US" sz="1600" b="1" dirty="0" err="1">
                <a:solidFill>
                  <a:srgbClr val="FF6600"/>
                </a:solidFill>
                <a:latin typeface="+mj-lt"/>
              </a:rPr>
              <a:t>df</a:t>
            </a:r>
            <a:r>
              <a:rPr lang="en-US" sz="1600" b="1" dirty="0">
                <a:solidFill>
                  <a:srgbClr val="FF6600"/>
                </a:solidFill>
                <a:latin typeface="+mj-lt"/>
              </a:rPr>
              <a:t>[row, column]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94" y="66423"/>
            <a:ext cx="3019648" cy="5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Built-in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52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Many built-in functions for statistics, distributions, strings, plotting…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4" y="1306687"/>
            <a:ext cx="3356769" cy="1338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95" y="1306687"/>
            <a:ext cx="5121035" cy="33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At start of session,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set working directory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to point R to folder to read/write files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Each R package (beyond built-in functions) must be activated at the beginning of each session using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library()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require()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New packages must be installed using </a:t>
            </a:r>
            <a:r>
              <a:rPr lang="en-US" sz="1800" dirty="0" err="1">
                <a:solidFill>
                  <a:srgbClr val="FF6600"/>
                </a:solidFill>
                <a:latin typeface="+mj-lt"/>
              </a:rPr>
              <a:t>install.packages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(only need to install a new package once).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Functions to read and write files are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specific to each file type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Rdata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csv, Excel, txt, etc.)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environment panel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RStudio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to browse stored variables, objects, and functions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Access help and documentation by typing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?function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R console (e.g., ?mean)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836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Looking for help?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Coders’ best friends…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0" y="1440028"/>
            <a:ext cx="2143125" cy="2143125"/>
          </a:xfrm>
          <a:prstGeom prst="rect">
            <a:avLst/>
          </a:prstGeom>
        </p:spPr>
      </p:pic>
      <p:pic>
        <p:nvPicPr>
          <p:cNvPr id="5" name="Picture 6" descr="Image result for stack overflow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55" y="1929357"/>
            <a:ext cx="4885165" cy="11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175" y="3583153"/>
            <a:ext cx="2612493" cy="7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RStudio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57" y="867328"/>
            <a:ext cx="5998486" cy="38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Hands-On Exercise</a:t>
            </a:r>
          </a:p>
        </p:txBody>
      </p:sp>
      <p:pic>
        <p:nvPicPr>
          <p:cNvPr id="4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350" y="1678696"/>
            <a:ext cx="3744791" cy="13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7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https://www.indeed.com/jobtrends/q-data-scientist-R-q-data-scientist-Python-q-data-scientist-SAS.html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https://www.rstudio.com/wp-content/uploads/2016/10/r-cheat-sheet-3.pdf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4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4"/>
              </a:rPr>
              <a:t>http://www3.nd.edu/~mclark19/learn/Introduction_to_R.pdf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5"/>
              </a:rPr>
              <a:t>http://faculty.ucr.edu/~tgirke/HTML_Presentations/Manuals/Workshop_Dec_6_10_2012/Rprogramming/Programming_in_R.pdf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http://www.programiz.com/r-programming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http://www.r-tutor.com/r-introduction/data-frame/data-frame-row-slice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6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http://www.statmethods.net/management/functions.html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96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u="sng" dirty="0">
                <a:highlight>
                  <a:srgbClr val="FFFF00"/>
                </a:highlight>
                <a:hlinkClick r:id="rId3"/>
              </a:rPr>
              <a:t>http://tryr.codeschool.com/</a:t>
            </a:r>
            <a:endParaRPr lang="en-US" sz="1800" u="sng" dirty="0">
              <a:highlight>
                <a:srgbClr val="FFFF00"/>
              </a:highlight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u="sng" dirty="0">
              <a:highlight>
                <a:srgbClr val="FFFF00"/>
              </a:highlight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  <a:hlinkClick r:id="rId4"/>
              </a:rPr>
              <a:t>http://swirlstats.com/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chemeClr val="hlink"/>
              </a:solidFill>
              <a:latin typeface="+mj-lt"/>
              <a:hlinkClick r:id="rId5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hlink"/>
                </a:solidFill>
                <a:latin typeface="+mj-lt"/>
                <a:hlinkClick r:id="rId5"/>
              </a:rPr>
              <a:t>http://www.r-project.org/</a:t>
            </a:r>
          </a:p>
          <a:p>
            <a:pPr lvl="0">
              <a:lnSpc>
                <a:spcPct val="90000"/>
              </a:lnSpc>
              <a:buClr>
                <a:srgbClr val="FF6600"/>
              </a:buClr>
              <a:buSzPct val="100000"/>
            </a:pPr>
            <a:endParaRPr lang="en-US" sz="1800" u="sng" dirty="0">
              <a:solidFill>
                <a:schemeClr val="hlink"/>
              </a:solidFill>
              <a:latin typeface="+mj-lt"/>
              <a:hlinkClick r:id="rId6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 err="1">
                <a:solidFill>
                  <a:schemeClr val="hlink"/>
                </a:solidFill>
                <a:latin typeface="+mj-lt"/>
                <a:hlinkClick r:id="rId6"/>
              </a:rPr>
              <a:t>RStudio</a:t>
            </a:r>
            <a:endParaRPr lang="en-US" sz="1800" u="sng" dirty="0">
              <a:solidFill>
                <a:schemeClr val="hlink"/>
              </a:solidFill>
              <a:latin typeface="+mj-lt"/>
              <a:hlinkClick r:id="rId7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8"/>
              </a:rPr>
              <a:t>R cheat sheet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9"/>
              </a:rPr>
              <a:t>Data Science in 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free online textbook by Hadley Wickham</a:t>
            </a: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10"/>
              </a:rPr>
              <a:t>R Fiddle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online R interface (if having trouble installing R on your machine)</a:t>
            </a:r>
          </a:p>
        </p:txBody>
      </p:sp>
    </p:spTree>
    <p:extLst>
      <p:ext uri="{BB962C8B-B14F-4D97-AF65-F5344CB8AC3E}">
        <p14:creationId xmlns:p14="http://schemas.microsoft.com/office/powerpoint/2010/main" val="31114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R?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39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Programming language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Software environment 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Widely used for statistical modeling, data analysis, and graphics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Efficient data structures make programming very easy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Extendable through 11,000+ user-created packages available on Comprehensive R Archive Network (CRAN) website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Rstudio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IDE includes integration with Shiny (interactive web apps),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Rmarkdown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(publishing), and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Git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11603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Streamline analytics workflow within a single platform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Free, open source, compatible across OS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Active development and user community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Quick install and set-up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Powerful visualizations, including interactive maps and dashboards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Ability to run on desktop or server-side (e.g., Amazon AWS hosting)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connect with a wide range of SQL databases and run queries in-database without transferring data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 range of analytics functions beyond modeling, including text mining, sentiment analysis, mapping</a:t>
            </a:r>
          </a:p>
        </p:txBody>
      </p:sp>
    </p:spTree>
    <p:extLst>
      <p:ext uri="{BB962C8B-B14F-4D97-AF65-F5344CB8AC3E}">
        <p14:creationId xmlns:p14="http://schemas.microsoft.com/office/powerpoint/2010/main" val="32268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Disadvantages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Steep learning curve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Coding environment, not point-and-click, for technical users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Many ways to do the same thing (variety of packages)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Completely different syntax between R, R Markdown, and Shiny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Runs in-memory – advanced methods required to handle data outside memory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Tradeoff – not the only open source option, many data scientists use Python,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TensorFlow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08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Why 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33" y="741028"/>
            <a:ext cx="5700934" cy="3926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700" y="4465674"/>
            <a:ext cx="140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Indeed.com</a:t>
            </a:r>
          </a:p>
        </p:txBody>
      </p:sp>
    </p:spTree>
    <p:extLst>
      <p:ext uri="{BB962C8B-B14F-4D97-AF65-F5344CB8AC3E}">
        <p14:creationId xmlns:p14="http://schemas.microsoft.com/office/powerpoint/2010/main" val="21518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 in the Wild: </a:t>
            </a:r>
            <a:r>
              <a:rPr lang="en-US" sz="2400" dirty="0"/>
              <a:t>Many companies use R</a:t>
            </a:r>
          </a:p>
        </p:txBody>
      </p:sp>
      <p:pic>
        <p:nvPicPr>
          <p:cNvPr id="4" name="Shape 2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563" y="9588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061" y="963028"/>
            <a:ext cx="1195293" cy="11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9970" y="4889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675" y="3388640"/>
            <a:ext cx="3852579" cy="10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390" y="2313290"/>
            <a:ext cx="2006226" cy="20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92561" y="2279690"/>
            <a:ext cx="1763343" cy="12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2140" y="1478499"/>
            <a:ext cx="1538122" cy="161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66086" y="3904917"/>
            <a:ext cx="1712975" cy="50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2138" y="2853953"/>
            <a:ext cx="3378540" cy="497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1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When to use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Use the easiest tool for the job. For data analysis, that’s often Excel. But Excel won’t work for certain tasks: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Size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Data set is too large for Excel.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Complexity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Bringing together many data sources, using merges/joins and group-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by’s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Advanced analytics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Access to a wider range of functions and tools for statistics, modeling, visualization, mapping, etc.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Reproducibility / Automation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Code is a record of what was done and can therefore be reproduced or automated. Excel is good for 10 charts…what about 10,000?</a:t>
            </a:r>
            <a:endParaRPr lang="en-US" sz="1800" b="1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120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Core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Assignment, Naming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Operators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Conditions, Logical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statements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IF and IFELSE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Loops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Creating Functions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Data Types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Logical, Numeric/Integer, Character, Factor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Objects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Vector, Matrix, Array, Data Frame, List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Indexing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Built-in functions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Math, Statistics, String/Regex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Environment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Working directory, Libraries</a:t>
            </a:r>
          </a:p>
        </p:txBody>
      </p:sp>
    </p:spTree>
    <p:extLst>
      <p:ext uri="{BB962C8B-B14F-4D97-AF65-F5344CB8AC3E}">
        <p14:creationId xmlns:p14="http://schemas.microsoft.com/office/powerpoint/2010/main" val="850893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1121</Words>
  <Application>Microsoft Office PowerPoint</Application>
  <PresentationFormat>On-screen Show (16:9)</PresentationFormat>
  <Paragraphs>206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Quattrocento Sans</vt:lpstr>
      <vt:lpstr>Wingdings</vt:lpstr>
      <vt:lpstr>Simple Light</vt:lpstr>
      <vt:lpstr>R Programming</vt:lpstr>
      <vt:lpstr>Workshop Format</vt:lpstr>
      <vt:lpstr>What is R?</vt:lpstr>
      <vt:lpstr>Advantages of R</vt:lpstr>
      <vt:lpstr>Disadvantages of R</vt:lpstr>
      <vt:lpstr>Why R?</vt:lpstr>
      <vt:lpstr>R in the Wild: Many companies use R</vt:lpstr>
      <vt:lpstr>When to use R</vt:lpstr>
      <vt:lpstr>Core Concepts</vt:lpstr>
      <vt:lpstr>Variable Assignment</vt:lpstr>
      <vt:lpstr>Naming Conventions</vt:lpstr>
      <vt:lpstr>Operators</vt:lpstr>
      <vt:lpstr>Conditional Statements</vt:lpstr>
      <vt:lpstr>Loops</vt:lpstr>
      <vt:lpstr>Functions</vt:lpstr>
      <vt:lpstr>Data Types</vt:lpstr>
      <vt:lpstr>Vectors</vt:lpstr>
      <vt:lpstr>Matrices</vt:lpstr>
      <vt:lpstr>Lists</vt:lpstr>
      <vt:lpstr>Data Frames</vt:lpstr>
      <vt:lpstr>Selecting Elements</vt:lpstr>
      <vt:lpstr>Built-in Functions</vt:lpstr>
      <vt:lpstr>Environment</vt:lpstr>
      <vt:lpstr>Looking for help?</vt:lpstr>
      <vt:lpstr>RStudio</vt:lpstr>
      <vt:lpstr>Hands-On Exercise</vt:lpstr>
      <vt:lpstr>References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dc:creator>Rindler, Nadav</dc:creator>
  <cp:lastModifiedBy>Rindler, Nadav</cp:lastModifiedBy>
  <cp:revision>43</cp:revision>
  <dcterms:modified xsi:type="dcterms:W3CDTF">2018-03-03T08:20:31Z</dcterms:modified>
</cp:coreProperties>
</file>