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63" r:id="rId3"/>
    <p:sldId id="304" r:id="rId4"/>
    <p:sldId id="305" r:id="rId5"/>
    <p:sldId id="298" r:id="rId6"/>
    <p:sldId id="316" r:id="rId7"/>
    <p:sldId id="332" r:id="rId8"/>
    <p:sldId id="338" r:id="rId9"/>
    <p:sldId id="339" r:id="rId10"/>
    <p:sldId id="335" r:id="rId11"/>
    <p:sldId id="329" r:id="rId12"/>
    <p:sldId id="324" r:id="rId13"/>
    <p:sldId id="328" r:id="rId14"/>
    <p:sldId id="319" r:id="rId15"/>
    <p:sldId id="322" r:id="rId16"/>
    <p:sldId id="306" r:id="rId17"/>
    <p:sldId id="337" r:id="rId18"/>
    <p:sldId id="308" r:id="rId19"/>
    <p:sldId id="307" r:id="rId20"/>
    <p:sldId id="333" r:id="rId21"/>
    <p:sldId id="311" r:id="rId22"/>
    <p:sldId id="334" r:id="rId23"/>
    <p:sldId id="303" r:id="rId24"/>
    <p:sldId id="327" r:id="rId25"/>
    <p:sldId id="315" r:id="rId26"/>
    <p:sldId id="318" r:id="rId27"/>
    <p:sldId id="309" r:id="rId28"/>
    <p:sldId id="310" r:id="rId29"/>
    <p:sldId id="291" r:id="rId30"/>
    <p:sldId id="313" r:id="rId31"/>
    <p:sldId id="312" r:id="rId32"/>
    <p:sldId id="325" r:id="rId33"/>
    <p:sldId id="326" r:id="rId34"/>
    <p:sldId id="314" r:id="rId35"/>
    <p:sldId id="323" r:id="rId36"/>
    <p:sldId id="317" r:id="rId37"/>
    <p:sldId id="330" r:id="rId38"/>
    <p:sldId id="331" r:id="rId39"/>
    <p:sldId id="336" r:id="rId40"/>
    <p:sldId id="289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221" autoAdjust="0"/>
  </p:normalViewPr>
  <p:slideViewPr>
    <p:cSldViewPr snapToGrid="0" snapToObjects="1">
      <p:cViewPr varScale="1">
        <p:scale>
          <a:sx n="83" d="100"/>
          <a:sy n="83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Both challenges and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002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10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Organizational Context - transformational, creating, as-a-service, crowdsourcing</a:t>
            </a:r>
          </a:p>
        </p:txBody>
      </p:sp>
    </p:spTree>
    <p:extLst>
      <p:ext uri="{BB962C8B-B14F-4D97-AF65-F5344CB8AC3E}">
        <p14:creationId xmlns:p14="http://schemas.microsoft.com/office/powerpoint/2010/main" val="400330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97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10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78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Balance of concepts and methods</a:t>
            </a:r>
          </a:p>
        </p:txBody>
      </p:sp>
    </p:spTree>
    <p:extLst>
      <p:ext uri="{BB962C8B-B14F-4D97-AF65-F5344CB8AC3E}">
        <p14:creationId xmlns:p14="http://schemas.microsoft.com/office/powerpoint/2010/main" val="2280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Specific Measurable Actionable Relevant Timely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Data-driven decision making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Rectangles vs. squares – all KPIs are metrics; not all metrics are KPIs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0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 and KPIs are like squares and rectangles: All squares are rectangles, but not all rectangles are squares. Similarly, all KPIs are metrics, but not all metrics are KPIs.</a:t>
            </a:r>
          </a:p>
          <a:p>
            <a:pPr>
              <a:buNone/>
            </a:pPr>
            <a:r>
              <a:rPr lang="en-US" dirty="0"/>
              <a:t>https://www.klipfolio.com/blog/business-metrics-vs-kpis</a:t>
            </a:r>
          </a:p>
        </p:txBody>
      </p:sp>
    </p:spTree>
    <p:extLst>
      <p:ext uri="{BB962C8B-B14F-4D97-AF65-F5344CB8AC3E}">
        <p14:creationId xmlns:p14="http://schemas.microsoft.com/office/powerpoint/2010/main" val="293154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>
                <a:solidFill>
                  <a:srgbClr val="0000FF"/>
                </a:solidFill>
              </a:rPr>
              <a:t>“Traditional” - </a:t>
            </a:r>
            <a:r>
              <a:rPr lang="en-US" dirty="0">
                <a:solidFill>
                  <a:srgbClr val="0000FF"/>
                </a:solidFill>
              </a:rPr>
              <a:t>“Official” data sources (point-of-sale transactions, supply chain, sales, finance) ingested into enterprise data warehouse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“Big Data” - </a:t>
            </a:r>
            <a:r>
              <a:rPr lang="en-US" dirty="0">
                <a:solidFill>
                  <a:srgbClr val="0000FF"/>
                </a:solidFill>
              </a:rPr>
              <a:t>Unstructured data sources, proliferation of data sources (Twitter, Facebook, sound/image files, web scraping) loaded to Hadoop or Spark</a:t>
            </a:r>
          </a:p>
          <a:p>
            <a:pPr>
              <a:buNone/>
            </a:pPr>
            <a:r>
              <a:rPr lang="en-US" dirty="0"/>
              <a:t>“Excel power-user” -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CSV, Microsoft Access database, web sources. Ingest data and analyze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9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Clean/wrangle data</a:t>
            </a:r>
          </a:p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 insights from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4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2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ndl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www.facebook.com/DataViz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Xkq0_rruU" TargetMode="External"/><Relationship Id="rId2" Type="http://schemas.openxmlformats.org/officeDocument/2006/relationships/hyperlink" Target="https://www.youtube.com/watch?v=9IIgH0hNtg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faculty.chicagobooth.edu/jean-pierre.dube/research/papers/targeted%20pricing.pdf" TargetMode="External"/><Relationship Id="rId5" Type="http://schemas.openxmlformats.org/officeDocument/2006/relationships/hyperlink" Target="http://r-marketing.r-forge.r-project.org/" TargetMode="External"/><Relationship Id="rId4" Type="http://schemas.openxmlformats.org/officeDocument/2006/relationships/hyperlink" Target="http://www.marketo.com/definitive-guides/marketing-metrics-and-marketing-analy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Intro to Marketing Analytics</a:t>
            </a:r>
            <a:endParaRPr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01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23 Feb 2018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1026" name="Picture 2" descr="No automatic alt text available.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18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What are we measuring?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732910" cy="375016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Activity metrics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r>
              <a:rPr lang="en-US" sz="2100" dirty="0">
                <a:solidFill>
                  <a:srgbClr val="FF6600"/>
                </a:solidFill>
              </a:rPr>
              <a:t>Number of things done in process</a:t>
            </a:r>
            <a:r>
              <a:rPr lang="en-US" sz="2100" dirty="0">
                <a:solidFill>
                  <a:schemeClr val="tx1"/>
                </a:solidFill>
              </a:rPr>
              <a:t>, e.g. # new blog posts or # events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Output metrics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r>
              <a:rPr lang="en-US" sz="2100" dirty="0">
                <a:solidFill>
                  <a:srgbClr val="FF6600"/>
                </a:solidFill>
              </a:rPr>
              <a:t>Result of process</a:t>
            </a:r>
            <a:r>
              <a:rPr lang="en-US" sz="2100" dirty="0">
                <a:solidFill>
                  <a:schemeClr val="tx1"/>
                </a:solidFill>
              </a:rPr>
              <a:t>, e.g. web traffic, media mentions, or event participants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Operational metrics.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6600"/>
                </a:solidFill>
              </a:rPr>
              <a:t>Efficiency and effectiveness of process</a:t>
            </a:r>
            <a:r>
              <a:rPr lang="en-US" sz="2100" dirty="0">
                <a:solidFill>
                  <a:schemeClr val="tx1"/>
                </a:solidFill>
              </a:rPr>
              <a:t>, e.g. cost per lead, revenue per customer, or cost per customer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Outcome metrics.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6600"/>
                </a:solidFill>
              </a:rPr>
              <a:t>Consequences of process’ outcomes</a:t>
            </a:r>
            <a:r>
              <a:rPr lang="en-US" sz="2100" dirty="0">
                <a:solidFill>
                  <a:schemeClr val="tx1"/>
                </a:solidFill>
              </a:rPr>
              <a:t>, e.g. revenue, profit, win rate, share of wallet, or share of market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What to focus on? Depends on who’s asking (CEO, CMO, CFO, etc.) – It should relate to their KPIs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021D6-E1DE-46A4-8A60-45ED19E837A0}"/>
              </a:ext>
            </a:extLst>
          </p:cNvPr>
          <p:cNvSpPr txBox="1"/>
          <p:nvPr/>
        </p:nvSpPr>
        <p:spPr>
          <a:xfrm>
            <a:off x="546650" y="4517707"/>
            <a:ext cx="561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https://en.wikipedia.org/wiki/Marketing_performance_measurement</a:t>
            </a:r>
          </a:p>
        </p:txBody>
      </p:sp>
    </p:spTree>
    <p:extLst>
      <p:ext uri="{BB962C8B-B14F-4D97-AF65-F5344CB8AC3E}">
        <p14:creationId xmlns:p14="http://schemas.microsoft.com/office/powerpoint/2010/main" val="85182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Common marketing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732910" cy="3750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Track and demonstrate effectiveness of marketing investments across all channels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Financial – </a:t>
            </a:r>
            <a:r>
              <a:rPr lang="en-US" i="1" dirty="0">
                <a:solidFill>
                  <a:schemeClr val="bg2"/>
                </a:solidFill>
              </a:rPr>
              <a:t>ROI, Profit, Gross/net revenue, Cost, Sales</a:t>
            </a:r>
            <a:endParaRPr lang="en-US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Customer-centric – </a:t>
            </a:r>
            <a:r>
              <a:rPr lang="en-US" i="1" dirty="0">
                <a:solidFill>
                  <a:schemeClr val="bg2"/>
                </a:solidFill>
              </a:rPr>
              <a:t>Number of customers, Customer lifetime value, Customer acquisition cost, Retention/churn, Satisfaction, Net promoter score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Channel-specific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Digital Marketing – </a:t>
            </a:r>
            <a:r>
              <a:rPr lang="en-US" i="1" dirty="0">
                <a:solidFill>
                  <a:schemeClr val="bg2"/>
                </a:solidFill>
              </a:rPr>
              <a:t>Visitors (new/returning), Funnel conversion rate, </a:t>
            </a:r>
            <a:r>
              <a:rPr lang="en-US" i="1" dirty="0" err="1">
                <a:solidFill>
                  <a:schemeClr val="bg2"/>
                </a:solidFill>
              </a:rPr>
              <a:t>Avg</a:t>
            </a:r>
            <a:r>
              <a:rPr lang="en-US" i="1" dirty="0">
                <a:solidFill>
                  <a:schemeClr val="bg2"/>
                </a:solidFill>
              </a:rPr>
              <a:t> time on page, page views per session</a:t>
            </a:r>
            <a:endParaRPr lang="en-US" dirty="0">
              <a:solidFill>
                <a:schemeClr val="tx1"/>
              </a:solidFill>
            </a:endParaRP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Social Media – </a:t>
            </a:r>
            <a:r>
              <a:rPr lang="en-US" i="1" dirty="0">
                <a:solidFill>
                  <a:schemeClr val="bg2"/>
                </a:solidFill>
              </a:rPr>
              <a:t>Likes, Followers, Retweets, Shares, Referrals, Social sentiment, </a:t>
            </a:r>
            <a:endParaRPr lang="en-US" dirty="0">
              <a:solidFill>
                <a:schemeClr val="tx1"/>
              </a:solidFill>
            </a:endParaRP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SEO – </a:t>
            </a:r>
            <a:r>
              <a:rPr lang="en-US" i="1" dirty="0">
                <a:solidFill>
                  <a:schemeClr val="bg2"/>
                </a:solidFill>
              </a:rPr>
              <a:t>Keyword performance, Traffic by source, SEO keyword ranking</a:t>
            </a:r>
            <a:endParaRPr lang="en-US" dirty="0">
              <a:solidFill>
                <a:schemeClr val="tx1"/>
              </a:solidFill>
            </a:endParaRP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Email – </a:t>
            </a:r>
            <a:r>
              <a:rPr lang="en-US" i="1" dirty="0">
                <a:solidFill>
                  <a:schemeClr val="bg2"/>
                </a:solidFill>
              </a:rPr>
              <a:t>Sends, Bounces, Opens, Clicks, Unsubscribes, Forwards, Subscribers, Transactions</a:t>
            </a:r>
            <a:endParaRPr lang="en-US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AC96-8A03-42BB-B39F-48E1EF966150}"/>
              </a:ext>
            </a:extLst>
          </p:cNvPr>
          <p:cNvSpPr txBox="1"/>
          <p:nvPr/>
        </p:nvSpPr>
        <p:spPr>
          <a:xfrm>
            <a:off x="89452" y="4529765"/>
            <a:ext cx="2405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Klipfolio.com</a:t>
            </a:r>
          </a:p>
        </p:txBody>
      </p:sp>
    </p:spTree>
    <p:extLst>
      <p:ext uri="{BB962C8B-B14F-4D97-AF65-F5344CB8AC3E}">
        <p14:creationId xmlns:p14="http://schemas.microsoft.com/office/powerpoint/2010/main" val="322384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732910" cy="3750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FF6600"/>
                </a:solidFill>
              </a:rPr>
              <a:t>Key Performance Indicators</a:t>
            </a:r>
            <a:r>
              <a:rPr lang="en-US" dirty="0">
                <a:solidFill>
                  <a:schemeClr val="tx1"/>
                </a:solidFill>
              </a:rPr>
              <a:t> (KPIs) – measurable values that demonstrate how effectively a company is achieving </a:t>
            </a:r>
            <a:r>
              <a:rPr lang="en-US" u="sng" dirty="0">
                <a:solidFill>
                  <a:schemeClr val="tx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 business objectives</a:t>
            </a:r>
          </a:p>
          <a:p>
            <a:pPr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Industry- and topic-specific (e.g., marketing vs. supply chain vs. DevOps)</a:t>
            </a:r>
          </a:p>
          <a:p>
            <a:pPr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KPI is only as valuable as the action it inspires. KPIs set incentives</a:t>
            </a:r>
          </a:p>
          <a:p>
            <a:pPr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Must be quantifiable, SMART, clearly-communicated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Why marketing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731375"/>
            <a:ext cx="8732910" cy="40655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Quantify impact</a:t>
            </a:r>
            <a:r>
              <a:rPr lang="en-US" dirty="0">
                <a:solidFill>
                  <a:schemeClr val="tx1"/>
                </a:solidFill>
              </a:rPr>
              <a:t>. Connecting investments to incremental revenue and profit: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“How much profit would a 10% increase in the marketing budget yield?”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Build transparency, </a:t>
            </a:r>
            <a:r>
              <a:rPr lang="en-US" b="1" dirty="0">
                <a:solidFill>
                  <a:schemeClr val="tx1"/>
                </a:solidFill>
              </a:rPr>
              <a:t>accountability</a:t>
            </a:r>
            <a:r>
              <a:rPr lang="en-US" dirty="0">
                <a:solidFill>
                  <a:schemeClr val="tx1"/>
                </a:solidFill>
              </a:rPr>
              <a:t>, and credibility. </a:t>
            </a:r>
            <a:r>
              <a:rPr lang="en-US" b="1" dirty="0">
                <a:solidFill>
                  <a:schemeClr val="tx1"/>
                </a:solidFill>
              </a:rPr>
              <a:t>Marketing is not just a cost center</a:t>
            </a:r>
            <a:r>
              <a:rPr lang="en-US" dirty="0">
                <a:solidFill>
                  <a:schemeClr val="tx1"/>
                </a:solidFill>
              </a:rPr>
              <a:t>, but a driver of results. Must justify resources/budget. 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Complement manager expertise with </a:t>
            </a:r>
            <a:r>
              <a:rPr lang="en-US" b="1" dirty="0">
                <a:solidFill>
                  <a:schemeClr val="tx1"/>
                </a:solidFill>
              </a:rPr>
              <a:t>evidence</a:t>
            </a:r>
            <a:r>
              <a:rPr lang="en-US" dirty="0">
                <a:solidFill>
                  <a:schemeClr val="tx1"/>
                </a:solidFill>
              </a:rPr>
              <a:t>. Test intuition / challenge assumptions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Evaluate performance – design relevant </a:t>
            </a:r>
            <a:r>
              <a:rPr lang="en-US" b="1" dirty="0">
                <a:solidFill>
                  <a:schemeClr val="tx1"/>
                </a:solidFill>
              </a:rPr>
              <a:t>benchmarks </a:t>
            </a:r>
            <a:r>
              <a:rPr lang="en-US" dirty="0">
                <a:solidFill>
                  <a:schemeClr val="tx1"/>
                </a:solidFill>
              </a:rPr>
              <a:t>for performance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Communicate</a:t>
            </a:r>
            <a:r>
              <a:rPr lang="en-US" dirty="0">
                <a:solidFill>
                  <a:schemeClr val="tx1"/>
                </a:solidFill>
              </a:rPr>
              <a:t> marketing results to the executive team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Drive</a:t>
            </a:r>
            <a:r>
              <a:rPr lang="en-US" b="1" dirty="0">
                <a:solidFill>
                  <a:schemeClr val="tx1"/>
                </a:solidFill>
              </a:rPr>
              <a:t> strategy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chemeClr val="tx1"/>
                </a:solidFill>
              </a:rPr>
              <a:t> predict </a:t>
            </a:r>
            <a:r>
              <a:rPr lang="en-US" dirty="0">
                <a:solidFill>
                  <a:schemeClr val="tx1"/>
                </a:solidFill>
              </a:rPr>
              <a:t>the future answer the questions, “What should we do?” and “Where should we focus?”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1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Learning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651547" cy="3750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Analytics: Using </a:t>
            </a:r>
            <a:r>
              <a:rPr lang="en-US" dirty="0">
                <a:solidFill>
                  <a:srgbClr val="FF6600"/>
                </a:solidFill>
              </a:rPr>
              <a:t>tools and techniques </a:t>
            </a:r>
            <a:r>
              <a:rPr lang="en-US" dirty="0">
                <a:solidFill>
                  <a:schemeClr val="tx1"/>
                </a:solidFill>
              </a:rPr>
              <a:t>to turn </a:t>
            </a:r>
            <a:r>
              <a:rPr lang="en-US" dirty="0">
                <a:solidFill>
                  <a:srgbClr val="FF6600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into meaningful </a:t>
            </a:r>
            <a:r>
              <a:rPr lang="en-US" dirty="0">
                <a:solidFill>
                  <a:srgbClr val="FF6600"/>
                </a:solidFill>
              </a:rPr>
              <a:t>business insights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Another way to write this:  </a:t>
            </a:r>
            <a:r>
              <a:rPr lang="en-US" dirty="0">
                <a:solidFill>
                  <a:srgbClr val="FF6600"/>
                </a:solidFill>
              </a:rPr>
              <a:t>insights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FF6600"/>
                </a:solidFill>
              </a:rPr>
              <a:t> data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6600"/>
                </a:solidFill>
              </a:rPr>
              <a:t> methods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DAA89-4F99-42E7-84D4-C14DFC34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09" y="1823496"/>
            <a:ext cx="663892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D7372-C635-4403-BB35-ACD453698158}"/>
              </a:ext>
            </a:extLst>
          </p:cNvPr>
          <p:cNvSpPr txBox="1"/>
          <p:nvPr/>
        </p:nvSpPr>
        <p:spPr>
          <a:xfrm>
            <a:off x="903768" y="4379208"/>
            <a:ext cx="422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https://www.youtube.com/watch?v=9IIgH0hNtgk </a:t>
            </a:r>
          </a:p>
        </p:txBody>
      </p:sp>
    </p:spTree>
    <p:extLst>
      <p:ext uri="{BB962C8B-B14F-4D97-AF65-F5344CB8AC3E}">
        <p14:creationId xmlns:p14="http://schemas.microsoft.com/office/powerpoint/2010/main" val="423923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What it actually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651547" cy="3750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Wrestle with data, parse signal from the noise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D7372-C635-4403-BB35-ACD453698158}"/>
              </a:ext>
            </a:extLst>
          </p:cNvPr>
          <p:cNvSpPr txBox="1"/>
          <p:nvPr/>
        </p:nvSpPr>
        <p:spPr>
          <a:xfrm>
            <a:off x="903768" y="4379208"/>
            <a:ext cx="422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https://www.youtube.com/watch?v=9IIgH0hNtgk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A861F-C65F-4020-A9B9-747E29ED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766887"/>
            <a:ext cx="7439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Types of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884583"/>
            <a:ext cx="8520599" cy="372717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Descriptive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“What happened?”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“What is happening?”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Diagnostic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“Why did it happen?”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Predictive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“What will happen?”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Prescriptive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	“What should we do?”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In order of </a:t>
            </a:r>
            <a:r>
              <a:rPr lang="en-US" dirty="0">
                <a:solidFill>
                  <a:srgbClr val="FF6600"/>
                </a:solidFill>
              </a:rPr>
              <a:t>increasing value-add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Shape 98">
            <a:extLst>
              <a:ext uri="{FF2B5EF4-FFF2-40B4-BE49-F238E27FC236}">
                <a16:creationId xmlns:a16="http://schemas.microsoft.com/office/drawing/2014/main" id="{35368277-C134-4BD6-9D41-BE2FF4B5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1328" y="1011825"/>
            <a:ext cx="51054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36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Another look at going up the ladder of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8BDCE-5D5A-4AEF-9E79-B6BBF454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" y="731375"/>
            <a:ext cx="8521700" cy="363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4BDE6-BBE7-493A-AF2C-3C655D787546}"/>
              </a:ext>
            </a:extLst>
          </p:cNvPr>
          <p:cNvSpPr txBox="1"/>
          <p:nvPr/>
        </p:nvSpPr>
        <p:spPr>
          <a:xfrm>
            <a:off x="814039" y="4489255"/>
            <a:ext cx="3757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Coursera / UVA, 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349400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Exploratory vs. Explanatory Analysis</a:t>
            </a:r>
          </a:p>
        </p:txBody>
      </p:sp>
      <p:pic>
        <p:nvPicPr>
          <p:cNvPr id="7" name="Shape 111">
            <a:extLst>
              <a:ext uri="{FF2B5EF4-FFF2-40B4-BE49-F238E27FC236}">
                <a16:creationId xmlns:a16="http://schemas.microsoft.com/office/drawing/2014/main" id="{30D9EFC4-9D5F-4041-B42B-03739B62B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3065" y="1024885"/>
            <a:ext cx="5817870" cy="329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88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Choosing the right analytic output for the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Reporting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Profiling, Segmentation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Dashboarding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Forecasting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Predictive modeling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as a Service / Algorithm as a Service</a:t>
            </a:r>
          </a:p>
          <a:p>
            <a:pPr marL="457200" lvl="0" indent="-3429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Visualization / Storytelling with Data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006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Course overview, objectives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How businesses use data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Defining marketing analytics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Learning from data 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Building and managing an analytics team</a:t>
            </a:r>
          </a:p>
          <a:p>
            <a:pPr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Analytics skillset</a:t>
            </a:r>
          </a:p>
          <a:p>
            <a:pPr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Delivering analytics projects – approach, workflow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Case study: Pricing experiment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sources</a:t>
            </a: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Tools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– software, data infrastructure</a:t>
            </a: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– data analysis, statistics and machine learning</a:t>
            </a: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Approach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– scientific method</a:t>
            </a:r>
            <a:endParaRPr lang="en-US" b="1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00050"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Objectives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– business objective, what story are we trying to tell?  Who is our 		‘client’?</a:t>
            </a:r>
            <a:endParaRPr lang="en-US" b="1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3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Shape 154">
            <a:extLst>
              <a:ext uri="{FF2B5EF4-FFF2-40B4-BE49-F238E27FC236}">
                <a16:creationId xmlns:a16="http://schemas.microsoft.com/office/drawing/2014/main" id="{5606C03B-DDC5-4CE7-AA5A-5C939B4090F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32831" t="14125"/>
          <a:stretch/>
        </p:blipFill>
        <p:spPr>
          <a:xfrm>
            <a:off x="1903227" y="731375"/>
            <a:ext cx="5933859" cy="39344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84FEF-9502-46CC-95BB-1726916E8D20}"/>
              </a:ext>
            </a:extLst>
          </p:cNvPr>
          <p:cNvSpPr txBox="1"/>
          <p:nvPr/>
        </p:nvSpPr>
        <p:spPr>
          <a:xfrm>
            <a:off x="657922" y="4460488"/>
            <a:ext cx="270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Univ. of Washington, DS250</a:t>
            </a:r>
          </a:p>
        </p:txBody>
      </p:sp>
    </p:spTree>
    <p:extLst>
      <p:ext uri="{BB962C8B-B14F-4D97-AF65-F5344CB8AC3E}">
        <p14:creationId xmlns:p14="http://schemas.microsoft.com/office/powerpoint/2010/main" val="189011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Use cases from explanatory &gt;&gt; exploratory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47D0B-2889-40E7-8667-73186445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152525"/>
            <a:ext cx="795337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21053-282B-41A8-84D7-F6965D783B0A}"/>
              </a:ext>
            </a:extLst>
          </p:cNvPr>
          <p:cNvSpPr txBox="1"/>
          <p:nvPr/>
        </p:nvSpPr>
        <p:spPr>
          <a:xfrm>
            <a:off x="735980" y="4438185"/>
            <a:ext cx="5006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Univ. of Washington, DS250: Lecture 4</a:t>
            </a:r>
          </a:p>
        </p:txBody>
      </p:sp>
    </p:spTree>
    <p:extLst>
      <p:ext uri="{BB962C8B-B14F-4D97-AF65-F5344CB8AC3E}">
        <p14:creationId xmlns:p14="http://schemas.microsoft.com/office/powerpoint/2010/main" val="235619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Why the hype about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33655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Not new methods: long history of statistics and scientific method</a:t>
            </a:r>
          </a:p>
          <a:p>
            <a:pPr marL="3365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Rather, new applications enabled by: </a:t>
            </a:r>
          </a:p>
          <a:p>
            <a:pPr marL="50800" lvl="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	- Exponential growth in data collection, storage, and processing power 	  	  (Moore’s Law – doubling every 2 years)</a:t>
            </a:r>
          </a:p>
          <a:p>
            <a:pPr marL="50800" lvl="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	- Internet - IoT, cloud hosting</a:t>
            </a:r>
          </a:p>
          <a:p>
            <a:pPr marL="50800" lvl="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	- Open source, open data</a:t>
            </a:r>
          </a:p>
          <a:p>
            <a:pPr marL="5080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	- Development of a</a:t>
            </a:r>
            <a:r>
              <a:rPr lang="en-US" dirty="0">
                <a:solidFill>
                  <a:schemeClr val="tx1"/>
                </a:solidFill>
                <a:ea typeface="Lato"/>
                <a:cs typeface="Lato"/>
                <a:sym typeface="Lato"/>
              </a:rPr>
              <a:t>utomation, AI</a:t>
            </a:r>
            <a:endParaRPr lang="en-US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  <a:p>
            <a:pPr marL="3365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Competitive environment – the leaders are using analytics*</a:t>
            </a:r>
          </a:p>
          <a:p>
            <a:pPr marL="50800" lvl="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“</a:t>
            </a:r>
            <a:r>
              <a:rPr lang="en-US" dirty="0">
                <a:solidFill>
                  <a:srgbClr val="FF6600"/>
                </a:solidFill>
                <a:latin typeface="+mj-lt"/>
                <a:ea typeface="Lato"/>
                <a:cs typeface="Lato"/>
                <a:sym typeface="Lato"/>
              </a:rPr>
              <a:t>More than 90% of </a:t>
            </a:r>
            <a:r>
              <a:rPr lang="en-US" u="sng" dirty="0">
                <a:solidFill>
                  <a:srgbClr val="FF6600"/>
                </a:solidFill>
                <a:latin typeface="+mj-lt"/>
                <a:ea typeface="Lato"/>
                <a:cs typeface="Lato"/>
                <a:sym typeface="Lato"/>
              </a:rPr>
              <a:t>all</a:t>
            </a:r>
            <a:r>
              <a:rPr lang="en-US" dirty="0">
                <a:solidFill>
                  <a:srgbClr val="FF6600"/>
                </a:solidFill>
                <a:latin typeface="+mj-lt"/>
                <a:ea typeface="Lato"/>
                <a:cs typeface="Lato"/>
                <a:sym typeface="Lato"/>
              </a:rPr>
              <a:t> the world’s data was created in the last two years.</a:t>
            </a: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”**</a:t>
            </a:r>
            <a:endParaRPr lang="en-US" dirty="0">
              <a:solidFill>
                <a:srgbClr val="FF6600"/>
              </a:solidFill>
              <a:highlight>
                <a:srgbClr val="FFFF00"/>
              </a:highlight>
              <a:latin typeface="+mj-lt"/>
              <a:ea typeface="Lato"/>
              <a:cs typeface="Lato"/>
              <a:sym typeface="Lato"/>
            </a:endParaRPr>
          </a:p>
          <a:p>
            <a:pPr marL="50800" lvl="0" indent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*Davenport (2007), </a:t>
            </a:r>
            <a:r>
              <a:rPr lang="en-US" sz="1200" i="1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Competing on Analytics	** https://www.sciencedaily.com/releases/2013/05/130522085217.htm</a:t>
            </a:r>
            <a:endParaRPr lang="en-US" sz="1200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5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difficult and time-intensive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Many formats, including unstructured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Proliferation of tools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Insights depend on data quality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Building an analytics team takes time and effort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Four V’s of Big Data</a:t>
            </a:r>
          </a:p>
          <a:p>
            <a:pPr marL="3365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21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bmbigdatahub.com/sites/default/files/infographic_file/4-Vs-of-big-data.jpg">
            <a:extLst>
              <a:ext uri="{FF2B5EF4-FFF2-40B4-BE49-F238E27FC236}">
                <a16:creationId xmlns:a16="http://schemas.microsoft.com/office/drawing/2014/main" id="{B153972E-7318-4501-8B12-D34ADFC9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8372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3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48856" y="1672385"/>
            <a:ext cx="8846288" cy="114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and Managing an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86968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Prerequisites: Skills + Infrastructure + Culture</a:t>
            </a:r>
          </a:p>
        </p:txBody>
      </p:sp>
      <p:pic>
        <p:nvPicPr>
          <p:cNvPr id="6" name="Shape 128">
            <a:extLst>
              <a:ext uri="{FF2B5EF4-FFF2-40B4-BE49-F238E27FC236}">
                <a16:creationId xmlns:a16="http://schemas.microsoft.com/office/drawing/2014/main" id="{A79ABA04-C12D-48FB-8025-A0289CAD0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00" y="731375"/>
            <a:ext cx="7818120" cy="4397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634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5" name="Shape 251">
            <a:extLst>
              <a:ext uri="{FF2B5EF4-FFF2-40B4-BE49-F238E27FC236}">
                <a16:creationId xmlns:a16="http://schemas.microsoft.com/office/drawing/2014/main" id="{4F3A9FDD-D211-4C72-B187-C181494F97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6772" y="666792"/>
            <a:ext cx="7370455" cy="34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52">
            <a:extLst>
              <a:ext uri="{FF2B5EF4-FFF2-40B4-BE49-F238E27FC236}">
                <a16:creationId xmlns:a16="http://schemas.microsoft.com/office/drawing/2014/main" id="{40952DA6-0180-4BDD-A37B-6A4D4B434C9C}"/>
              </a:ext>
            </a:extLst>
          </p:cNvPr>
          <p:cNvSpPr txBox="1"/>
          <p:nvPr/>
        </p:nvSpPr>
        <p:spPr>
          <a:xfrm>
            <a:off x="1616436" y="4071102"/>
            <a:ext cx="5838631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Source: “Building Data Science Teams” – EMC, presentation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https://www.slideshare.net/emcacademics/building-data-science-teams-31057129. </a:t>
            </a:r>
          </a:p>
        </p:txBody>
      </p:sp>
    </p:spTree>
    <p:extLst>
      <p:ext uri="{BB962C8B-B14F-4D97-AF65-F5344CB8AC3E}">
        <p14:creationId xmlns:p14="http://schemas.microsoft.com/office/powerpoint/2010/main" val="358240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Analytics skill set</a:t>
            </a:r>
          </a:p>
        </p:txBody>
      </p:sp>
      <p:pic>
        <p:nvPicPr>
          <p:cNvPr id="3" name="Picture 2" descr="Image result for venn diagram data analytics and marketing">
            <a:extLst>
              <a:ext uri="{FF2B5EF4-FFF2-40B4-BE49-F238E27FC236}">
                <a16:creationId xmlns:a16="http://schemas.microsoft.com/office/drawing/2014/main" id="{5F58BC4F-7E56-4420-85AA-CD778577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18" y="598753"/>
            <a:ext cx="4359387" cy="41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8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402137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1: Intro to Marketing Analytics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2: Customer Lifetime Value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3: Segmentation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4: Predictive analytics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sym typeface="Calibri"/>
            </a:endParaRP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b="1" dirty="0">
                <a:solidFill>
                  <a:schemeClr val="tx1"/>
                </a:solidFill>
                <a:sym typeface="Calibri"/>
              </a:rPr>
              <a:t>Part II: Digital Marketing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5: Google Analytics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6: Customer purchase journey mapping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7: Performance-driven email marketing</a:t>
            </a:r>
          </a:p>
          <a:p>
            <a:pPr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Calibri"/>
              </a:rPr>
              <a:t>Day 8: </a:t>
            </a:r>
            <a:r>
              <a:rPr lang="en-US" dirty="0">
                <a:solidFill>
                  <a:schemeClr val="tx1"/>
                </a:solidFill>
              </a:rPr>
              <a:t>Digital advertising performance analytics (multi-channel)</a:t>
            </a:r>
            <a:endParaRPr lang="en-US" dirty="0">
              <a:solidFill>
                <a:schemeClr val="tx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90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Curious, creative, inquisitive</a:t>
            </a:r>
          </a:p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Skeptical - Applies the scientific method</a:t>
            </a:r>
          </a:p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Quantitative - Knows statistics, probability theory, machine learning</a:t>
            </a:r>
          </a:p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Technical - Good at Coding &amp; Hacking</a:t>
            </a:r>
          </a:p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Communication - Good at storytelling of business stories from data</a:t>
            </a:r>
          </a:p>
          <a:p>
            <a:pPr marL="36195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Domain expertise – understands the business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The best minds of my generation are thinking about how to </a:t>
            </a:r>
            <a:r>
              <a:rPr lang="en-US" b="1" dirty="0">
                <a:solidFill>
                  <a:srgbClr val="FF6600"/>
                </a:solidFill>
                <a:latin typeface="+mj-lt"/>
              </a:rPr>
              <a:t>make people click ads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.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” – Jeffrey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Hammerbacher</a:t>
            </a:r>
            <a:endParaRPr lang="en-US" dirty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24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Team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21590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Develop depth and breadth in analytics project</a:t>
            </a:r>
          </a:p>
          <a:p>
            <a:pPr marL="21590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Adept at structured thinking – ability to put structure in place</a:t>
            </a:r>
          </a:p>
          <a:p>
            <a:pPr marL="21590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Create development plan and share with team</a:t>
            </a:r>
          </a:p>
          <a:p>
            <a:pPr marL="215900" lvl="0">
              <a:lnSpc>
                <a:spcPct val="15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Improve data-based business storytelling skills</a:t>
            </a:r>
            <a:endParaRPr lang="en-US" dirty="0">
              <a:solidFill>
                <a:schemeClr val="dk1"/>
              </a:solidFill>
              <a:latin typeface="+mj-lt"/>
              <a:ea typeface="Lato"/>
              <a:cs typeface="Lato"/>
              <a:sym typeface="Lato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Shape 284">
            <a:extLst>
              <a:ext uri="{FF2B5EF4-FFF2-40B4-BE49-F238E27FC236}">
                <a16:creationId xmlns:a16="http://schemas.microsoft.com/office/drawing/2014/main" id="{BC9F3770-7052-4445-9661-210C4E2DB89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422" y="1683890"/>
            <a:ext cx="3538213" cy="29952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85">
            <a:extLst>
              <a:ext uri="{FF2B5EF4-FFF2-40B4-BE49-F238E27FC236}">
                <a16:creationId xmlns:a16="http://schemas.microsoft.com/office/drawing/2014/main" id="{D00FE2A2-0D77-4713-AD20-98629CA7539A}"/>
              </a:ext>
            </a:extLst>
          </p:cNvPr>
          <p:cNvSpPr txBox="1"/>
          <p:nvPr/>
        </p:nvSpPr>
        <p:spPr>
          <a:xfrm>
            <a:off x="882503" y="4262550"/>
            <a:ext cx="8247132" cy="553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Brent Dykes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https://www.forbes.com/sites/brentdykes/2016/03/31/data-storytelling-the-essential-data-science-skill-everyone-needs/</a:t>
            </a:r>
          </a:p>
        </p:txBody>
      </p:sp>
    </p:spTree>
    <p:extLst>
      <p:ext uri="{BB962C8B-B14F-4D97-AF65-F5344CB8AC3E}">
        <p14:creationId xmlns:p14="http://schemas.microsoft.com/office/powerpoint/2010/main" val="368239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48856" y="1672385"/>
            <a:ext cx="8846288" cy="114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Delivering Analytics Projects</a:t>
            </a:r>
          </a:p>
        </p:txBody>
      </p:sp>
    </p:spTree>
    <p:extLst>
      <p:ext uri="{BB962C8B-B14F-4D97-AF65-F5344CB8AC3E}">
        <p14:creationId xmlns:p14="http://schemas.microsoft.com/office/powerpoint/2010/main" val="394395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Solve a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Problem statement – always start with defining the business problem</a:t>
            </a: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Determine level of effort</a:t>
            </a: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Identify data sources and </a:t>
            </a:r>
            <a:r>
              <a:rPr lang="en-US" dirty="0">
                <a:solidFill>
                  <a:srgbClr val="FF6600"/>
                </a:solidFill>
                <a:latin typeface="+mj-lt"/>
                <a:ea typeface="Lato"/>
                <a:cs typeface="Lato"/>
                <a:sym typeface="Lato"/>
              </a:rPr>
              <a:t>understand your data</a:t>
            </a:r>
            <a:endParaRPr lang="en-US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Build a business case – costs and benefits – get the business’ buy-in!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Deliver small insights often – break it down</a:t>
            </a:r>
          </a:p>
          <a:p>
            <a:pPr marL="283464"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Provide actionable recommendations, not just information</a:t>
            </a:r>
          </a:p>
          <a:p>
            <a:pPr marL="283464"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Use data to supplement expertise</a:t>
            </a: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Give people freedom to discover/explore data themselves – guidance, governance, and tools</a:t>
            </a:r>
          </a:p>
          <a:p>
            <a:pPr marL="283464"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1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4" name="Shape 178">
            <a:extLst>
              <a:ext uri="{FF2B5EF4-FFF2-40B4-BE49-F238E27FC236}">
                <a16:creationId xmlns:a16="http://schemas.microsoft.com/office/drawing/2014/main" id="{A7EF26DC-756A-4AA7-91D9-CC52C8547C3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158675"/>
            <a:ext cx="8611333" cy="45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B27-B4B4-4C7D-A050-76DD1BAC74C4}"/>
              </a:ext>
            </a:extLst>
          </p:cNvPr>
          <p:cNvSpPr txBox="1"/>
          <p:nvPr/>
        </p:nvSpPr>
        <p:spPr>
          <a:xfrm>
            <a:off x="657922" y="4460488"/>
            <a:ext cx="270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Univ. of Washington, DS250</a:t>
            </a:r>
          </a:p>
        </p:txBody>
      </p:sp>
    </p:spTree>
    <p:extLst>
      <p:ext uri="{BB962C8B-B14F-4D97-AF65-F5344CB8AC3E}">
        <p14:creationId xmlns:p14="http://schemas.microsoft.com/office/powerpoint/2010/main" val="377920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Autofit/>
          </a:bodyPr>
          <a:lstStyle/>
          <a:p>
            <a:r>
              <a:rPr lang="en-US" dirty="0"/>
              <a:t>Data analysis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041" y="4432064"/>
            <a:ext cx="405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Image: Hadley Wickham, R for Data Science textbook</a:t>
            </a:r>
          </a:p>
        </p:txBody>
      </p:sp>
      <p:pic>
        <p:nvPicPr>
          <p:cNvPr id="3074" name="Picture 2" descr="http://r4ds.had.co.nz/diagrams/data-sci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31" y="1124614"/>
            <a:ext cx="6574137" cy="24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1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11699" y="23630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Pitfalls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Sampling bias, correlation vs. causation, randomness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Low quality analytics can produce wrong answers that is worse than no answer at all due to it strategic influence in decision making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Highest quality analytic product is no necessary in every case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Determining the error tolerance of the domain is key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Ideological positions are counterproductive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866" y="3187966"/>
            <a:ext cx="2230950" cy="1222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38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48856" y="1672385"/>
            <a:ext cx="8846288" cy="114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Study: Pricing Experiment</a:t>
            </a:r>
          </a:p>
        </p:txBody>
      </p:sp>
    </p:spTree>
    <p:extLst>
      <p:ext uri="{BB962C8B-B14F-4D97-AF65-F5344CB8AC3E}">
        <p14:creationId xmlns:p14="http://schemas.microsoft.com/office/powerpoint/2010/main" val="367708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ZipRecruiter Pricing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Background</a:t>
            </a: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Online job matchmaker. Companies pay to list jobs, and ZipRecruiter finds the right candidate to fill the job.</a:t>
            </a: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Pricing experiment partnered with Northwestern MBA professor Jean-Pierre Dube</a:t>
            </a:r>
            <a:endParaRPr lang="en-US" dirty="0">
              <a:solidFill>
                <a:srgbClr val="FF0000"/>
              </a:solidFill>
              <a:latin typeface="+mj-lt"/>
              <a:sym typeface="Lato"/>
            </a:endParaRP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Companies (</a:t>
            </a:r>
            <a:r>
              <a:rPr lang="en-US" dirty="0" err="1">
                <a:solidFill>
                  <a:schemeClr val="tx1"/>
                </a:solidFill>
                <a:latin typeface="+mj-lt"/>
                <a:sym typeface="Lato"/>
              </a:rPr>
              <a:t>Ziprecruiter’s</a:t>
            </a: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 customers) enter their details and the job listing, and at the point of sale,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Lato"/>
              </a:rPr>
              <a:t>Ziprecruiter</a:t>
            </a: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 tested a control price ($99 per listing) vs. </a:t>
            </a:r>
            <a:r>
              <a:rPr lang="en-US" dirty="0">
                <a:solidFill>
                  <a:srgbClr val="FF6600"/>
                </a:solidFill>
                <a:latin typeface="+mj-lt"/>
                <a:sym typeface="Lato"/>
              </a:rPr>
              <a:t>nine different prices ranging from $19 to $399</a:t>
            </a:r>
            <a:endParaRPr lang="en-US" dirty="0">
              <a:solidFill>
                <a:schemeClr val="tx1"/>
              </a:solidFill>
              <a:latin typeface="+mj-lt"/>
              <a:sym typeface="Lato"/>
            </a:endParaRPr>
          </a:p>
          <a:p>
            <a:pPr marL="283464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Experiment: We change the price (independent variable) and observe the effect on the total revenue (dependent variable) </a:t>
            </a:r>
            <a:endParaRPr lang="en-US" dirty="0">
              <a:solidFill>
                <a:schemeClr val="tx1"/>
              </a:solidFill>
            </a:endParaRPr>
          </a:p>
          <a:p>
            <a:pPr marL="283464"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918C-5F45-4A1D-9CDB-FE8E77C92709}"/>
              </a:ext>
            </a:extLst>
          </p:cNvPr>
          <p:cNvSpPr txBox="1"/>
          <p:nvPr/>
        </p:nvSpPr>
        <p:spPr>
          <a:xfrm>
            <a:off x="1003610" y="4460488"/>
            <a:ext cx="693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http://faculty.chicagobooth.edu/jean-pierre.dube/research/papers/targeted%20pricing.pdf</a:t>
            </a:r>
          </a:p>
        </p:txBody>
      </p:sp>
    </p:spTree>
    <p:extLst>
      <p:ext uri="{BB962C8B-B14F-4D97-AF65-F5344CB8AC3E}">
        <p14:creationId xmlns:p14="http://schemas.microsoft.com/office/powerpoint/2010/main" val="2023534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ZipRecruiter Pricing Experiment, cont’d.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Results: </a:t>
            </a: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Conversion Rate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(See XLS)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Objective: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sym typeface="Lato"/>
              </a:rPr>
              <a:t>Find price that maximizes revenue</a:t>
            </a:r>
            <a:endParaRPr lang="en-US" dirty="0">
              <a:solidFill>
                <a:schemeClr val="tx1"/>
              </a:solidFill>
            </a:endParaRPr>
          </a:p>
          <a:p>
            <a:pPr marL="283464" lvl="0">
              <a:lnSpc>
                <a:spcPct val="100000"/>
              </a:lnSpc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918C-5F45-4A1D-9CDB-FE8E77C92709}"/>
              </a:ext>
            </a:extLst>
          </p:cNvPr>
          <p:cNvSpPr txBox="1"/>
          <p:nvPr/>
        </p:nvSpPr>
        <p:spPr>
          <a:xfrm>
            <a:off x="1003610" y="4460488"/>
            <a:ext cx="693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http://faculty.chicagobooth.edu/jean-pierre.dube/research/papers/targeted%20pricing.pdf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2B0A0-743D-4C64-8486-11B45423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02" y="740030"/>
            <a:ext cx="3987165" cy="36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29339"/>
            <a:ext cx="8520601" cy="39234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Understand key </a:t>
            </a:r>
            <a:r>
              <a:rPr lang="en-US" b="1" dirty="0">
                <a:solidFill>
                  <a:schemeClr val="tx1"/>
                </a:solidFill>
              </a:rPr>
              <a:t>concepts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 in marketing analytics and how / when to apply them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Learn to extract </a:t>
            </a:r>
            <a:r>
              <a:rPr lang="en-US" b="1" dirty="0">
                <a:solidFill>
                  <a:schemeClr val="tx1"/>
                </a:solidFill>
              </a:rPr>
              <a:t>valuable, actionable insights </a:t>
            </a:r>
            <a:r>
              <a:rPr lang="en-US" dirty="0">
                <a:solidFill>
                  <a:schemeClr val="tx1"/>
                </a:solidFill>
              </a:rPr>
              <a:t>about your customers using data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Connect marketing efforts to results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 analytics to drive decision making – “What should we do?”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Leverage digital marketing channels and analytics (Part 2)</a:t>
            </a:r>
          </a:p>
        </p:txBody>
      </p:sp>
    </p:spTree>
    <p:extLst>
      <p:ext uri="{BB962C8B-B14F-4D97-AF65-F5344CB8AC3E}">
        <p14:creationId xmlns:p14="http://schemas.microsoft.com/office/powerpoint/2010/main" val="874459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/>
          <a:lstStyle/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Intro to Business Analytics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video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Chicago Booth – Big Data and Marketing Analytics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video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Marketo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Definitive Guide to Marketing Metrics and Analytics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 for Marketing Research and Analytics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textbook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Dube and </a:t>
            </a:r>
            <a:r>
              <a:rPr lang="en-US" sz="1600" dirty="0" err="1">
                <a:solidFill>
                  <a:schemeClr val="tx1"/>
                </a:solidFill>
              </a:rPr>
              <a:t>Misra</a:t>
            </a:r>
            <a:r>
              <a:rPr lang="en-US" sz="1600" dirty="0">
                <a:solidFill>
                  <a:schemeClr val="tx1"/>
                </a:solidFill>
              </a:rPr>
              <a:t> (2017), “Scalable Price Targeting” </a:t>
            </a:r>
            <a:r>
              <a:rPr lang="en-US" sz="1600" dirty="0">
                <a:solidFill>
                  <a:schemeClr val="tx1"/>
                </a:solidFill>
                <a:hlinkClick r:id="rId6"/>
              </a:rPr>
              <a:t>research paper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How businesses use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651547" cy="3750168"/>
          </a:xfrm>
        </p:spPr>
        <p:txBody>
          <a:bodyPr>
            <a:normAutofit/>
          </a:bodyPr>
          <a:lstStyle/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Customer insights / experience </a:t>
            </a:r>
            <a:r>
              <a:rPr lang="en-US" dirty="0">
                <a:solidFill>
                  <a:schemeClr val="tx1"/>
                </a:solidFill>
              </a:rPr>
              <a:t>– who, what, when, where, why, how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Trends</a:t>
            </a:r>
            <a:r>
              <a:rPr lang="en-US" dirty="0">
                <a:solidFill>
                  <a:schemeClr val="tx1"/>
                </a:solidFill>
              </a:rPr>
              <a:t> – demand, pricing, forecasting, economic conditions, seasonality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Competitive and market analysis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Operations</a:t>
            </a:r>
            <a:r>
              <a:rPr lang="en-US" dirty="0">
                <a:solidFill>
                  <a:schemeClr val="tx1"/>
                </a:solidFill>
              </a:rPr>
              <a:t> – logistics and supply chain, inventory management, staffing decisions, optimization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People management </a:t>
            </a:r>
            <a:r>
              <a:rPr lang="en-US" dirty="0">
                <a:solidFill>
                  <a:schemeClr val="tx1"/>
                </a:solidFill>
              </a:rPr>
              <a:t>– identify, recruit, manage, retain employees</a:t>
            </a:r>
          </a:p>
          <a:p>
            <a:pPr lvl="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Data products</a:t>
            </a:r>
            <a:r>
              <a:rPr lang="en-US" dirty="0">
                <a:solidFill>
                  <a:schemeClr val="tx1"/>
                </a:solidFill>
              </a:rPr>
              <a:t>” – digital economy – the data is the product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Marketing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651547" cy="40209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rgbClr val="FF6600"/>
                </a:solidFill>
              </a:rPr>
              <a:t>Measuring movement </a:t>
            </a:r>
            <a:r>
              <a:rPr lang="en-US" sz="2800" dirty="0">
                <a:solidFill>
                  <a:schemeClr val="tx1"/>
                </a:solidFill>
              </a:rPr>
              <a:t>towards our business goals.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i="1" dirty="0">
                <a:solidFill>
                  <a:srgbClr val="FF6600"/>
                </a:solidFill>
              </a:rPr>
              <a:t>Moving us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towards our business goals.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dirty="0">
                <a:solidFill>
                  <a:srgbClr val="FF6600"/>
                </a:solidFill>
              </a:rPr>
              <a:t>data</a:t>
            </a:r>
            <a:r>
              <a:rPr lang="en-US" sz="2800" dirty="0">
                <a:solidFill>
                  <a:schemeClr val="tx1"/>
                </a:solidFill>
              </a:rPr>
              <a:t> to make better </a:t>
            </a:r>
            <a:r>
              <a:rPr lang="en-US" sz="2800" dirty="0">
                <a:solidFill>
                  <a:srgbClr val="FF6600"/>
                </a:solidFill>
              </a:rPr>
              <a:t>decisions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Businesses want to understand 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 things happen, not just what is happening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“How do I define success?” </a:t>
            </a:r>
            <a:r>
              <a:rPr lang="en-US" b="1" i="1" dirty="0">
                <a:solidFill>
                  <a:schemeClr val="tx1"/>
                </a:solidFill>
              </a:rPr>
              <a:t>“How do I measure success?”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818707"/>
            <a:ext cx="8651547" cy="3750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chemeClr val="tx1"/>
                </a:solidFill>
              </a:rPr>
              <a:t>Your</a:t>
            </a:r>
            <a:r>
              <a:rPr lang="en-US" sz="2800" dirty="0">
                <a:solidFill>
                  <a:srgbClr val="FF6600"/>
                </a:solidFill>
              </a:rPr>
              <a:t> market environment,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rgbClr val="FF6600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your</a:t>
            </a:r>
            <a:r>
              <a:rPr lang="en-US" sz="2800" dirty="0">
                <a:solidFill>
                  <a:srgbClr val="FF6600"/>
                </a:solidFill>
              </a:rPr>
              <a:t> customers,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rgbClr val="FF6600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their</a:t>
            </a:r>
            <a:r>
              <a:rPr lang="en-US" sz="2800" dirty="0">
                <a:solidFill>
                  <a:srgbClr val="FF6600"/>
                </a:solidFill>
              </a:rPr>
              <a:t> needs,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800" dirty="0">
                <a:solidFill>
                  <a:srgbClr val="FF6600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FF6600"/>
                </a:solidFill>
              </a:rPr>
              <a:t> how you fulfill </a:t>
            </a:r>
            <a:r>
              <a:rPr lang="en-US" sz="2800" dirty="0">
                <a:solidFill>
                  <a:schemeClr val="tx1"/>
                </a:solidFill>
              </a:rPr>
              <a:t>them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sz="2800" dirty="0">
              <a:solidFill>
                <a:srgbClr val="FF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Your key metrics will arise from understanding your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29421-31E3-4311-8DE5-A741FA9B32A3}"/>
              </a:ext>
            </a:extLst>
          </p:cNvPr>
          <p:cNvSpPr txBox="1"/>
          <p:nvPr/>
        </p:nvSpPr>
        <p:spPr>
          <a:xfrm>
            <a:off x="512956" y="4430375"/>
            <a:ext cx="456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https://www.youtube.com/watch?v=VPyKdAWPWS8</a:t>
            </a:r>
          </a:p>
        </p:txBody>
      </p:sp>
    </p:spTree>
    <p:extLst>
      <p:ext uri="{BB962C8B-B14F-4D97-AF65-F5344CB8AC3E}">
        <p14:creationId xmlns:p14="http://schemas.microsoft.com/office/powerpoint/2010/main" val="176590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Frameworks – The Marketing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BF1EB-9FB0-46F8-AC88-09A12F40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842962"/>
            <a:ext cx="6629400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3FE86-C2AA-4A09-9642-F7C3A2773ADB}"/>
              </a:ext>
            </a:extLst>
          </p:cNvPr>
          <p:cNvSpPr txBox="1"/>
          <p:nvPr/>
        </p:nvSpPr>
        <p:spPr>
          <a:xfrm>
            <a:off x="747131" y="4449336"/>
            <a:ext cx="394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Coursera / UVA, Marketing Analytics course</a:t>
            </a:r>
          </a:p>
        </p:txBody>
      </p:sp>
    </p:spTree>
    <p:extLst>
      <p:ext uri="{BB962C8B-B14F-4D97-AF65-F5344CB8AC3E}">
        <p14:creationId xmlns:p14="http://schemas.microsoft.com/office/powerpoint/2010/main" val="31018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Another Framework – The 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16A58-D3D5-490A-A562-ECB3089C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54" y="1017910"/>
            <a:ext cx="5496692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C1F3B-4A0E-4F52-9422-D5A6DD9058A0}"/>
              </a:ext>
            </a:extLst>
          </p:cNvPr>
          <p:cNvSpPr txBox="1"/>
          <p:nvPr/>
        </p:nvSpPr>
        <p:spPr>
          <a:xfrm>
            <a:off x="747131" y="4449336"/>
            <a:ext cx="394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Marketing Data Science textbook</a:t>
            </a:r>
          </a:p>
        </p:txBody>
      </p:sp>
    </p:spTree>
    <p:extLst>
      <p:ext uri="{BB962C8B-B14F-4D97-AF65-F5344CB8AC3E}">
        <p14:creationId xmlns:p14="http://schemas.microsoft.com/office/powerpoint/2010/main" val="223289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12841</TotalTime>
  <Words>1624</Words>
  <Application>Microsoft Office PowerPoint</Application>
  <PresentationFormat>On-screen Show (16:9)</PresentationFormat>
  <Paragraphs>253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Lato</vt:lpstr>
      <vt:lpstr>Wingdings</vt:lpstr>
      <vt:lpstr>Simple Light</vt:lpstr>
      <vt:lpstr>Intro to Marketing Analytics</vt:lpstr>
      <vt:lpstr>Agenda</vt:lpstr>
      <vt:lpstr>Course Overview</vt:lpstr>
      <vt:lpstr>Objectives</vt:lpstr>
      <vt:lpstr>How businesses use data</vt:lpstr>
      <vt:lpstr>Marketing Analytics</vt:lpstr>
      <vt:lpstr>The Business</vt:lpstr>
      <vt:lpstr>Frameworks – The Marketing Process</vt:lpstr>
      <vt:lpstr>Another Framework – The Market</vt:lpstr>
      <vt:lpstr>What are we measuring?</vt:lpstr>
      <vt:lpstr>Common marketing metrics</vt:lpstr>
      <vt:lpstr>Key Performance Indicators</vt:lpstr>
      <vt:lpstr>Why marketing analytics?</vt:lpstr>
      <vt:lpstr>Learning from data</vt:lpstr>
      <vt:lpstr>What it actually looks like</vt:lpstr>
      <vt:lpstr>Types of analytics</vt:lpstr>
      <vt:lpstr>Another look at going up the ladder of intelligence</vt:lpstr>
      <vt:lpstr>Exploratory vs. Explanatory Analysis</vt:lpstr>
      <vt:lpstr>Choosing the right analytic output for the job</vt:lpstr>
      <vt:lpstr>Things to consider</vt:lpstr>
      <vt:lpstr>Use cases</vt:lpstr>
      <vt:lpstr>Use cases from explanatory &gt;&gt; exploratory</vt:lpstr>
      <vt:lpstr>Why the hype about analytics?</vt:lpstr>
      <vt:lpstr>Challenges</vt:lpstr>
      <vt:lpstr>PowerPoint Presentation</vt:lpstr>
      <vt:lpstr>Building and Managing an Analytics Team</vt:lpstr>
      <vt:lpstr>Prerequisites: Skills + Infrastructure + Culture</vt:lpstr>
      <vt:lpstr>Roles</vt:lpstr>
      <vt:lpstr>Analytics skill set</vt:lpstr>
      <vt:lpstr>Data scientist</vt:lpstr>
      <vt:lpstr>Team Lead</vt:lpstr>
      <vt:lpstr>Delivering Analytics Projects</vt:lpstr>
      <vt:lpstr>Solve a business problem</vt:lpstr>
      <vt:lpstr>Roles</vt:lpstr>
      <vt:lpstr>Data analysis workflow</vt:lpstr>
      <vt:lpstr>Common Pitfalls</vt:lpstr>
      <vt:lpstr>Case Study: Pricing Experiment</vt:lpstr>
      <vt:lpstr>ZipRecruiter Pricing Experiment</vt:lpstr>
      <vt:lpstr>ZipRecruiter Pricing Experiment, cont’d.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cp:lastModifiedBy>Rindler, Nadav</cp:lastModifiedBy>
  <cp:revision>127</cp:revision>
  <dcterms:modified xsi:type="dcterms:W3CDTF">2018-02-23T02:53:23Z</dcterms:modified>
</cp:coreProperties>
</file>