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347" autoAdjust="0"/>
  </p:normalViewPr>
  <p:slideViewPr>
    <p:cSldViewPr snapToGrid="0">
      <p:cViewPr varScale="1">
        <p:scale>
          <a:sx n="62" d="100"/>
          <a:sy n="62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D3E59-1552-404D-814B-05A9AF12278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C648-CC7D-4056-B81E-46F4500F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Surprisingly, from Farragut Square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most advantaged not in adjacent census tracts (the shortest trip distances), but in medium (&lt;5k) distance trips across town (Union Station, H Street NE) and uptown (Columbia Heights). These are routes that have well-developed bicycle infrastructure (15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cycletrack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Penn Ave cycle track), but are difficult for cars to navigate due to many traffic lights and no highway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648-CC7D-4056-B81E-46F4500FEC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34AB-54DD-4380-86DC-89FCB8A6781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0B09-5249-490D-ABC2-0E2102C9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ement.uber.com/explore/washington_DC/travel-tim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AC4D6-7188-4EEE-94D8-2303C384221A}"/>
              </a:ext>
            </a:extLst>
          </p:cNvPr>
          <p:cNvSpPr txBox="1"/>
          <p:nvPr/>
        </p:nvSpPr>
        <p:spPr>
          <a:xfrm>
            <a:off x="225287" y="159026"/>
            <a:ext cx="8481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When is Capital Bikeshare faster than Uber in Washington, DC?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2FEDC-3BDC-4426-8905-1BDE43DA4F2A}"/>
              </a:ext>
            </a:extLst>
          </p:cNvPr>
          <p:cNvSpPr txBox="1"/>
          <p:nvPr/>
        </p:nvSpPr>
        <p:spPr>
          <a:xfrm>
            <a:off x="331304" y="755374"/>
            <a:ext cx="82826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is it faster to bicycle or take Uber in Washington D.C.? 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you rent a bikeshare, how long will it take to get to your destination?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Sources: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16.1 Capital Bikeshare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rides (Oct 2010 – Mar 2017)</a:t>
            </a:r>
          </a:p>
          <a:p>
            <a:pPr marL="342900" indent="-342900"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Summarized Uber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data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(Jan 2016 – Sept 2017) with mean and SD travel time by month of year, week of year, or hour of day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of day and month of year are strong seasonal factors affecting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trip duration. Trips are &gt;1 minute longer during peak AM/PM commuting hours and during spring and summer months.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3CFA8-BA7B-4011-A6C0-18392FED5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978"/>
            <a:ext cx="4595160" cy="306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198BE-0003-453F-9315-08110C485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57" y="3855978"/>
            <a:ext cx="4599103" cy="3063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A3362E-BDB7-4CEC-BF2A-241B3B2AC3AD}"/>
              </a:ext>
            </a:extLst>
          </p:cNvPr>
          <p:cNvSpPr txBox="1"/>
          <p:nvPr/>
        </p:nvSpPr>
        <p:spPr>
          <a:xfrm>
            <a:off x="8668895" y="589913"/>
            <a:ext cx="461665" cy="261823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Nadav Rindler / Team 16</a:t>
            </a:r>
          </a:p>
        </p:txBody>
      </p:sp>
    </p:spTree>
    <p:extLst>
      <p:ext uri="{BB962C8B-B14F-4D97-AF65-F5344CB8AC3E}">
        <p14:creationId xmlns:p14="http://schemas.microsoft.com/office/powerpoint/2010/main" val="40455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AC4D6-7188-4EEE-94D8-2303C384221A}"/>
              </a:ext>
            </a:extLst>
          </p:cNvPr>
          <p:cNvSpPr txBox="1"/>
          <p:nvPr/>
        </p:nvSpPr>
        <p:spPr>
          <a:xfrm>
            <a:off x="225287" y="159026"/>
            <a:ext cx="8481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What explains Capital Bikeshare travel 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2FEDC-3BDC-4426-8905-1BDE43DA4F2A}"/>
              </a:ext>
            </a:extLst>
          </p:cNvPr>
          <p:cNvSpPr txBox="1"/>
          <p:nvPr/>
        </p:nvSpPr>
        <p:spPr>
          <a:xfrm>
            <a:off x="225288" y="755374"/>
            <a:ext cx="54535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Train data =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2015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rides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Test data =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2016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rides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Validation data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2017 Q1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rides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Feature Engineering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Linear regression to model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travel times as a function of predictors created from trip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geo-coordinates, daily/hourly weather conditions, and time series attributes</a:t>
            </a:r>
          </a:p>
          <a:p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 tested many of the time series attributes both as numeric and factor variables to capture non-linear relationships, and chose to model hourly and monthly seasonality as factor variables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Performance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average,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regression prediction is within 2.5 minutes (MAE) or 22.7% (MAPE) of the actual ride time.  Additional predictors such as total ride elevation gain may enable increased prediction accuracy</a:t>
            </a:r>
          </a:p>
        </p:txBody>
      </p:sp>
      <p:pic>
        <p:nvPicPr>
          <p:cNvPr id="6" name="Picture 5" descr="C:\Users\nadav.rindler\AppData\Local\Microsoft\Windows\INetCache\Content.Word\cabi_reg_1.png">
            <a:extLst>
              <a:ext uri="{FF2B5EF4-FFF2-40B4-BE49-F238E27FC236}">
                <a16:creationId xmlns:a16="http://schemas.microsoft.com/office/drawing/2014/main" id="{61143126-57D1-4FEB-97EA-3391A12518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05" y="589913"/>
            <a:ext cx="3465195" cy="351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nadav.rindler\AppData\Local\Microsoft\Windows\INetCache\Content.Word\cabi_reg_2.png">
            <a:extLst>
              <a:ext uri="{FF2B5EF4-FFF2-40B4-BE49-F238E27FC236}">
                <a16:creationId xmlns:a16="http://schemas.microsoft.com/office/drawing/2014/main" id="{1FE6AE37-6E23-408A-B7EE-BBE96F2185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04" y="4100828"/>
            <a:ext cx="3309620" cy="27793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AF819-F457-46F5-AF9B-1B950BAB748A}"/>
              </a:ext>
            </a:extLst>
          </p:cNvPr>
          <p:cNvSpPr txBox="1"/>
          <p:nvPr/>
        </p:nvSpPr>
        <p:spPr>
          <a:xfrm>
            <a:off x="8706678" y="1798781"/>
            <a:ext cx="461665" cy="261823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Nadav Rindler / Team 16</a:t>
            </a:r>
          </a:p>
        </p:txBody>
      </p:sp>
    </p:spTree>
    <p:extLst>
      <p:ext uri="{BB962C8B-B14F-4D97-AF65-F5344CB8AC3E}">
        <p14:creationId xmlns:p14="http://schemas.microsoft.com/office/powerpoint/2010/main" val="4892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AC4D6-7188-4EEE-94D8-2303C384221A}"/>
              </a:ext>
            </a:extLst>
          </p:cNvPr>
          <p:cNvSpPr txBox="1"/>
          <p:nvPr/>
        </p:nvSpPr>
        <p:spPr>
          <a:xfrm>
            <a:off x="225287" y="159026"/>
            <a:ext cx="8481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36% of weekday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rides — 40% during peak hours — are faster than Uber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2FEDC-3BDC-4426-8905-1BDE43DA4F2A}"/>
              </a:ext>
            </a:extLst>
          </p:cNvPr>
          <p:cNvSpPr txBox="1"/>
          <p:nvPr/>
        </p:nvSpPr>
        <p:spPr>
          <a:xfrm>
            <a:off x="324677" y="928467"/>
            <a:ext cx="8282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Based on comparing all available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ride data (Oct 2010-Mar 2017) with the latest available quarter of Uber data (Jun-Oct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 out this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interactive map!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which depicts the percentage of PM peak hour (4-7pm) trips “won” by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based on the most popular starting location for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rides – census tract 203, which includes Farragut Square (the heart of DC’s business district)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99D3E-7A43-4A71-B2E9-3C3DEFCEC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480"/>
            <a:ext cx="4599379" cy="306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6A792-DE85-4456-8CF5-88654FD078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68" y="3840480"/>
            <a:ext cx="4599379" cy="3063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A7BB55-99C9-4566-9BAB-2C4770361E59}"/>
              </a:ext>
            </a:extLst>
          </p:cNvPr>
          <p:cNvSpPr txBox="1"/>
          <p:nvPr/>
        </p:nvSpPr>
        <p:spPr>
          <a:xfrm>
            <a:off x="324677" y="2719663"/>
            <a:ext cx="413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rides beat Uber more than 40% of the time during peak AM and PM commuting hours when traffic is heaviest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B75A0-10AC-4854-BC9E-8DF3C5820556}"/>
              </a:ext>
            </a:extLst>
          </p:cNvPr>
          <p:cNvSpPr txBox="1"/>
          <p:nvPr/>
        </p:nvSpPr>
        <p:spPr>
          <a:xfrm>
            <a:off x="4924056" y="2719662"/>
            <a:ext cx="41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more likely to beat Uber at trips less than 5km.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CaBi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average ride speed is 12.4kph vs. 22.2kph for Uber.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AA3D6-2F9F-49E3-A248-80C86BC5366C}"/>
              </a:ext>
            </a:extLst>
          </p:cNvPr>
          <p:cNvCxnSpPr>
            <a:cxnSpLocks/>
          </p:cNvCxnSpPr>
          <p:nvPr/>
        </p:nvCxnSpPr>
        <p:spPr>
          <a:xfrm flipV="1">
            <a:off x="324677" y="2682793"/>
            <a:ext cx="8382001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8A6387-5CF6-4DF8-B63C-F794F4A1EE97}"/>
              </a:ext>
            </a:extLst>
          </p:cNvPr>
          <p:cNvSpPr txBox="1"/>
          <p:nvPr/>
        </p:nvSpPr>
        <p:spPr>
          <a:xfrm>
            <a:off x="8701130" y="95601"/>
            <a:ext cx="461665" cy="261823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Nadav Rindler / Team 16</a:t>
            </a:r>
          </a:p>
        </p:txBody>
      </p:sp>
    </p:spTree>
    <p:extLst>
      <p:ext uri="{BB962C8B-B14F-4D97-AF65-F5344CB8AC3E}">
        <p14:creationId xmlns:p14="http://schemas.microsoft.com/office/powerpoint/2010/main" val="72101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492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Rindler, Nadav</dc:creator>
  <cp:lastModifiedBy>Rindler, Nadav</cp:lastModifiedBy>
  <cp:revision>4</cp:revision>
  <dcterms:created xsi:type="dcterms:W3CDTF">2017-12-05T02:11:24Z</dcterms:created>
  <dcterms:modified xsi:type="dcterms:W3CDTF">2017-12-05T02:59:49Z</dcterms:modified>
</cp:coreProperties>
</file>