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62" r:id="rId4"/>
    <p:sldId id="292" r:id="rId5"/>
    <p:sldId id="293" r:id="rId6"/>
    <p:sldId id="317" r:id="rId7"/>
    <p:sldId id="318" r:id="rId8"/>
    <p:sldId id="319" r:id="rId9"/>
    <p:sldId id="320" r:id="rId10"/>
    <p:sldId id="321" r:id="rId11"/>
    <p:sldId id="313" r:id="rId12"/>
    <p:sldId id="315" r:id="rId13"/>
    <p:sldId id="31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042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2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8FEEA63-1157-AE4A-A159-6A792ABBE204}" type="datetimeFigureOut"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73AB-31AD-1443-91D4-D59E2694D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91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" name="Shape 86"/>
          <p:cNvSpPr txBox="1">
            <a:spLocks/>
          </p:cNvSpPr>
          <p:nvPr userDrawn="1"/>
        </p:nvSpPr>
        <p:spPr>
          <a:xfrm>
            <a:off x="311700" y="4622012"/>
            <a:ext cx="8520600" cy="2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Wingdings" charset="2"/>
              <a:buChar char="Ø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buFont typeface="Wingdings" charset="2"/>
              <a:buNone/>
            </a:pPr>
            <a:r>
              <a:rPr lang="en" sz="1000" b="1" i="1"/>
              <a:t>Content on this slides made by instructors is licensed under a </a:t>
            </a:r>
            <a:r>
              <a:rPr lang="en" sz="1000" b="1" i="1" u="sng">
                <a:hlinkClick r:id="rId13"/>
              </a:rPr>
              <a:t>Creative Commons Attribution 4.0 International License</a:t>
            </a:r>
            <a:r>
              <a:rPr lang="en" sz="1000" b="1" i="1"/>
              <a:t>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Font typeface="Wingdings" charset="2"/>
        <a:buChar char="Ø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rindler@gmail.com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DataVizMy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help.edu.m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lesMcBain/tidycourse" TargetMode="External"/><Relationship Id="rId3" Type="http://schemas.openxmlformats.org/officeDocument/2006/relationships/hyperlink" Target="http://www.starkingdom.co.uk/creating-an-sqlite-database-with-r/" TargetMode="External"/><Relationship Id="rId7" Type="http://schemas.openxmlformats.org/officeDocument/2006/relationships/hyperlink" Target="https://cran.r-project.org/web/packages/dplyr/vignettes/dply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ran.r-project.org/web/packages/tidyr/vignettes/tidy-data.html" TargetMode="External"/><Relationship Id="rId5" Type="http://schemas.openxmlformats.org/officeDocument/2006/relationships/hyperlink" Target="https://rstudio.github.io/leaflet" TargetMode="External"/><Relationship Id="rId10" Type="http://schemas.openxmlformats.org/officeDocument/2006/relationships/hyperlink" Target="http://www.r-fiddle.org/#/" TargetMode="External"/><Relationship Id="rId4" Type="http://schemas.openxmlformats.org/officeDocument/2006/relationships/hyperlink" Target="https://shiny.rstudio.com/tutorial/" TargetMode="External"/><Relationship Id="rId9" Type="http://schemas.openxmlformats.org/officeDocument/2006/relationships/hyperlink" Target="http://r4ds.had.co.nz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eskep01@g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linkedin.com/in/nrindler/" TargetMode="External"/><Relationship Id="rId2" Type="http://schemas.openxmlformats.org/officeDocument/2006/relationships/hyperlink" Target="https://www.facebook.com/DataVizMy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nrindler@gmail.com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hyperlink" Target="https://help.edu.my/" TargetMode="External"/><Relationship Id="rId9" Type="http://schemas.openxmlformats.org/officeDocument/2006/relationships/hyperlink" Target="https://my.linkedin.com/in/shakhassan2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-notebook-beginner-guide.readthedocs.io/en/latest/execute.html" TargetMode="External"/><Relationship Id="rId2" Type="http://schemas.openxmlformats.org/officeDocument/2006/relationships/hyperlink" Target="https://www.datacamp.com/community/blog/jupyter-notebook-r#gs.5vewzbU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studio.github.io/leaflet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inyapps.io/" TargetMode="External"/><Relationship Id="rId2" Type="http://schemas.openxmlformats.org/officeDocument/2006/relationships/hyperlink" Target="https://nrindler.shinyapps.io/dataviz_pl_shinyapp_sept2017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9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Advanced Topics in 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039375"/>
            <a:ext cx="8520600" cy="11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/>
              <a:t>Nadav Rindler </a:t>
            </a:r>
            <a:r>
              <a:rPr lang="en-US" sz="1400" dirty="0">
                <a:hlinkClick r:id="rId3"/>
              </a:rPr>
              <a:t>nrindler@gmail.com</a:t>
            </a:r>
            <a:endParaRPr lang="en-US" sz="1400" dirty="0"/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Session 15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15 Oct 2017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58" name="Shape 58" descr="HELP UNI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75" y="3876775"/>
            <a:ext cx="844650" cy="8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o automatic alt text available.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87846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Additional Topics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90135"/>
            <a:ext cx="8651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Publishing with R Markdown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8137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Hands-On Exercise</a:t>
            </a:r>
          </a:p>
        </p:txBody>
      </p:sp>
      <p:pic>
        <p:nvPicPr>
          <p:cNvPr id="4" name="Shape 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350" y="1678696"/>
            <a:ext cx="3744791" cy="1314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7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 and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700" y="867328"/>
            <a:ext cx="8520600" cy="295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228600">
              <a:spcAft>
                <a:spcPts val="1000"/>
              </a:spcAft>
              <a:buSzPct val="250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3"/>
              </a:rPr>
              <a:t>http://www.starkingdom.co.uk/creating-an-sqlite-database-with-r/</a:t>
            </a:r>
            <a:endParaRPr lang="en-US" sz="16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 indent="-228600">
              <a:spcAft>
                <a:spcPts val="1000"/>
              </a:spcAft>
            </a:pPr>
            <a:r>
              <a:rPr lang="en-US" sz="16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4"/>
              </a:rPr>
              <a:t>Shiny Tutorial</a:t>
            </a:r>
            <a:endParaRPr lang="en-US" sz="16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 indent="-228600">
              <a:spcAft>
                <a:spcPts val="1000"/>
              </a:spcAft>
            </a:pPr>
            <a:r>
              <a:rPr lang="en-US" sz="16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5"/>
              </a:rPr>
              <a:t>Leaflet (Mapping)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– has section on creating custom map markers</a:t>
            </a:r>
          </a:p>
          <a:p>
            <a:pPr lvl="0" indent="-228600">
              <a:spcAft>
                <a:spcPts val="1000"/>
              </a:spcAft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6"/>
              </a:rPr>
              <a:t>Tidyverse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6"/>
              </a:rPr>
              <a:t> vignette</a:t>
            </a:r>
            <a:endParaRPr lang="en-US" sz="16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 indent="-228600">
              <a:spcAft>
                <a:spcPts val="1000"/>
              </a:spcAft>
            </a:pPr>
            <a:r>
              <a:rPr lang="en-US" sz="16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7"/>
              </a:rPr>
              <a:t>DPLYR vignette</a:t>
            </a:r>
            <a:endParaRPr lang="en-US" sz="16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indent="-228600">
              <a:spcAft>
                <a:spcPts val="1000"/>
              </a:spcAft>
            </a:pPr>
            <a:r>
              <a:rPr lang="en-US" sz="1600" dirty="0">
                <a:solidFill>
                  <a:schemeClr val="dk1"/>
                </a:solidFill>
                <a:ea typeface="Quattrocento Sans"/>
                <a:cs typeface="Quattrocento Sans"/>
                <a:sym typeface="Quattrocento Sans"/>
                <a:hlinkClick r:id="rId8"/>
              </a:rPr>
              <a:t>Tidy Course (Intro to </a:t>
            </a:r>
            <a:r>
              <a:rPr lang="en-US" sz="1600" dirty="0" err="1">
                <a:solidFill>
                  <a:schemeClr val="dk1"/>
                </a:solidFill>
                <a:ea typeface="Quattrocento Sans"/>
                <a:cs typeface="Quattrocento Sans"/>
                <a:sym typeface="Quattrocento Sans"/>
                <a:hlinkClick r:id="rId8"/>
              </a:rPr>
              <a:t>Tidyverse</a:t>
            </a:r>
            <a:r>
              <a:rPr lang="en-US" sz="1600" dirty="0">
                <a:solidFill>
                  <a:schemeClr val="dk1"/>
                </a:solidFill>
                <a:ea typeface="Quattrocento Sans"/>
                <a:cs typeface="Quattrocento Sans"/>
                <a:sym typeface="Quattrocento Sans"/>
                <a:hlinkClick r:id="rId8"/>
              </a:rPr>
              <a:t>)</a:t>
            </a:r>
            <a:endParaRPr lang="en-US" sz="1600" dirty="0">
              <a:solidFill>
                <a:schemeClr val="dk1"/>
              </a:solidFill>
              <a:ea typeface="Quattrocento Sans"/>
              <a:cs typeface="Quattrocento Sans"/>
              <a:sym typeface="Quattrocento Sans"/>
            </a:endParaRPr>
          </a:p>
          <a:p>
            <a:pPr lvl="0" indent="-228600">
              <a:spcAft>
                <a:spcPts val="1000"/>
              </a:spcAft>
            </a:pP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Quattrocento Sans"/>
                <a:cs typeface="Quattrocento Sans"/>
                <a:sym typeface="Quattrocento Sans"/>
                <a:hlinkClick r:id="rId9"/>
              </a:rPr>
              <a:t>R for Data Science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Quattrocento Sans"/>
                <a:cs typeface="Quattrocento Sans"/>
                <a:sym typeface="Quattrocento Sans"/>
              </a:rPr>
              <a:t> free textbook – built on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Quattrocento Sans"/>
                <a:cs typeface="Quattrocento Sans"/>
                <a:sym typeface="Quattrocento Sans"/>
              </a:rPr>
              <a:t>tidyverse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Quattrocento Sans"/>
                <a:cs typeface="Quattrocento Sans"/>
                <a:sym typeface="Quattrocento Sans"/>
              </a:rPr>
              <a:t> and has section on ‘Tidy Data’</a:t>
            </a:r>
          </a:p>
          <a:p>
            <a:pPr lvl="0">
              <a:spcAft>
                <a:spcPts val="1000"/>
              </a:spcAft>
              <a:buClr>
                <a:srgbClr val="FF6600"/>
              </a:buClr>
            </a:pPr>
            <a:r>
              <a:rPr lang="en-US" sz="16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10"/>
              </a:rPr>
              <a:t>R Fiddle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online R interface (if having trouble installing R on your machine)</a:t>
            </a:r>
          </a:p>
        </p:txBody>
      </p:sp>
    </p:spTree>
    <p:extLst>
      <p:ext uri="{BB962C8B-B14F-4D97-AF65-F5344CB8AC3E}">
        <p14:creationId xmlns:p14="http://schemas.microsoft.com/office/powerpoint/2010/main" val="311144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6990"/>
            <a:ext cx="8520600" cy="841800"/>
          </a:xfrm>
        </p:spPr>
        <p:txBody>
          <a:bodyPr/>
          <a:lstStyle/>
          <a:p>
            <a:r>
              <a:rPr lang="en-US" dirty="0"/>
              <a:t>Got Questions?</a:t>
            </a:r>
          </a:p>
        </p:txBody>
      </p:sp>
      <p:pic>
        <p:nvPicPr>
          <p:cNvPr id="9" name="Picture 2" descr="No automatic alt text available.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87846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Shape 58" descr="HELP UNI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75" y="3876775"/>
            <a:ext cx="844650" cy="8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1700" y="1078790"/>
            <a:ext cx="852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Nadav Rindler</a:t>
            </a: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6"/>
              </a:rPr>
              <a:t>nrindler@gmail.com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7"/>
              </a:rPr>
              <a:t>https://www.linkedin.com/in/nrindler/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Shak Hassan</a:t>
            </a: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8"/>
              </a:rPr>
              <a:t>eskep01@gmail.com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Twitter: @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shakhassan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u="sng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9"/>
              </a:rPr>
              <a:t>https://my.linkedin.com/in/shakhassan25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Shape 36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519" y="3092446"/>
            <a:ext cx="395108" cy="34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6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1521" y="2743190"/>
            <a:ext cx="451105" cy="29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36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519" y="1737073"/>
            <a:ext cx="395108" cy="347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89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946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Workshop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11700" y="842168"/>
            <a:ext cx="6739808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30 minutes : Introduction &amp; demos</a:t>
            </a: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120 minutes : Hands-on exercise</a:t>
            </a: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Shape 2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898056"/>
            <a:ext cx="2566988" cy="99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03" descr="RShiny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7176" y="2676065"/>
            <a:ext cx="1441224" cy="144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rstudio.com/wp-content/uploads/2015/10/r-pack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69" y="2491560"/>
            <a:ext cx="2752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9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56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Topics in R</a:t>
            </a:r>
          </a:p>
          <a:p>
            <a:pPr lvl="4">
              <a:spcAft>
                <a:spcPts val="1400"/>
              </a:spcAft>
              <a:buClr>
                <a:srgbClr val="FF6600"/>
              </a:buClr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Connecting R to databases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RSQLite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lvl="2">
              <a:spcAft>
                <a:spcPts val="1400"/>
              </a:spcAft>
              <a:buClr>
                <a:srgbClr val="FF6600"/>
              </a:buClr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Organize data with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Tidyverse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2">
              <a:spcAft>
                <a:spcPts val="1400"/>
              </a:spcAft>
              <a:buClr>
                <a:srgbClr val="FF6600"/>
              </a:buClr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Mapping with Leaflet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Tools to help communicate results</a:t>
            </a:r>
          </a:p>
          <a:p>
            <a:pPr>
              <a:spcAft>
                <a:spcPts val="1400"/>
              </a:spcAft>
              <a:buClr>
                <a:srgbClr val="FF6600"/>
              </a:buClr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Shiny </a:t>
            </a:r>
          </a:p>
          <a:p>
            <a:pPr>
              <a:spcAft>
                <a:spcPts val="1400"/>
              </a:spcAft>
              <a:buClr>
                <a:srgbClr val="FF6600"/>
              </a:buClr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Jupyter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Notebook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“Full cycle workflow” in R – from data set to published results</a:t>
            </a:r>
          </a:p>
        </p:txBody>
      </p:sp>
    </p:spTree>
    <p:extLst>
      <p:ext uri="{BB962C8B-B14F-4D97-AF65-F5344CB8AC3E}">
        <p14:creationId xmlns:p14="http://schemas.microsoft.com/office/powerpoint/2010/main" val="116034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Data science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042" y="4274323"/>
            <a:ext cx="269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Image: R for Data Science textbook</a:t>
            </a:r>
          </a:p>
        </p:txBody>
      </p:sp>
      <p:pic>
        <p:nvPicPr>
          <p:cNvPr id="3074" name="Picture 2" descr="http://r4ds.had.co.nz/diagrams/data-sci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31" y="1124614"/>
            <a:ext cx="6574137" cy="241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1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Get data: Connect R to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90135"/>
            <a:ext cx="8651547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Access data by connecting R to existing database or data warehouse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Or, for data prep: save large data sets to SQL table to then query and aggregate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Run query in-database; do not have to move a large amount of data into memory</a:t>
            </a:r>
          </a:p>
          <a:p>
            <a:pPr lvl="5">
              <a:buClr>
                <a:srgbClr val="FF6600"/>
              </a:buClr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Only return specific columns or aggregated data to R for further analysis</a:t>
            </a:r>
          </a:p>
          <a:p>
            <a:pPr>
              <a:buClr>
                <a:srgbClr val="FF6600"/>
              </a:buClr>
            </a:pP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Practical issues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Different R packages depending on the type of SQL or type of connection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Careful with column names and data types to ensure compliance between SQL and R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508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Analyze data: R + </a:t>
            </a:r>
            <a:r>
              <a:rPr lang="en-US" sz="2400" b="1" dirty="0" err="1"/>
              <a:t>Jupyter</a:t>
            </a:r>
            <a:r>
              <a:rPr lang="en-US" sz="2400" b="1" dirty="0"/>
              <a:t> Notebook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90135"/>
            <a:ext cx="86515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Run R in </a:t>
            </a:r>
            <a:r>
              <a:rPr lang="en-US" sz="1800" dirty="0" err="1"/>
              <a:t>Jupyter</a:t>
            </a:r>
            <a:r>
              <a:rPr lang="en-US" sz="1800" dirty="0"/>
              <a:t> using R Kernel (R Essentials or </a:t>
            </a:r>
            <a:r>
              <a:rPr lang="en-US" sz="1800" dirty="0" err="1"/>
              <a:t>IRKernel</a:t>
            </a:r>
            <a:r>
              <a:rPr lang="en-US" sz="1800" dirty="0"/>
              <a:t>)</a:t>
            </a:r>
          </a:p>
          <a:p>
            <a:pPr marL="457200" lvl="1"/>
            <a:r>
              <a:rPr lang="en-US" sz="1800" dirty="0">
                <a:hlinkClick r:id="rId2"/>
              </a:rPr>
              <a:t>https://www.datacamp.com/community/blog/jupyter-notebook-r#gs.5vewzbU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Change </a:t>
            </a:r>
            <a:r>
              <a:rPr lang="en-US" sz="1800" dirty="0" err="1"/>
              <a:t>Jupyter</a:t>
            </a:r>
            <a:r>
              <a:rPr lang="en-US" sz="1800" dirty="0"/>
              <a:t> Notebook start-up folder:</a:t>
            </a:r>
          </a:p>
          <a:p>
            <a:pPr marL="457200" lvl="1"/>
            <a:r>
              <a:rPr lang="en-US" sz="1800" dirty="0">
                <a:hlinkClick r:id="rId3"/>
              </a:rPr>
              <a:t>http://jupyter-notebook-beginner-guide.readthedocs.io/en/latest/execute.html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Initialize </a:t>
            </a:r>
            <a:r>
              <a:rPr lang="en-US" sz="1800" dirty="0" err="1"/>
              <a:t>Jupyter</a:t>
            </a:r>
            <a:r>
              <a:rPr lang="en-US" sz="1800" dirty="0"/>
              <a:t> Notebook and create new R Notebook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6" name="Picture 2" descr="Image result for jupyter noteboo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23" y="2582382"/>
            <a:ext cx="1957277" cy="195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8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Organize data: </a:t>
            </a:r>
            <a:r>
              <a:rPr lang="en-US" sz="2400" b="1" dirty="0" err="1"/>
              <a:t>Tidyverse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11699" y="890135"/>
            <a:ext cx="8520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Demo with 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Jupyter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 Notebook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The </a:t>
            </a:r>
            <a:r>
              <a:rPr lang="en-US" sz="1800" b="1" dirty="0" err="1">
                <a:latin typeface="+mj-lt"/>
              </a:rPr>
              <a:t>tidyverse</a:t>
            </a:r>
            <a:r>
              <a:rPr lang="en-US" sz="1800" dirty="0">
                <a:latin typeface="+mj-lt"/>
              </a:rPr>
              <a:t> is a coherent system of packages for data manipulation, exploration and visualization that share a common design philosophy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Tidy data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is a framework to organize data in a consistent manner that facilitates data analysis</a:t>
            </a:r>
            <a:endParaRPr lang="en-US" sz="1800" b="1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50" name="Picture 2" descr="Following three rules makes a dataset tidy: variables are in columns, observations are in rows, and values are in cell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2" y="2964680"/>
            <a:ext cx="3741328" cy="11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thering `table4` into a tidy for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0" y="2787046"/>
            <a:ext cx="4759287" cy="148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4042" y="4274323"/>
            <a:ext cx="269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Images: R for Data Science textbook</a:t>
            </a:r>
          </a:p>
        </p:txBody>
      </p:sp>
    </p:spTree>
    <p:extLst>
      <p:ext uri="{BB962C8B-B14F-4D97-AF65-F5344CB8AC3E}">
        <p14:creationId xmlns:p14="http://schemas.microsoft.com/office/powerpoint/2010/main" val="161783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Visualize data: Mapping with Leaflet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90135"/>
            <a:ext cx="8520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Demo in R Studio</a:t>
            </a:r>
          </a:p>
          <a:p>
            <a:r>
              <a:rPr lang="en-US" sz="1800" dirty="0">
                <a:latin typeface="+mj-lt"/>
                <a:hlinkClick r:id="rId2"/>
              </a:rPr>
              <a:t>https://rstudio.github.io/leaflet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solidFill>
                  <a:schemeClr val="dk1"/>
                </a:solidFill>
                <a:ea typeface="Quattrocento Sans"/>
                <a:cs typeface="Quattrocento Sans"/>
                <a:sym typeface="Quattrocento Sans"/>
              </a:rPr>
              <a:t>Easy to use, open-source JavaScript library for interactive maps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59" y="1868171"/>
            <a:ext cx="5457079" cy="28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Communicate results: Shiny Apps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90135"/>
            <a:ext cx="86515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2"/>
              </a:rPr>
              <a:t>https://nrindler.shinyapps.io/dataviz_pl_shinyapp_sept2017/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457200" lvl="0" indent="-406400">
              <a:buFont typeface="Arial"/>
              <a:buAutoNum type="arabicPeriod"/>
            </a:pPr>
            <a:r>
              <a:rPr lang="en-US" sz="1800" dirty="0" err="1">
                <a:latin typeface="+mj-lt"/>
              </a:rPr>
              <a:t>Ui.R</a:t>
            </a:r>
            <a:r>
              <a:rPr lang="en-US" sz="1800" dirty="0">
                <a:latin typeface="+mj-lt"/>
              </a:rPr>
              <a:t> - </a:t>
            </a:r>
            <a:r>
              <a:rPr lang="en-US" sz="1800" dirty="0">
                <a:solidFill>
                  <a:srgbClr val="333333"/>
                </a:solidFill>
                <a:latin typeface="+mj-lt"/>
              </a:rPr>
              <a:t>user interface elements</a:t>
            </a:r>
          </a:p>
          <a:p>
            <a:pPr marL="457200" lvl="0" indent="-406400">
              <a:buFont typeface="Arial"/>
              <a:buAutoNum type="arabicPeriod"/>
            </a:pPr>
            <a:r>
              <a:rPr lang="en-US" sz="1800" dirty="0" err="1">
                <a:latin typeface="+mj-lt"/>
              </a:rPr>
              <a:t>Server.R</a:t>
            </a:r>
            <a:r>
              <a:rPr lang="en-US" sz="1800" dirty="0">
                <a:latin typeface="+mj-lt"/>
              </a:rPr>
              <a:t> - server/content code</a:t>
            </a:r>
          </a:p>
          <a:p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Published to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3"/>
              </a:rPr>
              <a:t>http://www.shinyapps.io/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48121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376</Words>
  <Application>Microsoft Office PowerPoint</Application>
  <PresentationFormat>On-screen Show (16:9)</PresentationFormat>
  <Paragraphs>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Quattrocento Sans</vt:lpstr>
      <vt:lpstr>Wingdings</vt:lpstr>
      <vt:lpstr>Simple Light</vt:lpstr>
      <vt:lpstr>Advanced Topics in R</vt:lpstr>
      <vt:lpstr>Workshop Format</vt:lpstr>
      <vt:lpstr>Objectives</vt:lpstr>
      <vt:lpstr>Data science workflow</vt:lpstr>
      <vt:lpstr>Get data: Connect R to database</vt:lpstr>
      <vt:lpstr>Analyze data: R + Jupyter Notebook</vt:lpstr>
      <vt:lpstr>Organize data: Tidyverse</vt:lpstr>
      <vt:lpstr>Visualize data: Mapping with Leaflet</vt:lpstr>
      <vt:lpstr>Communicate results: Shiny Apps</vt:lpstr>
      <vt:lpstr>Additional Topics</vt:lpstr>
      <vt:lpstr>Hands-On Exercise</vt:lpstr>
      <vt:lpstr>References and Resources</vt:lpstr>
      <vt:lpstr>Got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</dc:title>
  <cp:lastModifiedBy>Rindler, Nadav</cp:lastModifiedBy>
  <cp:revision>38</cp:revision>
  <dcterms:modified xsi:type="dcterms:W3CDTF">2017-09-15T03:56:53Z</dcterms:modified>
</cp:coreProperties>
</file>