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3" r:id="rId3"/>
    <p:sldId id="298" r:id="rId4"/>
    <p:sldId id="295" r:id="rId5"/>
    <p:sldId id="290" r:id="rId6"/>
    <p:sldId id="291" r:id="rId7"/>
    <p:sldId id="297" r:id="rId8"/>
    <p:sldId id="299" r:id="rId9"/>
    <p:sldId id="296" r:id="rId10"/>
    <p:sldId id="293" r:id="rId11"/>
    <p:sldId id="304" r:id="rId12"/>
    <p:sldId id="294" r:id="rId13"/>
    <p:sldId id="300" r:id="rId14"/>
    <p:sldId id="302" r:id="rId15"/>
    <p:sldId id="301" r:id="rId16"/>
    <p:sldId id="305" r:id="rId17"/>
    <p:sldId id="306" r:id="rId18"/>
    <p:sldId id="307" r:id="rId19"/>
    <p:sldId id="303" r:id="rId20"/>
    <p:sldId id="289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280" autoAdjust="0"/>
  </p:normalViewPr>
  <p:slideViewPr>
    <p:cSldViewPr snapToGrid="0" snapToObjects="1">
      <p:cViewPr varScale="1">
        <p:scale>
          <a:sx n="90" d="100"/>
          <a:sy n="90" d="100"/>
        </p:scale>
        <p:origin x="82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70424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6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Answer</a:t>
            </a:r>
            <a:r>
              <a:rPr lang="en-US" baseline="0" dirty="0"/>
              <a:t> key (</a:t>
            </a:r>
            <a:r>
              <a:rPr lang="en-US" u="sng" baseline="0" dirty="0"/>
              <a:t>don’t cheat!</a:t>
            </a:r>
            <a:r>
              <a:rPr lang="en-US" u="none" baseline="0" dirty="0"/>
              <a:t>)</a:t>
            </a:r>
          </a:p>
          <a:p>
            <a:pPr>
              <a:buNone/>
            </a:pPr>
            <a:endParaRPr lang="en-US" u="none" baseline="0" dirty="0"/>
          </a:p>
          <a:p>
            <a:pPr>
              <a:buNone/>
            </a:pPr>
            <a:endParaRPr lang="en-US" u="none" baseline="0" dirty="0"/>
          </a:p>
          <a:p>
            <a:pPr>
              <a:buNone/>
            </a:pPr>
            <a:r>
              <a:rPr lang="en-US" u="none" baseline="0" dirty="0"/>
              <a:t>ARIMA(0,0,0) = Random noise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ARIMA(0,0,1) = Moving average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ARIMA(0,1,0) = Random</a:t>
            </a:r>
            <a:r>
              <a:rPr lang="en-US" baseline="0" dirty="0">
                <a:solidFill>
                  <a:schemeClr val="tx1"/>
                </a:solidFill>
              </a:rPr>
              <a:t> walk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ARIMA(0,1,1) =</a:t>
            </a:r>
            <a:r>
              <a:rPr lang="en-US" baseline="0" dirty="0">
                <a:solidFill>
                  <a:schemeClr val="tx1"/>
                </a:solidFill>
              </a:rPr>
              <a:t> Simple exponential smoothing</a:t>
            </a:r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299278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8FEEA63-1157-AE4A-A159-6A792ABBE204}" type="datetimeFigureOut"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73AB-31AD-1443-91D4-D59E2694D5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s://creativecommons.org/licenses/by/4.0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  <p:sp>
        <p:nvSpPr>
          <p:cNvPr id="5" name="Shape 86"/>
          <p:cNvSpPr txBox="1">
            <a:spLocks/>
          </p:cNvSpPr>
          <p:nvPr userDrawn="1"/>
        </p:nvSpPr>
        <p:spPr>
          <a:xfrm>
            <a:off x="311700" y="4622012"/>
            <a:ext cx="8520600" cy="29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Wingdings" charset="2"/>
              <a:buChar char="Ø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30000"/>
              </a:lnSpc>
              <a:buFont typeface="Wingdings" charset="2"/>
              <a:buNone/>
            </a:pPr>
            <a:r>
              <a:rPr lang="en" sz="1000" b="1" i="1"/>
              <a:t>Content on this slides made by instructors is licensed under a </a:t>
            </a:r>
            <a:r>
              <a:rPr lang="en" sz="1000" b="1" i="1" u="sng">
                <a:hlinkClick r:id="rId11"/>
              </a:rPr>
              <a:t>Creative Commons Attribution 4.0 International License</a:t>
            </a:r>
            <a:r>
              <a:rPr lang="en" sz="1000" b="1" i="1"/>
              <a:t>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Font typeface="Wingdings" charset="2"/>
        <a:buChar char="Ø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rindler@gmail.com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DataVizMy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help.edu.my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sg/url?sa=t&amp;rct=j&amp;q=&amp;esrc=s&amp;source=web&amp;cd=1&amp;cad=rja&amp;uact=8&amp;ved=0ahUKEwju2IaVu8XWAhVGqo8KHW-8BjcQFggmMAA&amp;url=https://www.researchgate.net/file.PostFileLoader.html?id%3D54dad55ccf57d7ee538b462e%26assetKey%3DAS%3A273701147217937%401442266847164&amp;usg=AFQjCNH6JPhT7-2KKpF_ZlIfebopE1jfF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znjC4Lo7lE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nomaly.io/detect-seasonality-using-fourier-transform-r/" TargetMode="External"/><Relationship Id="rId2" Type="http://schemas.openxmlformats.org/officeDocument/2006/relationships/hyperlink" Target="http://www.stat.cmu.edu/~hseltman/618/LNTS3.pdf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a-little-book-of-r-for-time-series.readthedocs.io/" TargetMode="External"/><Relationship Id="rId5" Type="http://schemas.openxmlformats.org/officeDocument/2006/relationships/hyperlink" Target="https://www.google.com.sg/url?sa=t&amp;rct=j&amp;q=&amp;esrc=s&amp;source=web&amp;cd=1&amp;cad=rja&amp;uact=8&amp;ved=0ahUKEwjS77PopcfWAhUELY8KHRjJBXwQFggmMAA&amp;url=https://www.researchgate.net/file.PostFileLoader.html?id%3D54dad55ccf57d7ee538b462e%26assetKey%3DAS%3A273701147217937%401442266847164&amp;usg=AFQjCNH6JPhT7-2KKpF_ZlIfebopE1jfFA" TargetMode="External"/><Relationship Id="rId4" Type="http://schemas.openxmlformats.org/officeDocument/2006/relationships/hyperlink" Target="https://github.com/nfmcclure/DataScience350/tree/master/7_TimeSeries_SpatialStats_Bay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294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/>
              <a:t>Time Series Analysis &amp; Forecasting</a:t>
            </a:r>
            <a:endParaRPr sz="40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039375"/>
            <a:ext cx="8520600" cy="110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dirty="0"/>
              <a:t>Nadav Rindler </a:t>
            </a:r>
            <a:r>
              <a:rPr lang="en-US" sz="1400" dirty="0">
                <a:hlinkClick r:id="rId3"/>
              </a:rPr>
              <a:t>nrindler@gmail.com</a:t>
            </a:r>
            <a:endParaRPr lang="en-US" sz="1400" dirty="0"/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Session 16</a:t>
            </a:r>
          </a:p>
          <a:p>
            <a:pPr lvl="0">
              <a:spcBef>
                <a:spcPts val="0"/>
              </a:spcBef>
              <a:buNone/>
            </a:pPr>
            <a:r>
              <a:rPr lang="en-US" sz="1400" dirty="0"/>
              <a:t>15 Oct 2017</a:t>
            </a:r>
            <a:endParaRPr lang="en" sz="1400" dirty="0"/>
          </a:p>
          <a:p>
            <a:pPr lvl="0">
              <a:spcBef>
                <a:spcPts val="0"/>
              </a:spcBef>
              <a:buNone/>
            </a:pPr>
            <a:endParaRPr lang="en" sz="1400" dirty="0"/>
          </a:p>
        </p:txBody>
      </p:sp>
      <p:pic>
        <p:nvPicPr>
          <p:cNvPr id="58" name="Shape 58" descr="HELP UNI.png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1475" y="3876775"/>
            <a:ext cx="844650" cy="8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No automatic alt text available.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3878462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Randomness, Seasonality, and Trend</a:t>
            </a:r>
          </a:p>
        </p:txBody>
      </p:sp>
      <p:pic>
        <p:nvPicPr>
          <p:cNvPr id="4" name="Shape 181" descr="randomness-time-series-model.gif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701119"/>
            <a:ext cx="3037550" cy="17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5099" y="1634117"/>
            <a:ext cx="3037550" cy="186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550" y="1685442"/>
            <a:ext cx="3037549" cy="1741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73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Visualize time series components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57" y="731375"/>
            <a:ext cx="7191685" cy="449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3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Random Walk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6"/>
            <a:ext cx="4015751" cy="392568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Value of the time series at time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equal to the value of the series at time </a:t>
            </a:r>
            <a:r>
              <a:rPr lang="en-US" i="1" dirty="0">
                <a:solidFill>
                  <a:schemeClr val="tx1"/>
                </a:solidFill>
              </a:rPr>
              <a:t>t-1 </a:t>
            </a:r>
            <a:r>
              <a:rPr lang="en-US" dirty="0">
                <a:solidFill>
                  <a:schemeClr val="tx1"/>
                </a:solidFill>
              </a:rPr>
              <a:t>plus a completely random movement, or </a:t>
            </a:r>
            <a:r>
              <a:rPr lang="en-US" dirty="0">
                <a:solidFill>
                  <a:srgbClr val="FF6600"/>
                </a:solidFill>
              </a:rPr>
              <a:t>white noise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 err="1">
                <a:solidFill>
                  <a:schemeClr val="tx1"/>
                </a:solidFill>
              </a:rPr>
              <a:t>w</a:t>
            </a:r>
            <a:r>
              <a:rPr lang="en-US" i="1" baseline="-25000" dirty="0" err="1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133350" lv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133350" lv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None/>
            </a:pPr>
            <a:r>
              <a:rPr lang="fr-FR" dirty="0">
                <a:solidFill>
                  <a:schemeClr val="tx1"/>
                </a:solidFill>
              </a:rPr>
              <a:t>y</a:t>
            </a:r>
            <a:r>
              <a:rPr lang="en-US" i="1" baseline="-25000" dirty="0">
                <a:solidFill>
                  <a:schemeClr val="tx1"/>
                </a:solidFill>
              </a:rPr>
              <a:t>t</a:t>
            </a:r>
            <a:r>
              <a:rPr lang="fr-FR" dirty="0">
                <a:solidFill>
                  <a:schemeClr val="tx1"/>
                </a:solidFill>
              </a:rPr>
              <a:t> =  ∂ + y</a:t>
            </a:r>
            <a:r>
              <a:rPr lang="en-US" i="1" baseline="-25000" dirty="0">
                <a:solidFill>
                  <a:schemeClr val="tx1"/>
                </a:solidFill>
              </a:rPr>
              <a:t>t-1</a:t>
            </a:r>
            <a:r>
              <a:rPr lang="fr-FR" dirty="0">
                <a:solidFill>
                  <a:schemeClr val="tx1"/>
                </a:solidFill>
              </a:rPr>
              <a:t> + w</a:t>
            </a:r>
            <a:r>
              <a:rPr lang="en-US" i="1" baseline="-25000" dirty="0">
                <a:solidFill>
                  <a:schemeClr val="tx1"/>
                </a:solidFill>
              </a:rPr>
              <a:t>t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marL="133350" lv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133350" lv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Delta (∂) is a constant value called </a:t>
            </a:r>
            <a:r>
              <a:rPr lang="en-US" dirty="0">
                <a:solidFill>
                  <a:srgbClr val="FF6600"/>
                </a:solidFill>
              </a:rPr>
              <a:t>drift</a:t>
            </a:r>
            <a:r>
              <a:rPr lang="en-US" dirty="0">
                <a:solidFill>
                  <a:schemeClr val="tx1"/>
                </a:solidFill>
              </a:rPr>
              <a:t>. When ∂ is not equal to 0, the random walk series will have a </a:t>
            </a:r>
            <a:r>
              <a:rPr lang="en-US" dirty="0">
                <a:solidFill>
                  <a:srgbClr val="FF6600"/>
                </a:solidFill>
              </a:rPr>
              <a:t>linear trend </a:t>
            </a:r>
          </a:p>
          <a:p>
            <a:pPr marL="133350" lvl="0" inden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None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051" y="1051736"/>
            <a:ext cx="5071949" cy="30311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66883" y="4369981"/>
            <a:ext cx="2838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3"/>
              </a:rPr>
              <a:t>Time Series w/R Textbook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509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How to detect and measure seasonality?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699" y="731376"/>
            <a:ext cx="8832301" cy="3925684"/>
          </a:xfrm>
        </p:spPr>
        <p:txBody>
          <a:bodyPr>
            <a:noAutofit/>
          </a:bodyPr>
          <a:lstStyle/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Fourier transform – Identify </a:t>
            </a:r>
            <a:r>
              <a:rPr lang="en-US" dirty="0">
                <a:solidFill>
                  <a:srgbClr val="FF6600"/>
                </a:solidFill>
                <a:latin typeface="+mj-lt"/>
                <a:ea typeface="Calibri"/>
                <a:cs typeface="Calibri"/>
                <a:sym typeface="Calibri"/>
              </a:rPr>
              <a:t>periods </a:t>
            </a:r>
            <a:r>
              <a:rPr lang="en-US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and their </a:t>
            </a:r>
            <a:r>
              <a:rPr lang="en-US" dirty="0">
                <a:solidFill>
                  <a:srgbClr val="FF6600"/>
                </a:solidFill>
                <a:latin typeface="+mj-lt"/>
                <a:ea typeface="Calibri"/>
                <a:cs typeface="Calibri"/>
                <a:sym typeface="Calibri"/>
              </a:rPr>
              <a:t>frequency </a:t>
            </a:r>
            <a:r>
              <a:rPr lang="en-US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and</a:t>
            </a:r>
            <a:r>
              <a:rPr lang="en-US" dirty="0">
                <a:solidFill>
                  <a:srgbClr val="FF6600"/>
                </a:solidFill>
                <a:latin typeface="+mj-lt"/>
                <a:ea typeface="Calibri"/>
                <a:cs typeface="Calibri"/>
                <a:sym typeface="Calibri"/>
              </a:rPr>
              <a:t> amplitude</a:t>
            </a: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FF6600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Create</a:t>
            </a:r>
            <a:r>
              <a:rPr lang="en-US" dirty="0">
                <a:solidFill>
                  <a:srgbClr val="FF6600"/>
                </a:solidFill>
                <a:latin typeface="+mj-lt"/>
                <a:ea typeface="Calibri"/>
                <a:cs typeface="Calibri"/>
                <a:sym typeface="Calibri"/>
              </a:rPr>
              <a:t> sinusoidal patterns </a:t>
            </a:r>
            <a:r>
              <a:rPr lang="en-US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by </a:t>
            </a:r>
            <a:r>
              <a:rPr lang="en-US" dirty="0">
                <a:solidFill>
                  <a:srgbClr val="FF6600"/>
                </a:solidFill>
                <a:latin typeface="+mj-lt"/>
                <a:ea typeface="Calibri"/>
                <a:cs typeface="Calibri"/>
                <a:sym typeface="Calibri"/>
              </a:rPr>
              <a:t>wrapping a signal around a circle </a:t>
            </a:r>
            <a:r>
              <a:rPr lang="en-US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and drawing (decomposing) the result</a:t>
            </a:r>
          </a:p>
          <a:p>
            <a:pPr marL="9144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Amplitude determined by diameter of the circle</a:t>
            </a:r>
          </a:p>
          <a:p>
            <a:pPr marL="9144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Frequency determined by speed at which the signal moves around the circle</a:t>
            </a:r>
          </a:p>
          <a:p>
            <a:pPr marL="9144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6600"/>
                </a:solidFill>
                <a:latin typeface="+mj-lt"/>
              </a:rPr>
              <a:t>Harmonics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– Combine multiple circles of varying diameter to create any pattern</a:t>
            </a: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  <a:hlinkClick r:id="rId2"/>
              </a:rPr>
              <a:t>https://www.youtube.com/watch?v=LznjC4Lo7lE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6600"/>
                </a:solidFill>
                <a:latin typeface="+mj-lt"/>
              </a:rPr>
              <a:t>Periodogram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– for each frequency, compute “power”. Frequencies which align with the data have high power, indicating frequency matches seasonality in data</a:t>
            </a:r>
          </a:p>
        </p:txBody>
      </p:sp>
    </p:spTree>
    <p:extLst>
      <p:ext uri="{BB962C8B-B14F-4D97-AF65-F5344CB8AC3E}">
        <p14:creationId xmlns:p14="http://schemas.microsoft.com/office/powerpoint/2010/main" val="2028564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Exponential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672812" cy="4117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Used to make short-term forecasts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+mj-lt"/>
              </a:rPr>
              <a:t>Extension of moving average where </a:t>
            </a:r>
            <a:r>
              <a:rPr lang="en-US" dirty="0">
                <a:solidFill>
                  <a:srgbClr val="FF6600"/>
                </a:solidFill>
                <a:latin typeface="+mj-lt"/>
              </a:rPr>
              <a:t>past observations are weighted by </a:t>
            </a:r>
            <a:r>
              <a:rPr lang="en-US" dirty="0" err="1">
                <a:solidFill>
                  <a:srgbClr val="FF6600"/>
                </a:solidFill>
                <a:latin typeface="+mj-lt"/>
              </a:rPr>
              <a:t>recency</a:t>
            </a:r>
            <a:r>
              <a:rPr lang="en-US" dirty="0">
                <a:solidFill>
                  <a:srgbClr val="FF6600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(decreasing weight as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obs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gets older)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Can do this using </a:t>
            </a:r>
            <a:r>
              <a:rPr lang="en-US" dirty="0">
                <a:solidFill>
                  <a:srgbClr val="FF6600"/>
                </a:solidFill>
              </a:rPr>
              <a:t>geometric weights </a:t>
            </a:r>
            <a:r>
              <a:rPr lang="en-US" dirty="0">
                <a:solidFill>
                  <a:schemeClr val="tx1"/>
                </a:solidFill>
              </a:rPr>
              <a:t>which create a</a:t>
            </a:r>
            <a:r>
              <a:rPr lang="en-US" dirty="0">
                <a:solidFill>
                  <a:srgbClr val="FF6600"/>
                </a:solidFill>
              </a:rPr>
              <a:t> discrete exponential function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sz="1100" dirty="0">
              <a:solidFill>
                <a:srgbClr val="FF6600"/>
              </a:solidFill>
            </a:endParaRPr>
          </a:p>
          <a:p>
            <a:pPr marL="914400" indent="-283464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x = input value; s = smoothed output; alpha = weight between 0 and 1</a:t>
            </a:r>
          </a:p>
          <a:p>
            <a:pPr marL="914400" indent="-283464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i="1" dirty="0">
                <a:solidFill>
                  <a:schemeClr val="tx1"/>
                </a:solidFill>
              </a:rPr>
              <a:t>alpha: how much weight to give to the last point x</a:t>
            </a:r>
            <a:r>
              <a:rPr lang="en-US" sz="1600" i="1" baseline="-25000" dirty="0">
                <a:solidFill>
                  <a:schemeClr val="tx1"/>
                </a:solidFill>
              </a:rPr>
              <a:t>t-1</a:t>
            </a:r>
            <a:r>
              <a:rPr lang="en-US" sz="1600" i="1" dirty="0">
                <a:solidFill>
                  <a:schemeClr val="tx1"/>
                </a:solidFill>
              </a:rPr>
              <a:t>? Smaller alpha &gt;&gt; smoother</a:t>
            </a:r>
            <a:endParaRPr lang="en-US" sz="1100" i="1" dirty="0">
              <a:solidFill>
                <a:schemeClr val="tx1"/>
              </a:solidFill>
            </a:endParaRP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1600" dirty="0"/>
              <a:t>𝑠</a:t>
            </a:r>
            <a:r>
              <a:rPr lang="en-US" sz="1600" baseline="-25000" dirty="0"/>
              <a:t>0</a:t>
            </a:r>
            <a:r>
              <a:rPr lang="en-US" sz="1600" dirty="0"/>
              <a:t> = 𝑥</a:t>
            </a:r>
            <a:r>
              <a:rPr lang="en-US" sz="1600" baseline="-25000" dirty="0"/>
              <a:t>0</a:t>
            </a:r>
            <a:endParaRPr lang="en-US" sz="1600" dirty="0"/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1600" dirty="0"/>
              <a:t>𝑠</a:t>
            </a:r>
            <a:r>
              <a:rPr lang="en-US" sz="1600" baseline="-25000" dirty="0"/>
              <a:t>1</a:t>
            </a:r>
            <a:r>
              <a:rPr lang="en-US" sz="1600" dirty="0"/>
              <a:t> = 𝛼𝑥</a:t>
            </a:r>
            <a:r>
              <a:rPr lang="en-US" sz="1600" baseline="-25000" dirty="0"/>
              <a:t>1</a:t>
            </a:r>
            <a:r>
              <a:rPr lang="en-US" sz="1600" dirty="0"/>
              <a:t> + (1−𝛼)</a:t>
            </a:r>
            <a:r>
              <a:rPr lang="en-US" sz="1600" baseline="30000" dirty="0">
                <a:highlight>
                  <a:srgbClr val="FFFF00"/>
                </a:highlight>
              </a:rPr>
              <a:t>1</a:t>
            </a:r>
            <a:r>
              <a:rPr lang="en-US" sz="1600" dirty="0"/>
              <a:t>𝑥</a:t>
            </a:r>
            <a:r>
              <a:rPr lang="en-US" sz="1600" baseline="-25000" dirty="0"/>
              <a:t>0</a:t>
            </a:r>
            <a:r>
              <a:rPr lang="en-US" sz="1600" dirty="0"/>
              <a:t> 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1600" dirty="0"/>
              <a:t>𝑠</a:t>
            </a:r>
            <a:r>
              <a:rPr lang="en-US" sz="1600" baseline="-25000" dirty="0"/>
              <a:t>2</a:t>
            </a:r>
            <a:r>
              <a:rPr lang="en-US" sz="1600" dirty="0"/>
              <a:t> = 𝛼𝑥</a:t>
            </a:r>
            <a:r>
              <a:rPr lang="en-US" sz="1600" baseline="-25000" dirty="0"/>
              <a:t>2</a:t>
            </a:r>
            <a:r>
              <a:rPr lang="en-US" sz="1600" dirty="0"/>
              <a:t> + 𝛼(1−𝛼)</a:t>
            </a:r>
            <a:r>
              <a:rPr lang="en-US" sz="1600" baseline="30000" dirty="0">
                <a:solidFill>
                  <a:srgbClr val="595959"/>
                </a:solidFill>
                <a:highlight>
                  <a:srgbClr val="FFFF00"/>
                </a:highlight>
              </a:rPr>
              <a:t>1</a:t>
            </a:r>
            <a:r>
              <a:rPr lang="en-US" sz="1600" dirty="0"/>
              <a:t>𝑥</a:t>
            </a:r>
            <a:r>
              <a:rPr lang="en-US" sz="1600" baseline="-25000" dirty="0"/>
              <a:t>1</a:t>
            </a:r>
            <a:r>
              <a:rPr lang="en-US" sz="1600" dirty="0"/>
              <a:t> + (1−𝛼)</a:t>
            </a:r>
            <a:r>
              <a:rPr lang="en-US" sz="1600" baseline="30000" dirty="0">
                <a:highlight>
                  <a:srgbClr val="FFFF00"/>
                </a:highlight>
              </a:rPr>
              <a:t>2</a:t>
            </a:r>
            <a:r>
              <a:rPr lang="en-US" sz="1600" dirty="0"/>
              <a:t>𝑥</a:t>
            </a:r>
            <a:r>
              <a:rPr lang="en-US" sz="1600" baseline="-25000" dirty="0"/>
              <a:t>0</a:t>
            </a:r>
            <a:r>
              <a:rPr lang="en-US" sz="1600" dirty="0"/>
              <a:t> 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1600" dirty="0"/>
              <a:t>𝑠</a:t>
            </a:r>
            <a:r>
              <a:rPr lang="en-US" sz="1600" baseline="-25000" dirty="0"/>
              <a:t>3</a:t>
            </a:r>
            <a:r>
              <a:rPr lang="en-US" sz="1600" dirty="0"/>
              <a:t> = 𝛼𝑥</a:t>
            </a:r>
            <a:r>
              <a:rPr lang="en-US" sz="1600" baseline="-25000" dirty="0"/>
              <a:t>3</a:t>
            </a:r>
            <a:r>
              <a:rPr lang="en-US" sz="1600" dirty="0"/>
              <a:t> + 𝛼(1−𝛼)</a:t>
            </a:r>
            <a:r>
              <a:rPr lang="en-US" sz="1600" baseline="30000" dirty="0">
                <a:solidFill>
                  <a:srgbClr val="595959"/>
                </a:solidFill>
                <a:highlight>
                  <a:srgbClr val="FFFF00"/>
                </a:highlight>
              </a:rPr>
              <a:t>1</a:t>
            </a:r>
            <a:r>
              <a:rPr lang="en-US" sz="1600" dirty="0"/>
              <a:t>𝑥</a:t>
            </a:r>
            <a:r>
              <a:rPr lang="en-US" sz="1600" baseline="-25000" dirty="0"/>
              <a:t>2</a:t>
            </a:r>
            <a:r>
              <a:rPr lang="en-US" sz="1600" dirty="0"/>
              <a:t> + (1−𝛼)</a:t>
            </a:r>
            <a:r>
              <a:rPr lang="en-US" sz="1600" baseline="30000" dirty="0">
                <a:highlight>
                  <a:srgbClr val="FFFF00"/>
                </a:highlight>
              </a:rPr>
              <a:t>2</a:t>
            </a:r>
            <a:r>
              <a:rPr lang="en-US" sz="1600" dirty="0"/>
              <a:t>𝑥</a:t>
            </a:r>
            <a:r>
              <a:rPr lang="en-US" sz="1600" baseline="-25000" dirty="0"/>
              <a:t>1</a:t>
            </a:r>
            <a:r>
              <a:rPr lang="en-US" sz="1600" dirty="0"/>
              <a:t> + (1−𝛼)</a:t>
            </a:r>
            <a:r>
              <a:rPr lang="en-US" sz="1600" baseline="30000" dirty="0">
                <a:highlight>
                  <a:srgbClr val="FFFF00"/>
                </a:highlight>
              </a:rPr>
              <a:t>3</a:t>
            </a:r>
            <a:r>
              <a:rPr lang="en-US" sz="1600" dirty="0"/>
              <a:t>𝑥</a:t>
            </a:r>
            <a:r>
              <a:rPr lang="en-US" sz="1600" baseline="-25000" dirty="0"/>
              <a:t>0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sz="1100" dirty="0"/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1600" dirty="0"/>
              <a:t>𝑐𝑜𝑒𝑓𝑓𝑖𝑐𝑖𝑒𝑛𝑡𝑠 = 1, (1−𝛼),(1−𝛼)</a:t>
            </a:r>
            <a:r>
              <a:rPr lang="en-US" sz="1600" baseline="30000" dirty="0">
                <a:highlight>
                  <a:srgbClr val="FFFF00"/>
                </a:highlight>
              </a:rPr>
              <a:t>2</a:t>
            </a:r>
            <a:r>
              <a:rPr lang="en-US" sz="1600" dirty="0"/>
              <a:t>, (1−𝛼)</a:t>
            </a:r>
            <a:r>
              <a:rPr lang="en-US" sz="1600" baseline="30000" dirty="0">
                <a:highlight>
                  <a:srgbClr val="FFFF00"/>
                </a:highlight>
              </a:rPr>
              <a:t>3</a:t>
            </a:r>
            <a:r>
              <a:rPr lang="en-US" sz="1600" dirty="0"/>
              <a:t>, …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rgbClr val="FF6600"/>
                </a:solidFill>
              </a:rPr>
              <a:t>Double</a:t>
            </a:r>
            <a:r>
              <a:rPr lang="en-US" dirty="0">
                <a:solidFill>
                  <a:schemeClr val="tx1"/>
                </a:solidFill>
              </a:rPr>
              <a:t> exponential smoothing – account for trend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rgbClr val="FF6600"/>
                </a:solidFill>
              </a:rPr>
              <a:t>Triple</a:t>
            </a:r>
            <a:r>
              <a:rPr lang="en-US" dirty="0">
                <a:solidFill>
                  <a:schemeClr val="tx1"/>
                </a:solidFill>
              </a:rPr>
              <a:t> exponential smoothing – account for trend and seasonality</a:t>
            </a:r>
          </a:p>
        </p:txBody>
      </p:sp>
    </p:spTree>
    <p:extLst>
      <p:ext uri="{BB962C8B-B14F-4D97-AF65-F5344CB8AC3E}">
        <p14:creationId xmlns:p14="http://schemas.microsoft.com/office/powerpoint/2010/main" val="221817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6"/>
            <a:ext cx="8832300" cy="39256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Create predictors to represent the </a:t>
            </a:r>
            <a:r>
              <a:rPr lang="en-US" dirty="0" err="1">
                <a:solidFill>
                  <a:schemeClr val="tx1"/>
                </a:solidFill>
              </a:rPr>
              <a:t>datetime</a:t>
            </a:r>
            <a:r>
              <a:rPr lang="en-US" dirty="0">
                <a:solidFill>
                  <a:schemeClr val="tx1"/>
                </a:solidFill>
              </a:rPr>
              <a:t> values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6600"/>
                </a:solidFill>
              </a:rPr>
              <a:t>Counters</a:t>
            </a:r>
            <a:r>
              <a:rPr lang="en-US" sz="1600" dirty="0">
                <a:solidFill>
                  <a:schemeClr val="tx1"/>
                </a:solidFill>
              </a:rPr>
              <a:t>: Number of days / weeks / months / years since start of time series</a:t>
            </a:r>
          </a:p>
          <a:p>
            <a:pPr marL="13716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Will reflect trend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6600"/>
                </a:solidFill>
              </a:rPr>
              <a:t>Factors</a:t>
            </a:r>
            <a:r>
              <a:rPr lang="en-US" sz="1600" dirty="0">
                <a:solidFill>
                  <a:schemeClr val="tx1"/>
                </a:solidFill>
              </a:rPr>
              <a:t>: Hour, day, week, month, season of year, year value</a:t>
            </a:r>
          </a:p>
          <a:p>
            <a:pPr marL="13716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Will reflect seasonality – the highs and lows in a cycle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6600"/>
                </a:solidFill>
              </a:rPr>
              <a:t>Indicators</a:t>
            </a:r>
            <a:r>
              <a:rPr lang="en-US" sz="1600" dirty="0">
                <a:solidFill>
                  <a:schemeClr val="tx1"/>
                </a:solidFill>
              </a:rPr>
              <a:t>: 1/0 if Month==Jan, 1/0 if Month==Feb, etc. </a:t>
            </a:r>
          </a:p>
          <a:p>
            <a:pPr marL="13716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Must have one less variable than the # of unique values, i.e. 11 cols for 12 </a:t>
            </a:r>
            <a:r>
              <a:rPr lang="en-US" sz="1600" dirty="0" err="1">
                <a:solidFill>
                  <a:schemeClr val="tx1"/>
                </a:solidFill>
              </a:rPr>
              <a:t>mos</a:t>
            </a:r>
            <a:endParaRPr lang="en-US" sz="1600" dirty="0">
              <a:solidFill>
                <a:schemeClr val="tx1"/>
              </a:solidFill>
            </a:endParaRPr>
          </a:p>
          <a:p>
            <a:pPr marL="13716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Will reflect the effect of </a:t>
            </a:r>
            <a:r>
              <a:rPr lang="en-US" sz="1600" i="1" dirty="0">
                <a:solidFill>
                  <a:schemeClr val="tx1"/>
                </a:solidFill>
              </a:rPr>
              <a:t>that specific month</a:t>
            </a:r>
            <a:r>
              <a:rPr lang="en-US" sz="1600" dirty="0">
                <a:solidFill>
                  <a:schemeClr val="tx1"/>
                </a:solidFill>
              </a:rPr>
              <a:t> relative to baseline month 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Auto-regressive terms if neighboring points are still related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Add predictor equal to ‘time before’ and/or ‘2 times before’ </a:t>
            </a:r>
            <a:r>
              <a:rPr lang="en-US" sz="1600" dirty="0" err="1">
                <a:solidFill>
                  <a:schemeClr val="tx1"/>
                </a:solidFill>
              </a:rPr>
              <a:t>obs</a:t>
            </a:r>
            <a:r>
              <a:rPr lang="en-US" sz="1600" dirty="0">
                <a:solidFill>
                  <a:schemeClr val="tx1"/>
                </a:solidFill>
              </a:rPr>
              <a:t> (lagged value)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Integrated terms: Add predictor equal to the difference between two prior </a:t>
            </a:r>
            <a:r>
              <a:rPr lang="en-US" dirty="0" err="1">
                <a:solidFill>
                  <a:schemeClr val="tx1"/>
                </a:solidFill>
              </a:rPr>
              <a:t>obs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sz="11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Moving average: Add predictor equal to the average of the past X </a:t>
            </a:r>
            <a:r>
              <a:rPr lang="en-US" dirty="0" err="1">
                <a:solidFill>
                  <a:schemeClr val="tx1"/>
                </a:solidFill>
              </a:rPr>
              <a:t>obs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44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pPr>
              <a:buClr>
                <a:srgbClr val="FF6600"/>
              </a:buClr>
            </a:pPr>
            <a:r>
              <a:rPr lang="en-US" dirty="0">
                <a:solidFill>
                  <a:schemeClr val="tx1"/>
                </a:solidFill>
              </a:rPr>
              <a:t>Auto-Regressive (</a:t>
            </a:r>
            <a:r>
              <a:rPr lang="en-US" dirty="0">
                <a:solidFill>
                  <a:srgbClr val="FF6600"/>
                </a:solidFill>
              </a:rPr>
              <a:t>AR</a:t>
            </a:r>
            <a:r>
              <a:rPr lang="en-US" dirty="0">
                <a:solidFill>
                  <a:schemeClr val="tx1"/>
                </a:solidFill>
              </a:rPr>
              <a:t>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6"/>
            <a:ext cx="8598384" cy="3925684"/>
          </a:xfrm>
        </p:spPr>
        <p:txBody>
          <a:bodyPr>
            <a:noAutofit/>
          </a:bodyPr>
          <a:lstStyle/>
          <a:p>
            <a:pPr marL="283464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Current value is linearly-dependent on previous values</a:t>
            </a:r>
          </a:p>
          <a:p>
            <a:pPr marL="283464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3464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Assumes presence of </a:t>
            </a:r>
            <a:r>
              <a:rPr lang="en-US" dirty="0">
                <a:solidFill>
                  <a:srgbClr val="FF6600"/>
                </a:solidFill>
              </a:rPr>
              <a:t>auto-correlation</a:t>
            </a:r>
            <a:r>
              <a:rPr lang="en-US" dirty="0">
                <a:solidFill>
                  <a:schemeClr val="tx1"/>
                </a:solidFill>
              </a:rPr>
              <a:t> and no trend</a:t>
            </a:r>
          </a:p>
          <a:p>
            <a:pPr marL="283464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1600" dirty="0"/>
              <a:t>	</a:t>
            </a:r>
            <a:r>
              <a:rPr lang="en-US" dirty="0" err="1"/>
              <a:t>corr</a:t>
            </a:r>
            <a:r>
              <a:rPr lang="en-US" dirty="0"/>
              <a:t>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,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baseline="-25000" dirty="0"/>
              <a:t>-k</a:t>
            </a:r>
            <a:r>
              <a:rPr lang="en-US" dirty="0"/>
              <a:t>) != 0      </a:t>
            </a:r>
            <a:r>
              <a:rPr lang="en-US" i="1" dirty="0"/>
              <a:t>where k = number of periods lagged</a:t>
            </a:r>
            <a:endParaRPr lang="en-US" sz="1600" baseline="-25000" dirty="0"/>
          </a:p>
          <a:p>
            <a:pPr marL="283464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3464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Calculating </a:t>
            </a:r>
            <a:r>
              <a:rPr lang="en-US" dirty="0" err="1"/>
              <a:t>corr</a:t>
            </a:r>
            <a:r>
              <a:rPr lang="en-US" dirty="0"/>
              <a:t>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,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baseline="-25000" dirty="0"/>
              <a:t>-k</a:t>
            </a:r>
            <a:r>
              <a:rPr lang="en-US" dirty="0"/>
              <a:t>) </a:t>
            </a:r>
            <a:r>
              <a:rPr lang="en-US" u="sng" dirty="0">
                <a:solidFill>
                  <a:schemeClr val="tx1"/>
                </a:solidFill>
              </a:rPr>
              <a:t>for each </a:t>
            </a:r>
            <a:r>
              <a:rPr lang="en-US" i="1" u="sng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 generates the </a:t>
            </a:r>
            <a:r>
              <a:rPr lang="en-US" dirty="0">
                <a:solidFill>
                  <a:srgbClr val="FF6600"/>
                </a:solidFill>
              </a:rPr>
              <a:t>partial autocorrelation function (PACF)</a:t>
            </a:r>
            <a:r>
              <a:rPr lang="en-US" dirty="0">
                <a:solidFill>
                  <a:schemeClr val="tx1"/>
                </a:solidFill>
              </a:rPr>
              <a:t>, from which we can then select lags with high correlation</a:t>
            </a:r>
          </a:p>
          <a:p>
            <a:pPr marL="283464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3464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FF6600"/>
                </a:solidFill>
              </a:rPr>
              <a:t>order</a:t>
            </a:r>
            <a:r>
              <a:rPr lang="en-US" dirty="0">
                <a:solidFill>
                  <a:schemeClr val="tx1"/>
                </a:solidFill>
              </a:rPr>
              <a:t> of an AR model is the number of immediately-preceding values used to predict current value, e.g. AR[1] uses only </a:t>
            </a:r>
            <a:r>
              <a:rPr lang="fr-FR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t-1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predict </a:t>
            </a:r>
            <a:r>
              <a:rPr lang="fr-FR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t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marL="283464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sz="1600" dirty="0"/>
              <a:t>	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l-GR" dirty="0"/>
              <a:t>+</a:t>
            </a:r>
            <a:r>
              <a:rPr lang="en-US" dirty="0"/>
              <a:t> </a:t>
            </a:r>
            <a:r>
              <a:rPr lang="el-GR" dirty="0"/>
              <a:t>β</a:t>
            </a:r>
            <a:r>
              <a:rPr lang="el-GR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t-1</a:t>
            </a:r>
            <a:r>
              <a:rPr lang="en-US" dirty="0"/>
              <a:t>+</a:t>
            </a:r>
            <a:r>
              <a:rPr lang="el-GR" dirty="0"/>
              <a:t>ϵ</a:t>
            </a:r>
            <a:r>
              <a:rPr lang="en-US" baseline="-25000" dirty="0"/>
              <a:t>t</a:t>
            </a:r>
          </a:p>
          <a:p>
            <a:pPr marL="137160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020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pPr>
              <a:buClr>
                <a:srgbClr val="FF6600"/>
              </a:buClr>
            </a:pPr>
            <a:r>
              <a:rPr lang="en-US" dirty="0">
                <a:solidFill>
                  <a:schemeClr val="tx1"/>
                </a:solidFill>
              </a:rPr>
              <a:t>Auto-Regressive Moving Average (</a:t>
            </a:r>
            <a:r>
              <a:rPr lang="en-US" dirty="0">
                <a:solidFill>
                  <a:srgbClr val="FF6600"/>
                </a:solidFill>
              </a:rPr>
              <a:t>ARMA</a:t>
            </a:r>
            <a:r>
              <a:rPr lang="en-US" dirty="0">
                <a:solidFill>
                  <a:schemeClr val="tx1"/>
                </a:solidFill>
              </a:rPr>
              <a:t>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6"/>
            <a:ext cx="8598384" cy="39256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ARMA is simply the auto-regressive term plus the moving average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66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: Order of AR (number of previous data points included in AR)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660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: Order of MA (number of previous data points included in MA)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3464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ARMA(P,Q) = constant + AR + MA + error</a:t>
            </a:r>
          </a:p>
          <a:p>
            <a:pPr marL="91440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l-GR" dirty="0"/>
              <a:t>β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l-GR" dirty="0"/>
              <a:t>+</a:t>
            </a:r>
            <a:r>
              <a:rPr lang="en-US" dirty="0"/>
              <a:t> </a:t>
            </a:r>
            <a:r>
              <a:rPr lang="el-GR" dirty="0"/>
              <a:t>Σ</a:t>
            </a:r>
            <a:r>
              <a:rPr lang="en-US" baseline="-25000" dirty="0" err="1"/>
              <a:t>i</a:t>
            </a:r>
            <a:r>
              <a:rPr lang="en-US" baseline="30000" dirty="0" err="1"/>
              <a:t>P</a:t>
            </a:r>
            <a:r>
              <a:rPr lang="en-US" dirty="0"/>
              <a:t>(</a:t>
            </a:r>
            <a:r>
              <a:rPr lang="el-GR" dirty="0"/>
              <a:t>β</a:t>
            </a:r>
            <a:r>
              <a:rPr lang="en-US" baseline="-25000" dirty="0" err="1"/>
              <a:t>i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baseline="-25000" dirty="0"/>
              <a:t>-i</a:t>
            </a:r>
            <a:r>
              <a:rPr lang="en-US" dirty="0"/>
              <a:t>) + </a:t>
            </a:r>
            <a:r>
              <a:rPr lang="el-GR" dirty="0"/>
              <a:t>Σ</a:t>
            </a:r>
            <a:r>
              <a:rPr lang="en-US" baseline="-25000" dirty="0" err="1"/>
              <a:t>i</a:t>
            </a:r>
            <a:r>
              <a:rPr lang="en-US" baseline="30000" dirty="0" err="1"/>
              <a:t>Q</a:t>
            </a:r>
            <a:r>
              <a:rPr lang="en-US" dirty="0"/>
              <a:t>(</a:t>
            </a:r>
            <a:r>
              <a:rPr lang="el-GR" dirty="0"/>
              <a:t>θ</a:t>
            </a:r>
            <a:r>
              <a:rPr lang="en-US" baseline="-25000" dirty="0" err="1"/>
              <a:t>i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baseline="-25000" dirty="0"/>
              <a:t>-i</a:t>
            </a:r>
            <a:r>
              <a:rPr lang="en-US" dirty="0"/>
              <a:t>) + </a:t>
            </a:r>
            <a:r>
              <a:rPr lang="el-GR" dirty="0"/>
              <a:t>ϵ</a:t>
            </a:r>
            <a:r>
              <a:rPr lang="en-US" baseline="-25000" dirty="0"/>
              <a:t>t</a:t>
            </a:r>
          </a:p>
          <a:p>
            <a:pPr marL="91440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83464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Remember: Auto-regressive means regressing y on </a:t>
            </a:r>
            <a:r>
              <a:rPr lang="en-US" u="sng" dirty="0">
                <a:solidFill>
                  <a:schemeClr val="tx1"/>
                </a:solidFill>
              </a:rPr>
              <a:t>its own</a:t>
            </a:r>
            <a:r>
              <a:rPr lang="en-US" dirty="0">
                <a:solidFill>
                  <a:schemeClr val="tx1"/>
                </a:solidFill>
              </a:rPr>
              <a:t> past values. Moving average means regressing y on past values of </a:t>
            </a:r>
            <a:r>
              <a:rPr lang="en-US" u="sng" dirty="0">
                <a:solidFill>
                  <a:schemeClr val="tx1"/>
                </a:solidFill>
              </a:rPr>
              <a:t>an independent variable x</a:t>
            </a:r>
          </a:p>
        </p:txBody>
      </p:sp>
    </p:spTree>
    <p:extLst>
      <p:ext uri="{BB962C8B-B14F-4D97-AF65-F5344CB8AC3E}">
        <p14:creationId xmlns:p14="http://schemas.microsoft.com/office/powerpoint/2010/main" val="240954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pPr>
              <a:buClr>
                <a:srgbClr val="FF6600"/>
              </a:buClr>
            </a:pPr>
            <a:r>
              <a:rPr lang="en-US" sz="2400" dirty="0">
                <a:solidFill>
                  <a:schemeClr val="tx1"/>
                </a:solidFill>
              </a:rPr>
              <a:t>Auto-Regressive Integrated Moving Average (</a:t>
            </a:r>
            <a:r>
              <a:rPr lang="en-US" sz="2400" dirty="0">
                <a:solidFill>
                  <a:srgbClr val="FF6600"/>
                </a:solidFill>
              </a:rPr>
              <a:t>ARIMA</a:t>
            </a:r>
            <a:r>
              <a:rPr lang="en-US" sz="2400" dirty="0">
                <a:solidFill>
                  <a:schemeClr val="tx1"/>
                </a:solidFill>
              </a:rPr>
              <a:t>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6"/>
            <a:ext cx="8598384" cy="39256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ARIMA is simply ARMA plus a third term to account for trend (</a:t>
            </a:r>
            <a:r>
              <a:rPr lang="en-US" dirty="0">
                <a:solidFill>
                  <a:srgbClr val="FF6600"/>
                </a:solidFill>
              </a:rPr>
              <a:t>non-stationary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Integrated time series (think </a:t>
            </a:r>
            <a:r>
              <a:rPr lang="en-US" i="1" dirty="0">
                <a:solidFill>
                  <a:srgbClr val="FF6600"/>
                </a:solidFill>
              </a:rPr>
              <a:t>integral</a:t>
            </a:r>
            <a:r>
              <a:rPr lang="en-US" dirty="0">
                <a:solidFill>
                  <a:schemeClr val="tx1"/>
                </a:solidFill>
              </a:rPr>
              <a:t>) – look at the </a:t>
            </a:r>
            <a:r>
              <a:rPr lang="en-US" dirty="0">
                <a:solidFill>
                  <a:srgbClr val="FF6600"/>
                </a:solidFill>
              </a:rPr>
              <a:t>difference</a:t>
            </a:r>
            <a:r>
              <a:rPr lang="en-US" dirty="0">
                <a:solidFill>
                  <a:schemeClr val="tx1"/>
                </a:solidFill>
              </a:rPr>
              <a:t> between points</a:t>
            </a:r>
          </a:p>
          <a:p>
            <a:pPr marL="62865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i="1" dirty="0"/>
              <a:t>First order is a random walk: 			</a:t>
            </a:r>
            <a:r>
              <a:rPr lang="el-GR" dirty="0"/>
              <a:t>Δ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</a:t>
            </a:r>
            <a:r>
              <a:rPr lang="el-GR" dirty="0"/>
              <a:t>ϵ</a:t>
            </a:r>
            <a:r>
              <a:rPr lang="en-US" baseline="-25000" dirty="0"/>
              <a:t>t</a:t>
            </a:r>
            <a:endParaRPr lang="en-US" dirty="0"/>
          </a:p>
          <a:p>
            <a:pPr marL="62865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i="1" dirty="0"/>
              <a:t>Second order is smoother random walk: 	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(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- y</a:t>
            </a:r>
            <a:r>
              <a:rPr lang="en-US" baseline="-25000" dirty="0"/>
              <a:t>t-1</a:t>
            </a:r>
            <a:r>
              <a:rPr lang="en-US" dirty="0"/>
              <a:t> ) – (y</a:t>
            </a:r>
            <a:r>
              <a:rPr lang="en-US" baseline="-25000" dirty="0"/>
              <a:t>t-1 -</a:t>
            </a:r>
            <a:r>
              <a:rPr lang="en-US" dirty="0"/>
              <a:t> y</a:t>
            </a:r>
            <a:r>
              <a:rPr lang="en-US" baseline="-25000" dirty="0"/>
              <a:t>t-2</a:t>
            </a:r>
            <a:r>
              <a:rPr lang="en-US" dirty="0"/>
              <a:t>)+ </a:t>
            </a:r>
            <a:r>
              <a:rPr lang="el-GR" dirty="0"/>
              <a:t>ϵ</a:t>
            </a:r>
            <a:r>
              <a:rPr lang="en-US" baseline="-25000" dirty="0"/>
              <a:t>t</a:t>
            </a: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ARIMA has three terms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66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: Order of AR 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u="sng" dirty="0">
                <a:solidFill>
                  <a:srgbClr val="FF6600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: Degree of the integral needed to transform non-stationary to stationary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660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</a:rPr>
              <a:t>: Order of MA</a:t>
            </a:r>
          </a:p>
          <a:p>
            <a:pPr marL="91440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3464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ARIMA(P,D,Q) = AR + Integration Term + MA + error</a:t>
            </a:r>
          </a:p>
          <a:p>
            <a:pPr marL="283464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What are:</a:t>
            </a:r>
          </a:p>
          <a:p>
            <a:pPr marL="91440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ARIMA(0,0,0)	ARIMA(0,0,1)	ARIMA(0,1,0)	ARIMA(0,1,1)</a:t>
            </a:r>
          </a:p>
        </p:txBody>
      </p:sp>
    </p:spTree>
    <p:extLst>
      <p:ext uri="{BB962C8B-B14F-4D97-AF65-F5344CB8AC3E}">
        <p14:creationId xmlns:p14="http://schemas.microsoft.com/office/powerpoint/2010/main" val="69101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672812" cy="4117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Create a </a:t>
            </a:r>
            <a:r>
              <a:rPr lang="en-US" dirty="0" err="1">
                <a:solidFill>
                  <a:schemeClr val="tx1"/>
                </a:solidFill>
              </a:rPr>
              <a:t>dygraph</a:t>
            </a:r>
            <a:r>
              <a:rPr lang="en-US" dirty="0">
                <a:solidFill>
                  <a:schemeClr val="tx1"/>
                </a:solidFill>
              </a:rPr>
              <a:t> of the Indonesia fire data – number of fires by day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Add series to </a:t>
            </a:r>
            <a:r>
              <a:rPr lang="en-US" dirty="0" err="1">
                <a:solidFill>
                  <a:schemeClr val="tx1"/>
                </a:solidFill>
              </a:rPr>
              <a:t>dygraph</a:t>
            </a:r>
            <a:r>
              <a:rPr lang="en-US" dirty="0">
                <a:solidFill>
                  <a:schemeClr val="tx1"/>
                </a:solidFill>
              </a:rPr>
              <a:t>: the 10-, 20-, and 50-day moving average of fires by day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Time series linear regression: model </a:t>
            </a:r>
            <a:r>
              <a:rPr lang="en-US" dirty="0" err="1">
                <a:solidFill>
                  <a:schemeClr val="tx1"/>
                </a:solidFill>
              </a:rPr>
              <a:t>Klang</a:t>
            </a:r>
            <a:r>
              <a:rPr lang="en-US" dirty="0">
                <a:solidFill>
                  <a:schemeClr val="tx1"/>
                </a:solidFill>
              </a:rPr>
              <a:t> Valley API using time series attributes and number of daily Indonesia fires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Evaluate forecast accuracy using Mean Absolute </a:t>
            </a:r>
            <a:r>
              <a:rPr lang="en-US">
                <a:solidFill>
                  <a:schemeClr val="tx1"/>
                </a:solidFill>
              </a:rPr>
              <a:t>Percentage Error (MAPE)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53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520600" cy="383750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Time series</a:t>
            </a: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 – </a:t>
            </a:r>
            <a:r>
              <a:rPr lang="en-US" dirty="0">
                <a:solidFill>
                  <a:srgbClr val="FF6600"/>
                </a:solidFill>
                <a:ea typeface="Calibri"/>
                <a:cs typeface="Calibri"/>
                <a:sym typeface="Calibri"/>
              </a:rPr>
              <a:t>observations over time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–</a:t>
            </a: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 a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 ordered sequence of values of a variable at equally spaced time intervals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252525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Time series </a:t>
            </a:r>
            <a:r>
              <a:rPr lang="en-US" b="1" i="1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analysis</a:t>
            </a: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 comprises methods for analyzing time series data in order to </a:t>
            </a:r>
            <a:r>
              <a:rPr lang="en-US" dirty="0">
                <a:solidFill>
                  <a:srgbClr val="FF6600"/>
                </a:solidFill>
                <a:ea typeface="Calibri"/>
                <a:cs typeface="Calibri"/>
                <a:sym typeface="Calibri"/>
              </a:rPr>
              <a:t>extract meaningful statistics </a:t>
            </a: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and other </a:t>
            </a:r>
            <a:r>
              <a:rPr lang="en-US" dirty="0">
                <a:solidFill>
                  <a:srgbClr val="FF6600"/>
                </a:solidFill>
                <a:ea typeface="Calibri"/>
                <a:cs typeface="Calibri"/>
                <a:sym typeface="Calibri"/>
              </a:rPr>
              <a:t>characteristics</a:t>
            </a: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 of the data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252525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Time series </a:t>
            </a:r>
            <a:r>
              <a:rPr lang="en-US" b="1" i="1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models</a:t>
            </a:r>
            <a:r>
              <a:rPr lang="en-US" i="1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seek to: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rgbClr val="252525"/>
              </a:solidFill>
              <a:ea typeface="Calibri"/>
              <a:cs typeface="Calibri"/>
              <a:sym typeface="Calibri"/>
            </a:endParaRPr>
          </a:p>
          <a:p>
            <a:pPr marL="566928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6600"/>
                </a:solidFill>
                <a:ea typeface="Calibri"/>
                <a:cs typeface="Calibri"/>
                <a:sym typeface="Calibri"/>
              </a:rPr>
              <a:t>Forecast</a:t>
            </a: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 future values based on the assumption that future values are a function of current and past values</a:t>
            </a:r>
          </a:p>
          <a:p>
            <a:pPr marL="566928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6600"/>
                </a:solidFill>
                <a:ea typeface="Calibri"/>
                <a:cs typeface="Calibri"/>
                <a:sym typeface="Calibri"/>
              </a:rPr>
              <a:t>Estimate true values </a:t>
            </a: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in the presence of noise or trend</a:t>
            </a:r>
            <a:endParaRPr lang="en-US" dirty="0">
              <a:solidFill>
                <a:schemeClr val="accent1"/>
              </a:solidFill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9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520600" cy="3837500"/>
          </a:xfrm>
        </p:spPr>
        <p:txBody>
          <a:bodyPr/>
          <a:lstStyle/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Linear filtering / moving average / decomposition: 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http://www.stat.cmu.edu/~hseltman/618/LNTS3.pdf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Fourier transform: 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https://anomaly.io/detect-seasonality-using-fourier-transform-r/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4"/>
              </a:rPr>
              <a:t>Time series lecture with sample code</a:t>
            </a:r>
            <a:r>
              <a:rPr lang="en-US" sz="1600" dirty="0">
                <a:solidFill>
                  <a:schemeClr val="tx1"/>
                </a:solidFill>
              </a:rPr>
              <a:t>, from University of Washington, DS350: Methods in Data Analysis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5"/>
              </a:rPr>
              <a:t>Time Series Analysis with Applications in R textbook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hlinkClick r:id="rId6"/>
              </a:rPr>
              <a:t>Little Book of R for Time Series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67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Why do time series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520600" cy="383750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Extremely wide usage across industries and domains:</a:t>
            </a: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endParaRPr lang="en-US" dirty="0">
              <a:solidFill>
                <a:srgbClr val="252525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Stock market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Weather and climate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Population and demographics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Forecasting revenue and costs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Signal processing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Operations research: inventory projections, industrial processes, quality control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rgbClr val="252525"/>
              </a:solidFill>
              <a:ea typeface="Calibri"/>
              <a:cs typeface="Calibri"/>
              <a:sym typeface="Calibri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Any economic series …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rgbClr val="FF6600"/>
                </a:solidFill>
                <a:ea typeface="Calibri"/>
                <a:cs typeface="Calibri"/>
                <a:sym typeface="Calibri"/>
              </a:rPr>
              <a:t>“Prediction is very difficult, especially if it’s about the future” </a:t>
            </a:r>
          </a:p>
          <a:p>
            <a:pPr marL="0" lvl="0" indent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None/>
            </a:pPr>
            <a:r>
              <a:rPr lang="en-US" dirty="0">
                <a:solidFill>
                  <a:srgbClr val="FF6600"/>
                </a:solidFill>
                <a:ea typeface="Calibri"/>
                <a:cs typeface="Calibri"/>
                <a:sym typeface="Calibri"/>
              </a:rPr>
              <a:t>	– Nobel laureate Nils Bohr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6"/>
            <a:ext cx="8520600" cy="3925684"/>
          </a:xfrm>
        </p:spPr>
        <p:txBody>
          <a:bodyPr>
            <a:noAutofit/>
          </a:bodyPr>
          <a:lstStyle/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Autocorrelation</a:t>
            </a: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Moving Average</a:t>
            </a: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Component analysis </a:t>
            </a: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Regression </a:t>
            </a: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Fourier Transform – Periodicity</a:t>
            </a: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Exponential Smoothing</a:t>
            </a:r>
          </a:p>
          <a:p>
            <a:pPr marL="1371600" lvl="1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Exponential Smoothing and Prediction of Time Series</a:t>
            </a: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ARIMA–Models </a:t>
            </a:r>
          </a:p>
          <a:p>
            <a:pPr marL="1371600" lvl="1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Analysis of Autocorrelations and Partial Autocorrelations </a:t>
            </a:r>
          </a:p>
          <a:p>
            <a:pPr marL="1371600" lvl="1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Parameter–Estimation of ARIMA–Models</a:t>
            </a:r>
          </a:p>
          <a:p>
            <a:pPr marL="1371600" lvl="1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Diagnostic Checking</a:t>
            </a:r>
          </a:p>
          <a:p>
            <a:pPr marL="1371600" lvl="1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Prediction of ARIMA–Models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300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Autocorrelation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520600" cy="3837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52525"/>
                </a:solidFill>
                <a:ea typeface="Calibri"/>
                <a:cs typeface="Calibri"/>
                <a:sym typeface="Calibri"/>
              </a:rPr>
              <a:t>Time series data have </a:t>
            </a:r>
            <a:r>
              <a:rPr lang="en-US" dirty="0">
                <a:solidFill>
                  <a:srgbClr val="FF6600"/>
                </a:solidFill>
                <a:ea typeface="Calibri"/>
                <a:cs typeface="Calibri"/>
                <a:sym typeface="Calibri"/>
              </a:rPr>
              <a:t>autocorrelation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or </a:t>
            </a:r>
            <a:r>
              <a:rPr lang="en-US" dirty="0">
                <a:solidFill>
                  <a:srgbClr val="FF6600"/>
                </a:solidFill>
                <a:ea typeface="Calibri"/>
                <a:cs typeface="Calibri"/>
                <a:sym typeface="Calibri"/>
              </a:rPr>
              <a:t>correlation between adjacent observations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, which breaks from </a:t>
            </a:r>
            <a:r>
              <a:rPr lang="en-US" dirty="0">
                <a:solidFill>
                  <a:schemeClr val="tx1"/>
                </a:solidFill>
                <a:ea typeface="Calibri"/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onventional statistical assumptions that data points are independent of one another and identically distributed (</a:t>
            </a:r>
            <a:r>
              <a:rPr lang="en-US" dirty="0" err="1">
                <a:solidFill>
                  <a:schemeClr val="tx1"/>
                </a:solidFill>
              </a:rPr>
              <a:t>iid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Regular statistical analysis concerned with estimations of repeated samples. We often can’t do this for time series (e.g. temperature, stock market), so have to observe how values change over time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FF66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3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520600" cy="3837500"/>
          </a:xfrm>
        </p:spPr>
        <p:txBody>
          <a:bodyPr>
            <a:normAutofit/>
          </a:bodyPr>
          <a:lstStyle/>
          <a:p>
            <a:pPr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Process that evolves over time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stochastic process is said to be ‘stationary’ if there is no trend in the data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This is a nice assumption because it implies the correlation of a process is fixed over time, i.e. any two points should have the same relationship</a:t>
            </a:r>
          </a:p>
          <a:p>
            <a:pPr>
              <a:buClr>
                <a:srgbClr val="FF66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8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Time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5"/>
            <a:ext cx="8520600" cy="38375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Time series are often continuous by nature – we can observe values at any continuous point in time</a:t>
            </a:r>
          </a:p>
          <a:p>
            <a:pPr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However, in practice observations are collected at discrete intervals because of inherent limitations in our collection methods</a:t>
            </a:r>
          </a:p>
          <a:p>
            <a:pPr marL="1371600" lvl="1" indent="-3238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Even high-frequency trading is recorded in units of </a:t>
            </a:r>
            <a:r>
              <a:rPr lang="en-US" sz="1600" i="1" dirty="0">
                <a:solidFill>
                  <a:schemeClr val="tx1"/>
                </a:solidFill>
              </a:rPr>
              <a:t>microseconds</a:t>
            </a:r>
            <a:r>
              <a:rPr lang="en-US" sz="1600" dirty="0">
                <a:solidFill>
                  <a:schemeClr val="tx1"/>
                </a:solidFill>
              </a:rPr>
              <a:t>, or millionths of a second!</a:t>
            </a:r>
          </a:p>
          <a:p>
            <a:pPr marL="1371600" lvl="1" indent="-32385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Additionally, for analysis it’s often convenient to represent data as a finite set of data points</a:t>
            </a:r>
          </a:p>
          <a:p>
            <a:pPr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Appropriate sampling rate, or intervals between observations, is important </a:t>
            </a:r>
          </a:p>
        </p:txBody>
      </p:sp>
    </p:spTree>
    <p:extLst>
      <p:ext uri="{BB962C8B-B14F-4D97-AF65-F5344CB8AC3E}">
        <p14:creationId xmlns:p14="http://schemas.microsoft.com/office/powerpoint/2010/main" val="119339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6"/>
            <a:ext cx="8520600" cy="3925684"/>
          </a:xfrm>
        </p:spPr>
        <p:txBody>
          <a:bodyPr>
            <a:noAutofit/>
          </a:bodyPr>
          <a:lstStyle/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Smoothing – by setting value equal to:</a:t>
            </a:r>
          </a:p>
          <a:p>
            <a:pPr marL="850392" lvl="1" indent="-28346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FF6600"/>
                </a:solidFill>
                <a:latin typeface="+mj-lt"/>
                <a:ea typeface="Calibri"/>
                <a:cs typeface="Calibri"/>
                <a:sym typeface="Calibri"/>
              </a:rPr>
              <a:t>Set of past X values</a:t>
            </a:r>
            <a:endParaRPr lang="en" sz="1600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850392" lvl="1" indent="-28346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FF6600"/>
                </a:solidFill>
                <a:latin typeface="+mj-lt"/>
                <a:ea typeface="Calibri"/>
                <a:cs typeface="Calibri"/>
                <a:sym typeface="Calibri"/>
              </a:rPr>
              <a:t>Moving window</a:t>
            </a:r>
            <a:r>
              <a:rPr lang="en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– current value and the X values before it and Y values after it </a:t>
            </a: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Apply weights to each value</a:t>
            </a:r>
          </a:p>
          <a:p>
            <a:pPr marL="850392" lvl="1" indent="-28346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FF6600"/>
                </a:solidFill>
                <a:ea typeface="Calibri"/>
                <a:cs typeface="Calibri"/>
                <a:sym typeface="Calibri"/>
              </a:rPr>
              <a:t>Average </a:t>
            </a:r>
            <a:r>
              <a:rPr lang="en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– equal weights e.g., average of X prior values.  </a:t>
            </a:r>
          </a:p>
          <a:p>
            <a:pPr marL="850392" lvl="1" indent="-28346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FF6600"/>
                </a:solidFill>
                <a:ea typeface="Calibri"/>
                <a:cs typeface="Calibri"/>
                <a:sym typeface="Calibri"/>
              </a:rPr>
              <a:t>Recency </a:t>
            </a:r>
            <a:r>
              <a:rPr lang="en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– weight values closer in time to the current value more / less</a:t>
            </a:r>
          </a:p>
          <a:p>
            <a:pPr marL="850392" lvl="1" indent="-28346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Other – select specific weights for each value included in the moving average</a:t>
            </a:r>
          </a:p>
          <a:p>
            <a:pPr marL="850392" lvl="1" indent="-283464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Weights must total 1</a:t>
            </a:r>
            <a:endParaRPr lang="en" sz="1600" b="1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pPr marL="171450" lvl="1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320040" lvl="1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Suffer from lag and smoothing extremes – larger the window, the less the moving average will hit the extremes, and the more it will be lagged</a:t>
            </a:r>
          </a:p>
          <a:p>
            <a:pPr marL="171450" lvl="1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Very sensitive to the length of the window</a:t>
            </a:r>
          </a:p>
        </p:txBody>
      </p:sp>
    </p:spTree>
    <p:extLst>
      <p:ext uri="{BB962C8B-B14F-4D97-AF65-F5344CB8AC3E}">
        <p14:creationId xmlns:p14="http://schemas.microsoft.com/office/powerpoint/2010/main" val="58728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675"/>
            <a:ext cx="8520600" cy="572700"/>
          </a:xfrm>
        </p:spPr>
        <p:txBody>
          <a:bodyPr/>
          <a:lstStyle/>
          <a:p>
            <a:r>
              <a:rPr lang="en-US" dirty="0"/>
              <a:t>Decomposition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00" y="731376"/>
            <a:ext cx="8520600" cy="3925684"/>
          </a:xfrm>
        </p:spPr>
        <p:txBody>
          <a:bodyPr>
            <a:noAutofit/>
          </a:bodyPr>
          <a:lstStyle/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Decomposing a time series means separating it into its constituent components, namely:</a:t>
            </a:r>
          </a:p>
          <a:p>
            <a:pPr marL="1371600" lvl="1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FF6600"/>
                </a:solidFill>
                <a:latin typeface="+mj-lt"/>
                <a:ea typeface="Calibri"/>
                <a:cs typeface="Calibri"/>
                <a:sym typeface="Calibri"/>
              </a:rPr>
              <a:t>Trend</a:t>
            </a:r>
            <a:r>
              <a:rPr lang="en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– long term progression of the series – increasing, decreasing, or stationary (none). Does not have to be linear </a:t>
            </a:r>
          </a:p>
          <a:p>
            <a:pPr marL="1371600" lvl="1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FF6600"/>
                </a:solidFill>
                <a:latin typeface="+mj-lt"/>
                <a:ea typeface="Calibri"/>
                <a:cs typeface="Calibri"/>
                <a:sym typeface="Calibri"/>
              </a:rPr>
              <a:t>Seasonality</a:t>
            </a:r>
            <a:r>
              <a:rPr lang="en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– repeated pattern over time with fixed and known </a:t>
            </a:r>
          </a:p>
          <a:p>
            <a:pPr marL="1371600" lvl="1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FF6600"/>
                </a:solidFill>
                <a:latin typeface="+mj-lt"/>
                <a:ea typeface="Calibri"/>
                <a:cs typeface="Calibri"/>
                <a:sym typeface="Calibri"/>
              </a:rPr>
              <a:t>Cyclical</a:t>
            </a:r>
            <a:r>
              <a:rPr lang="en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– repeated but non-periodic fluctuations. Typically long-term (e.g., El Ni</a:t>
            </a:r>
            <a:r>
              <a:rPr lang="en-US" sz="1600" dirty="0">
                <a:solidFill>
                  <a:schemeClr val="tx1"/>
                </a:solidFill>
              </a:rPr>
              <a:t>ñ</a:t>
            </a:r>
            <a:r>
              <a:rPr lang="en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o) </a:t>
            </a:r>
          </a:p>
          <a:p>
            <a:pPr marL="1371600" lvl="1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FF6600"/>
                </a:solidFill>
                <a:latin typeface="+mj-lt"/>
                <a:ea typeface="Calibri"/>
                <a:cs typeface="Calibri"/>
                <a:sym typeface="Calibri"/>
              </a:rPr>
              <a:t>Irregular / Noise </a:t>
            </a:r>
            <a:r>
              <a:rPr lang="en" sz="16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– random and irregular component; the residuals (unexplained variance) after controlling for the other factors</a:t>
            </a: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endParaRPr lang="en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457200" lvl="0" indent="-3238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Models can account for these components in an additive or multiplicative manner</a:t>
            </a:r>
          </a:p>
        </p:txBody>
      </p:sp>
    </p:spTree>
    <p:extLst>
      <p:ext uri="{BB962C8B-B14F-4D97-AF65-F5344CB8AC3E}">
        <p14:creationId xmlns:p14="http://schemas.microsoft.com/office/powerpoint/2010/main" val="14739680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4447</TotalTime>
  <Words>1369</Words>
  <Application>Microsoft Office PowerPoint</Application>
  <PresentationFormat>On-screen Show (16:9)</PresentationFormat>
  <Paragraphs>185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Simple Light</vt:lpstr>
      <vt:lpstr>Time Series Analysis &amp; Forecasting</vt:lpstr>
      <vt:lpstr>Time Series</vt:lpstr>
      <vt:lpstr>Why do time series matter?</vt:lpstr>
      <vt:lpstr>Concepts</vt:lpstr>
      <vt:lpstr>Autocorrelation</vt:lpstr>
      <vt:lpstr>Stochastic Process</vt:lpstr>
      <vt:lpstr>Time Intervals</vt:lpstr>
      <vt:lpstr>Moving Average</vt:lpstr>
      <vt:lpstr>Decomposition of Time Series</vt:lpstr>
      <vt:lpstr>Randomness, Seasonality, and Trend</vt:lpstr>
      <vt:lpstr>Visualize time series components</vt:lpstr>
      <vt:lpstr>Random Walk</vt:lpstr>
      <vt:lpstr>How to detect and measure seasonality?</vt:lpstr>
      <vt:lpstr>Exponential Smoothing</vt:lpstr>
      <vt:lpstr>Linear Regression</vt:lpstr>
      <vt:lpstr>Auto-Regressive (AR) model</vt:lpstr>
      <vt:lpstr>Auto-Regressive Moving Average (ARMA) model</vt:lpstr>
      <vt:lpstr>Auto-Regressive Integrated Moving Average (ARIMA) model</vt:lpstr>
      <vt:lpstr>Exercise</vt:lpstr>
      <vt:lpstr>References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Context</dc:title>
  <cp:lastModifiedBy>Rindler, Nadav</cp:lastModifiedBy>
  <cp:revision>72</cp:revision>
  <dcterms:modified xsi:type="dcterms:W3CDTF">2017-10-11T07:02:27Z</dcterms:modified>
</cp:coreProperties>
</file>