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82" r:id="rId6"/>
    <p:sldId id="258" r:id="rId7"/>
    <p:sldId id="276" r:id="rId8"/>
    <p:sldId id="260" r:id="rId9"/>
    <p:sldId id="280" r:id="rId10"/>
    <p:sldId id="277" r:id="rId11"/>
    <p:sldId id="281" r:id="rId12"/>
    <p:sldId id="275" r:id="rId13"/>
    <p:sldId id="279" r:id="rId14"/>
    <p:sldId id="274" r:id="rId15"/>
    <p:sldId id="278"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p:scale>
          <a:sx n="75" d="100"/>
          <a:sy n="75" d="100"/>
        </p:scale>
        <p:origin x="540" y="5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11/9/2020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173010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www.edureka.co/blog/blockchain-tutorial/" TargetMode="External"/><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890653" y="1085851"/>
            <a:ext cx="7197726" cy="3094563"/>
          </a:xfrm>
        </p:spPr>
        <p:txBody>
          <a:bodyPr>
            <a:normAutofit/>
          </a:bodyPr>
          <a:lstStyle/>
          <a:p>
            <a:r>
              <a:rPr lang="en-US" b="0" i="0" dirty="0">
                <a:effectLst/>
                <a:latin typeface="Calibri" panose="020F0502020204030204" pitchFamily="34" charset="0"/>
              </a:rPr>
              <a:t>Healthcare Data security using Blockchain Technology</a:t>
            </a:r>
            <a:endParaRPr lang="en-US" b="1" dirty="0"/>
          </a:p>
        </p:txBody>
      </p:sp>
      <p:sp>
        <p:nvSpPr>
          <p:cNvPr id="4" name="TextBox 3">
            <a:extLst>
              <a:ext uri="{FF2B5EF4-FFF2-40B4-BE49-F238E27FC236}">
                <a16:creationId xmlns:a16="http://schemas.microsoft.com/office/drawing/2014/main" id="{6C121F39-9C6D-4083-A089-4AC0B268258C}"/>
              </a:ext>
            </a:extLst>
          </p:cNvPr>
          <p:cNvSpPr txBox="1"/>
          <p:nvPr/>
        </p:nvSpPr>
        <p:spPr>
          <a:xfrm>
            <a:off x="8361507" y="4238591"/>
            <a:ext cx="2895600" cy="369332"/>
          </a:xfrm>
          <a:prstGeom prst="rect">
            <a:avLst/>
          </a:prstGeom>
          <a:noFill/>
        </p:spPr>
        <p:txBody>
          <a:bodyPr wrap="square" rtlCol="0">
            <a:spAutoFit/>
          </a:bodyPr>
          <a:lstStyle/>
          <a:p>
            <a:r>
              <a:rPr lang="en-US" dirty="0">
                <a:solidFill>
                  <a:srgbClr val="FFC000"/>
                </a:solidFill>
              </a:rPr>
              <a:t>Project Group No: </a:t>
            </a:r>
            <a:r>
              <a:rPr lang="en-IN" b="0" i="0" dirty="0">
                <a:effectLst/>
                <a:latin typeface="Calibri" panose="020F0502020204030204" pitchFamily="34" charset="0"/>
              </a:rPr>
              <a:t>20IT722</a:t>
            </a:r>
            <a:endParaRPr lang="en-IN" dirty="0"/>
          </a:p>
        </p:txBody>
      </p:sp>
      <p:sp>
        <p:nvSpPr>
          <p:cNvPr id="6" name="TextBox 5">
            <a:extLst>
              <a:ext uri="{FF2B5EF4-FFF2-40B4-BE49-F238E27FC236}">
                <a16:creationId xmlns:a16="http://schemas.microsoft.com/office/drawing/2014/main" id="{FAA4F9B5-BEAC-41A1-B5D9-BA06FB37C603}"/>
              </a:ext>
            </a:extLst>
          </p:cNvPr>
          <p:cNvSpPr txBox="1"/>
          <p:nvPr/>
        </p:nvSpPr>
        <p:spPr>
          <a:xfrm>
            <a:off x="8489516" y="5266265"/>
            <a:ext cx="3726872" cy="1200329"/>
          </a:xfrm>
          <a:prstGeom prst="rect">
            <a:avLst/>
          </a:prstGeom>
          <a:noFill/>
        </p:spPr>
        <p:txBody>
          <a:bodyPr wrap="square" rtlCol="0">
            <a:spAutoFit/>
          </a:bodyPr>
          <a:lstStyle/>
          <a:p>
            <a:r>
              <a:rPr lang="en-US" dirty="0">
                <a:solidFill>
                  <a:srgbClr val="FFC000"/>
                </a:solidFill>
              </a:rPr>
              <a:t>Presented By:  </a:t>
            </a:r>
          </a:p>
          <a:p>
            <a:r>
              <a:rPr lang="en-US" dirty="0"/>
              <a:t>Hemant Kumar Singh(1709713048)</a:t>
            </a:r>
          </a:p>
          <a:p>
            <a:r>
              <a:rPr lang="en-IN" dirty="0"/>
              <a:t>Mayank Varyani(1709713059)</a:t>
            </a:r>
          </a:p>
          <a:p>
            <a:r>
              <a:rPr lang="en-IN" dirty="0"/>
              <a:t>Neeraj Srivastava (1709713065)</a:t>
            </a:r>
          </a:p>
        </p:txBody>
      </p:sp>
      <p:sp>
        <p:nvSpPr>
          <p:cNvPr id="7" name="TextBox 6">
            <a:extLst>
              <a:ext uri="{FF2B5EF4-FFF2-40B4-BE49-F238E27FC236}">
                <a16:creationId xmlns:a16="http://schemas.microsoft.com/office/drawing/2014/main" id="{462896A3-D7FA-45F4-A048-3F547950BB3C}"/>
              </a:ext>
            </a:extLst>
          </p:cNvPr>
          <p:cNvSpPr txBox="1"/>
          <p:nvPr/>
        </p:nvSpPr>
        <p:spPr>
          <a:xfrm>
            <a:off x="609600" y="5772149"/>
            <a:ext cx="4073236" cy="369332"/>
          </a:xfrm>
          <a:prstGeom prst="rect">
            <a:avLst/>
          </a:prstGeom>
          <a:noFill/>
        </p:spPr>
        <p:txBody>
          <a:bodyPr wrap="square" rtlCol="0">
            <a:spAutoFit/>
          </a:bodyPr>
          <a:lstStyle/>
          <a:p>
            <a:r>
              <a:rPr lang="en-US" dirty="0">
                <a:solidFill>
                  <a:srgbClr val="FFC000"/>
                </a:solidFill>
              </a:rPr>
              <a:t>Project Guide: </a:t>
            </a:r>
            <a:r>
              <a:rPr lang="en-US" dirty="0"/>
              <a:t>Dr. Sandeep Saxena</a:t>
            </a:r>
            <a:endParaRPr lang="en-IN"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DF33AD3-B4BC-4F93-AC0B-A98ABD624F4D}"/>
              </a:ext>
            </a:extLst>
          </p:cNvPr>
          <p:cNvGraphicFramePr>
            <a:graphicFrameLocks noGrp="1"/>
          </p:cNvGraphicFramePr>
          <p:nvPr>
            <p:extLst>
              <p:ext uri="{D42A27DB-BD31-4B8C-83A1-F6EECF244321}">
                <p14:modId xmlns:p14="http://schemas.microsoft.com/office/powerpoint/2010/main" val="1749269586"/>
              </p:ext>
            </p:extLst>
          </p:nvPr>
        </p:nvGraphicFramePr>
        <p:xfrm>
          <a:off x="533400" y="457200"/>
          <a:ext cx="11125199" cy="5561712"/>
        </p:xfrm>
        <a:graphic>
          <a:graphicData uri="http://schemas.openxmlformats.org/drawingml/2006/table">
            <a:tbl>
              <a:tblPr firstRow="1" firstCol="1" bandRow="1">
                <a:tableStyleId>{2D5ABB26-0587-4C30-8999-92F81FD0307C}</a:tableStyleId>
              </a:tblPr>
              <a:tblGrid>
                <a:gridCol w="2469722">
                  <a:extLst>
                    <a:ext uri="{9D8B030D-6E8A-4147-A177-3AD203B41FA5}">
                      <a16:colId xmlns:a16="http://schemas.microsoft.com/office/drawing/2014/main" val="2121969142"/>
                    </a:ext>
                  </a:extLst>
                </a:gridCol>
                <a:gridCol w="5255658">
                  <a:extLst>
                    <a:ext uri="{9D8B030D-6E8A-4147-A177-3AD203B41FA5}">
                      <a16:colId xmlns:a16="http://schemas.microsoft.com/office/drawing/2014/main" val="1259411813"/>
                    </a:ext>
                  </a:extLst>
                </a:gridCol>
                <a:gridCol w="3399819">
                  <a:extLst>
                    <a:ext uri="{9D8B030D-6E8A-4147-A177-3AD203B41FA5}">
                      <a16:colId xmlns:a16="http://schemas.microsoft.com/office/drawing/2014/main" val="1742097559"/>
                    </a:ext>
                  </a:extLst>
                </a:gridCol>
              </a:tblGrid>
              <a:tr h="1933413">
                <a:tc>
                  <a:txBody>
                    <a:bodyPr/>
                    <a:lstStyle/>
                    <a:p>
                      <a:pPr algn="ctr">
                        <a:lnSpc>
                          <a:spcPct val="107000"/>
                        </a:lnSpc>
                        <a:spcAft>
                          <a:spcPts val="800"/>
                        </a:spcAft>
                      </a:pPr>
                      <a:r>
                        <a:rPr lang="en-IN" sz="1800" dirty="0">
                          <a:effectLst/>
                        </a:rPr>
                        <a:t>API issues over Security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Blockchain technology addresses interoperability challenges, is based on open standards, provides a shared distributed view of health data and will achieve widespread acceptance and deployment throughout all industries.</a:t>
                      </a:r>
                    </a:p>
                    <a:p>
                      <a:pPr algn="ctr">
                        <a:lnSpc>
                          <a:spcPct val="107000"/>
                        </a:lnSpc>
                        <a:spcAft>
                          <a:spcPts val="800"/>
                        </a:spcAft>
                      </a:pPr>
                      <a:r>
                        <a:rPr lang="en-IN" sz="1800" dirty="0">
                          <a:effectLst/>
                        </a:rPr>
                        <a:t>Third party API can prove a threat to the data , In order to overcome this we will use a Ledger having all information whether to add the data or 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Laure A. Linn Martha B. Koo, M.D.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05252"/>
                  </a:ext>
                </a:extLst>
              </a:tr>
              <a:tr h="2628926">
                <a:tc>
                  <a:txBody>
                    <a:bodyPr/>
                    <a:lstStyle/>
                    <a:p>
                      <a:pPr>
                        <a:lnSpc>
                          <a:spcPct val="107000"/>
                        </a:lnSpc>
                        <a:spcAft>
                          <a:spcPts val="800"/>
                        </a:spcAft>
                      </a:pPr>
                      <a:r>
                        <a:rPr lang="en-IN" sz="1800" dirty="0">
                          <a:effectLst/>
                        </a:rPr>
                        <a:t>Low transparency of contracts and high intermediary costs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(By Using Smart contracts)</a:t>
                      </a:r>
                    </a:p>
                    <a:p>
                      <a:pPr algn="ctr">
                        <a:lnSpc>
                          <a:spcPct val="107000"/>
                        </a:lnSpc>
                        <a:spcAft>
                          <a:spcPts val="800"/>
                        </a:spcAft>
                      </a:pPr>
                      <a:r>
                        <a:rPr lang="en-IN" sz="1800" dirty="0">
                          <a:effectLst/>
                        </a:rPr>
                        <a:t>Decentralised consensus improves the healthcare system transparency whilst removing an intermediary party that inflates the cost of healthcare. Further benefits include a significant reduction of inefficiency and waste in the healthcare ecosystem(Zhang, Schmidt, et al., 2018). The use of encryption, transparency and decentralised ledger removes miscommunication and mistrust and promote a transition to </a:t>
                      </a:r>
                      <a:r>
                        <a:rPr lang="en-IN" sz="1800" dirty="0" err="1">
                          <a:effectLst/>
                        </a:rPr>
                        <a:t>valuebased</a:t>
                      </a:r>
                      <a:r>
                        <a:rPr lang="en-IN" sz="1800" dirty="0">
                          <a:effectLst/>
                        </a:rPr>
                        <a:t> care.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800" dirty="0" err="1">
                          <a:effectLst/>
                        </a:rPr>
                        <a:t>Stanciu</a:t>
                      </a:r>
                      <a:r>
                        <a:rPr lang="en-IN" sz="1800" dirty="0">
                          <a:effectLst/>
                        </a:rPr>
                        <a:t>,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72534"/>
                  </a:ext>
                </a:extLst>
              </a:tr>
            </a:tbl>
          </a:graphicData>
        </a:graphic>
      </p:graphicFrame>
    </p:spTree>
    <p:extLst>
      <p:ext uri="{BB962C8B-B14F-4D97-AF65-F5344CB8AC3E}">
        <p14:creationId xmlns:p14="http://schemas.microsoft.com/office/powerpoint/2010/main" val="177829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4" name="TextBox 3">
            <a:extLst>
              <a:ext uri="{FF2B5EF4-FFF2-40B4-BE49-F238E27FC236}">
                <a16:creationId xmlns:a16="http://schemas.microsoft.com/office/drawing/2014/main" id="{CB09BC63-99AC-4ADF-965E-F4C96A8249DD}"/>
              </a:ext>
            </a:extLst>
          </p:cNvPr>
          <p:cNvSpPr txBox="1"/>
          <p:nvPr/>
        </p:nvSpPr>
        <p:spPr>
          <a:xfrm>
            <a:off x="95250" y="1400751"/>
            <a:ext cx="4890654" cy="646331"/>
          </a:xfrm>
          <a:prstGeom prst="rect">
            <a:avLst/>
          </a:prstGeom>
          <a:noFill/>
        </p:spPr>
        <p:txBody>
          <a:bodyPr wrap="square" rtlCol="0">
            <a:spAutoFit/>
          </a:bodyPr>
          <a:lstStyle/>
          <a:p>
            <a:r>
              <a:rPr lang="en-US" sz="3600" b="1" dirty="0">
                <a:solidFill>
                  <a:srgbClr val="FFC000"/>
                </a:solidFill>
              </a:rPr>
              <a:t>Project Objective:</a:t>
            </a:r>
            <a:endParaRPr lang="en-IN" sz="2000" b="1" dirty="0">
              <a:solidFill>
                <a:srgbClr val="FFC000"/>
              </a:solidFill>
            </a:endParaRPr>
          </a:p>
        </p:txBody>
      </p:sp>
      <p:sp>
        <p:nvSpPr>
          <p:cNvPr id="8" name="TextBox 7">
            <a:extLst>
              <a:ext uri="{FF2B5EF4-FFF2-40B4-BE49-F238E27FC236}">
                <a16:creationId xmlns:a16="http://schemas.microsoft.com/office/drawing/2014/main" id="{21BC6400-CE83-4921-BC5B-80AB7A1470AE}"/>
              </a:ext>
            </a:extLst>
          </p:cNvPr>
          <p:cNvSpPr txBox="1"/>
          <p:nvPr/>
        </p:nvSpPr>
        <p:spPr>
          <a:xfrm>
            <a:off x="2082800" y="2228666"/>
            <a:ext cx="10629900" cy="1200329"/>
          </a:xfrm>
          <a:prstGeom prst="rect">
            <a:avLst/>
          </a:prstGeom>
          <a:noFill/>
        </p:spPr>
        <p:txBody>
          <a:bodyPr wrap="square" rtlCol="0">
            <a:spAutoFit/>
          </a:bodyPr>
          <a:lstStyle/>
          <a:p>
            <a:r>
              <a:rPr lang="en-IN" sz="3600" dirty="0"/>
              <a:t>To Build a Secure healthcare system with fast and efficient accessibility of data</a:t>
            </a:r>
          </a:p>
        </p:txBody>
      </p:sp>
    </p:spTree>
    <p:extLst>
      <p:ext uri="{BB962C8B-B14F-4D97-AF65-F5344CB8AC3E}">
        <p14:creationId xmlns:p14="http://schemas.microsoft.com/office/powerpoint/2010/main" val="293993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B76D-4647-4D03-BB38-F92288F8A0EB}"/>
              </a:ext>
            </a:extLst>
          </p:cNvPr>
          <p:cNvSpPr>
            <a:spLocks noGrp="1"/>
          </p:cNvSpPr>
          <p:nvPr>
            <p:ph type="title"/>
          </p:nvPr>
        </p:nvSpPr>
        <p:spPr>
          <a:xfrm>
            <a:off x="155223" y="33867"/>
            <a:ext cx="10131425" cy="1456267"/>
          </a:xfrm>
        </p:spPr>
        <p:txBody>
          <a:bodyPr/>
          <a:lstStyle/>
          <a:p>
            <a:r>
              <a:rPr lang="en-IN" dirty="0"/>
              <a:t>Design Methodology</a:t>
            </a:r>
            <a:r>
              <a:rPr lang="en-IN" dirty="0">
                <a:sym typeface="Wingdings" panose="05000000000000000000" pitchFamily="2" charset="2"/>
              </a:rPr>
              <a:t>:</a:t>
            </a:r>
            <a:endParaRPr lang="en-IN" dirty="0"/>
          </a:p>
        </p:txBody>
      </p:sp>
      <p:pic>
        <p:nvPicPr>
          <p:cNvPr id="9" name="Picture 8">
            <a:extLst>
              <a:ext uri="{FF2B5EF4-FFF2-40B4-BE49-F238E27FC236}">
                <a16:creationId xmlns:a16="http://schemas.microsoft.com/office/drawing/2014/main" id="{3D6C691C-C0F6-4252-8D3D-ADED4992382B}"/>
              </a:ext>
            </a:extLst>
          </p:cNvPr>
          <p:cNvPicPr>
            <a:picLocks noChangeAspect="1"/>
          </p:cNvPicPr>
          <p:nvPr/>
        </p:nvPicPr>
        <p:blipFill>
          <a:blip r:embed="rId2"/>
          <a:stretch>
            <a:fillRect/>
          </a:stretch>
        </p:blipFill>
        <p:spPr>
          <a:xfrm>
            <a:off x="1030287" y="1490134"/>
            <a:ext cx="10131425" cy="4581525"/>
          </a:xfrm>
          <a:prstGeom prst="rect">
            <a:avLst/>
          </a:prstGeom>
        </p:spPr>
      </p:pic>
    </p:spTree>
    <p:extLst>
      <p:ext uri="{BB962C8B-B14F-4D97-AF65-F5344CB8AC3E}">
        <p14:creationId xmlns:p14="http://schemas.microsoft.com/office/powerpoint/2010/main" val="252111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9" name="TextBox 8">
            <a:extLst>
              <a:ext uri="{FF2B5EF4-FFF2-40B4-BE49-F238E27FC236}">
                <a16:creationId xmlns:a16="http://schemas.microsoft.com/office/drawing/2014/main" id="{5B84C1B3-0630-4C0B-8B19-CF2173E8FDFB}"/>
              </a:ext>
            </a:extLst>
          </p:cNvPr>
          <p:cNvSpPr txBox="1"/>
          <p:nvPr/>
        </p:nvSpPr>
        <p:spPr>
          <a:xfrm>
            <a:off x="4962525" y="3117414"/>
            <a:ext cx="4248150" cy="646331"/>
          </a:xfrm>
          <a:prstGeom prst="rect">
            <a:avLst/>
          </a:prstGeom>
          <a:noFill/>
        </p:spPr>
        <p:txBody>
          <a:bodyPr wrap="square" rtlCol="0">
            <a:spAutoFit/>
          </a:bodyPr>
          <a:lstStyle/>
          <a:p>
            <a:r>
              <a:rPr lang="en-IN" sz="3600" b="1" dirty="0"/>
              <a:t>THANK YOU</a:t>
            </a:r>
          </a:p>
        </p:txBody>
      </p:sp>
    </p:spTree>
    <p:extLst>
      <p:ext uri="{BB962C8B-B14F-4D97-AF65-F5344CB8AC3E}">
        <p14:creationId xmlns:p14="http://schemas.microsoft.com/office/powerpoint/2010/main" val="197482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5637DD-4C83-416C-AF3F-8C1A87730C14}"/>
              </a:ext>
            </a:extLst>
          </p:cNvPr>
          <p:cNvSpPr txBox="1"/>
          <p:nvPr/>
        </p:nvSpPr>
        <p:spPr>
          <a:xfrm>
            <a:off x="457200" y="533400"/>
            <a:ext cx="2997200" cy="646331"/>
          </a:xfrm>
          <a:prstGeom prst="rect">
            <a:avLst/>
          </a:prstGeom>
          <a:noFill/>
        </p:spPr>
        <p:txBody>
          <a:bodyPr wrap="square" rtlCol="0">
            <a:spAutoFit/>
          </a:bodyPr>
          <a:lstStyle/>
          <a:p>
            <a:r>
              <a:rPr lang="en-IN" sz="3600" dirty="0">
                <a:solidFill>
                  <a:srgbClr val="FFC000"/>
                </a:solidFill>
              </a:rPr>
              <a:t>Abstract:</a:t>
            </a:r>
          </a:p>
        </p:txBody>
      </p:sp>
      <p:sp>
        <p:nvSpPr>
          <p:cNvPr id="7" name="TextBox 6">
            <a:extLst>
              <a:ext uri="{FF2B5EF4-FFF2-40B4-BE49-F238E27FC236}">
                <a16:creationId xmlns:a16="http://schemas.microsoft.com/office/drawing/2014/main" id="{091D7B5A-D20D-454F-B55D-EEA853A5A81E}"/>
              </a:ext>
            </a:extLst>
          </p:cNvPr>
          <p:cNvSpPr txBox="1"/>
          <p:nvPr/>
        </p:nvSpPr>
        <p:spPr>
          <a:xfrm>
            <a:off x="977900" y="1179731"/>
            <a:ext cx="10236200" cy="4893647"/>
          </a:xfrm>
          <a:prstGeom prst="rect">
            <a:avLst/>
          </a:prstGeom>
          <a:noFill/>
        </p:spPr>
        <p:txBody>
          <a:bodyPr wrap="square" rtlCol="0">
            <a:spAutoFit/>
          </a:bodyPr>
          <a:lstStyle/>
          <a:p>
            <a:endParaRPr lang="en-US" sz="2600" dirty="0"/>
          </a:p>
          <a:p>
            <a:r>
              <a:rPr lang="en-US" sz="2600" dirty="0"/>
              <a:t>Blockchain technology has shown its considerable adaptability in recent years as a variety of market sectors sought ways of incorporating its abilities into their operations. While so far most of the focus has been on the financial services industry, several projects in other service related areas such as healthcare show this is beginning to change. Numerous starting points for Blockchain technology in the healthcare industry are the focus of this report. With examples for public healthcare management, user-oriented medical research and drug counterfeiting in the pharmaceutical sector, this report aims to illustrate possible influences, goals and potentials connected to this disruptive technology.</a:t>
            </a:r>
          </a:p>
          <a:p>
            <a:endParaRPr lang="en-IN" sz="2600" dirty="0"/>
          </a:p>
        </p:txBody>
      </p:sp>
    </p:spTree>
    <p:extLst>
      <p:ext uri="{BB962C8B-B14F-4D97-AF65-F5344CB8AC3E}">
        <p14:creationId xmlns:p14="http://schemas.microsoft.com/office/powerpoint/2010/main" val="395628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6636" y="16050"/>
            <a:ext cx="6143423" cy="1456267"/>
          </a:xfrm>
        </p:spPr>
        <p:txBody>
          <a:bodyPr>
            <a:normAutofit/>
          </a:bodyPr>
          <a:lstStyle/>
          <a:p>
            <a:r>
              <a:rPr lang="en-US" b="1" dirty="0">
                <a:solidFill>
                  <a:srgbClr val="FFC000"/>
                </a:solidFill>
              </a:rPr>
              <a:t>What is blockchain??</a:t>
            </a:r>
            <a:endParaRPr lang="ru-RU" b="1" dirty="0">
              <a:solidFill>
                <a:srgbClr val="FFC000"/>
              </a:solidFill>
            </a:endParaRP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10" name="TextBox 9">
            <a:extLst>
              <a:ext uri="{FF2B5EF4-FFF2-40B4-BE49-F238E27FC236}">
                <a16:creationId xmlns:a16="http://schemas.microsoft.com/office/drawing/2014/main" id="{02EFA319-C565-41DD-A570-541FB2EBA476}"/>
              </a:ext>
            </a:extLst>
          </p:cNvPr>
          <p:cNvSpPr txBox="1"/>
          <p:nvPr/>
        </p:nvSpPr>
        <p:spPr>
          <a:xfrm>
            <a:off x="194715" y="1305137"/>
            <a:ext cx="7794086" cy="193899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arial" panose="020B0604020202020204" pitchFamily="34" charset="0"/>
              </a:rPr>
              <a:t> Time-stamped series of immutable records of data that is managed by a cluster of computers not owned by any single entity.</a:t>
            </a:r>
          </a:p>
          <a:p>
            <a:pPr marL="285750" indent="-285750">
              <a:buFont typeface="Arial" panose="020B0604020202020204" pitchFamily="34" charset="0"/>
              <a:buChar char="•"/>
            </a:pPr>
            <a:r>
              <a:rPr lang="en-US" sz="2000" b="0" i="0" dirty="0">
                <a:effectLst/>
                <a:latin typeface="arial" panose="020B0604020202020204" pitchFamily="34" charset="0"/>
              </a:rPr>
              <a:t>Each of these blocks of data is secured and bound to each other using cryptographic principles.</a:t>
            </a:r>
          </a:p>
          <a:p>
            <a:pPr marL="285750" indent="-285750">
              <a:buFont typeface="Arial" panose="020B0604020202020204" pitchFamily="34" charset="0"/>
              <a:buChar char="•"/>
            </a:pPr>
            <a:endParaRPr lang="en-IN" sz="2000" dirty="0"/>
          </a:p>
        </p:txBody>
      </p:sp>
      <p:pic>
        <p:nvPicPr>
          <p:cNvPr id="11" name="Picture 10">
            <a:extLst>
              <a:ext uri="{FF2B5EF4-FFF2-40B4-BE49-F238E27FC236}">
                <a16:creationId xmlns:a16="http://schemas.microsoft.com/office/drawing/2014/main" id="{1D44E095-BB99-43EC-A161-503DF7B99E21}"/>
              </a:ext>
            </a:extLst>
          </p:cNvPr>
          <p:cNvPicPr>
            <a:picLocks noChangeAspect="1"/>
          </p:cNvPicPr>
          <p:nvPr/>
        </p:nvPicPr>
        <p:blipFill>
          <a:blip r:embed="rId6"/>
          <a:stretch>
            <a:fillRect/>
          </a:stretch>
        </p:blipFill>
        <p:spPr>
          <a:xfrm>
            <a:off x="424628" y="3697406"/>
            <a:ext cx="7248526" cy="2252931"/>
          </a:xfrm>
          <a:prstGeom prst="rect">
            <a:avLst/>
          </a:prstGeom>
        </p:spPr>
      </p:pic>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ockchain - Blockchain Technology - Edureka">
            <a:extLst>
              <a:ext uri="{FF2B5EF4-FFF2-40B4-BE49-F238E27FC236}">
                <a16:creationId xmlns:a16="http://schemas.microsoft.com/office/drawing/2014/main" id="{0BD85F86-7F2D-49BE-A58E-63CADCCE1B8B}"/>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9708" y="1552581"/>
            <a:ext cx="8307074" cy="33772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A01556-4447-45DD-87A1-4DB2106E22C8}"/>
              </a:ext>
            </a:extLst>
          </p:cNvPr>
          <p:cNvSpPr txBox="1"/>
          <p:nvPr/>
        </p:nvSpPr>
        <p:spPr>
          <a:xfrm>
            <a:off x="2924859" y="5278468"/>
            <a:ext cx="5736772" cy="369332"/>
          </a:xfrm>
          <a:prstGeom prst="rect">
            <a:avLst/>
          </a:prstGeom>
          <a:noFill/>
        </p:spPr>
        <p:txBody>
          <a:bodyPr wrap="square" rtlCol="0">
            <a:spAutoFit/>
          </a:bodyPr>
          <a:lstStyle/>
          <a:p>
            <a:r>
              <a:rPr lang="en-US" altLang="zh-HK" dirty="0"/>
              <a:t>Source: </a:t>
            </a:r>
            <a:r>
              <a:rPr lang="en-US" altLang="zh-HK" dirty="0">
                <a:hlinkClick r:id="rId3"/>
              </a:rPr>
              <a:t>https://www.edureka.co/blog/blockchain-tutorial/</a:t>
            </a:r>
            <a:r>
              <a:rPr lang="en-US" altLang="zh-HK" dirty="0"/>
              <a:t> </a:t>
            </a:r>
            <a:endParaRPr lang="zh-HK" altLang="en-US" dirty="0"/>
          </a:p>
        </p:txBody>
      </p:sp>
    </p:spTree>
    <p:extLst>
      <p:ext uri="{BB962C8B-B14F-4D97-AF65-F5344CB8AC3E}">
        <p14:creationId xmlns:p14="http://schemas.microsoft.com/office/powerpoint/2010/main" val="49787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12117" y="238540"/>
            <a:ext cx="8554473" cy="1456267"/>
          </a:xfrm>
        </p:spPr>
        <p:txBody>
          <a:bodyPr/>
          <a:lstStyle/>
          <a:p>
            <a:r>
              <a:rPr lang="en-US" b="1" dirty="0">
                <a:solidFill>
                  <a:srgbClr val="FFC000"/>
                </a:solidFill>
              </a:rPr>
              <a:t>Why blockchain IN HEALTHCARE?</a:t>
            </a:r>
          </a:p>
        </p:txBody>
      </p:sp>
      <p:sp>
        <p:nvSpPr>
          <p:cNvPr id="5" name="TextBox 4">
            <a:extLst>
              <a:ext uri="{FF2B5EF4-FFF2-40B4-BE49-F238E27FC236}">
                <a16:creationId xmlns:a16="http://schemas.microsoft.com/office/drawing/2014/main" id="{2C378703-4AE5-4778-9E0A-96789E90680F}"/>
              </a:ext>
            </a:extLst>
          </p:cNvPr>
          <p:cNvSpPr txBox="1"/>
          <p:nvPr/>
        </p:nvSpPr>
        <p:spPr>
          <a:xfrm>
            <a:off x="407963" y="1694807"/>
            <a:ext cx="11171920" cy="3785652"/>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Times New Roman" panose="02020603050405020304" pitchFamily="18" charset="0"/>
              </a:rPr>
              <a:t>A blockchain is a system for storing and sharing information that is secure because of its transparency.</a:t>
            </a:r>
          </a:p>
          <a:p>
            <a:endParaRPr lang="en-US" sz="2400" b="0" i="0" dirty="0">
              <a:effectLst/>
              <a:latin typeface="Times New Roman" panose="02020603050405020304" pitchFamily="18" charset="0"/>
            </a:endParaRPr>
          </a:p>
          <a:p>
            <a:pPr marL="285750" indent="-285750">
              <a:buFont typeface="Arial" panose="020B0604020202020204" pitchFamily="34" charset="0"/>
              <a:buChar char="•"/>
            </a:pPr>
            <a:r>
              <a:rPr lang="en-US" sz="2400" b="0" i="0" dirty="0">
                <a:effectLst/>
                <a:latin typeface="Times New Roman" panose="02020603050405020304" pitchFamily="18" charset="0"/>
              </a:rPr>
              <a:t>Blockchain has many applications in healthcare, and can improve mobile health applications, sharing and storing of electronic medical records, clinical trial data, and insurance information storage.</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use of encryption, transparency and decentralized ledger removes miscommunication and mistrust</a:t>
            </a:r>
          </a:p>
          <a:p>
            <a:endParaRPr lang="en-US" sz="2400" dirty="0">
              <a:latin typeface="Times New Roman" panose="02020603050405020304" pitchFamily="18" charset="0"/>
            </a:endParaRPr>
          </a:p>
          <a:p>
            <a:pPr marL="285750" indent="-285750">
              <a:buFont typeface="Arial" panose="020B0604020202020204" pitchFamily="34" charset="0"/>
              <a:buChar char="•"/>
            </a:pPr>
            <a:r>
              <a:rPr lang="en-US" sz="2400" b="0" i="0" dirty="0">
                <a:effectLst/>
                <a:latin typeface="Times New Roman" panose="02020603050405020304" pitchFamily="18" charset="0"/>
              </a:rPr>
              <a:t>Blockchain can improve the accessibility and security of patient information.</a:t>
            </a:r>
          </a:p>
        </p:txBody>
      </p:sp>
    </p:spTree>
    <p:extLst>
      <p:ext uri="{BB962C8B-B14F-4D97-AF65-F5344CB8AC3E}">
        <p14:creationId xmlns:p14="http://schemas.microsoft.com/office/powerpoint/2010/main" val="14293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1DA-571C-4868-BB51-A0EE9E217FBA}"/>
              </a:ext>
            </a:extLst>
          </p:cNvPr>
          <p:cNvSpPr>
            <a:spLocks noGrp="1"/>
          </p:cNvSpPr>
          <p:nvPr>
            <p:ph type="title"/>
          </p:nvPr>
        </p:nvSpPr>
        <p:spPr>
          <a:xfrm>
            <a:off x="1030287" y="2533650"/>
            <a:ext cx="10131425" cy="1456267"/>
          </a:xfrm>
        </p:spPr>
        <p:txBody>
          <a:bodyPr>
            <a:noAutofit/>
          </a:bodyPr>
          <a:lstStyle/>
          <a:p>
            <a:r>
              <a:rPr lang="en-US" sz="4000" b="1" i="0" dirty="0">
                <a:solidFill>
                  <a:srgbClr val="FFC000"/>
                </a:solidFill>
                <a:effectLst/>
                <a:latin typeface="+mj-lt"/>
              </a:rPr>
              <a:t>A summary of the reviewed blockchain systems in </a:t>
            </a:r>
            <a:r>
              <a:rPr lang="en-US" sz="4000" b="1" i="0" dirty="0">
                <a:solidFill>
                  <a:srgbClr val="FFC000"/>
                </a:solidFill>
                <a:effectLst/>
                <a:latin typeface="+mj-lt"/>
                <a:cs typeface="Times New Roman" panose="02020603050405020304" pitchFamily="18" charset="0"/>
              </a:rPr>
              <a:t>healthcare</a:t>
            </a:r>
            <a:r>
              <a:rPr lang="en-US" sz="4000" b="1" i="0" dirty="0">
                <a:solidFill>
                  <a:srgbClr val="FFC000"/>
                </a:solidFill>
                <a:effectLst/>
                <a:latin typeface="+mj-lt"/>
              </a:rPr>
              <a:t>.</a:t>
            </a:r>
            <a:br>
              <a:rPr lang="en-IN" sz="4000" b="1" dirty="0">
                <a:solidFill>
                  <a:srgbClr val="FFC000"/>
                </a:solidFill>
                <a:latin typeface="+mj-lt"/>
              </a:rPr>
            </a:br>
            <a:endParaRPr lang="en-IN" sz="4000" dirty="0"/>
          </a:p>
        </p:txBody>
      </p:sp>
    </p:spTree>
    <p:extLst>
      <p:ext uri="{BB962C8B-B14F-4D97-AF65-F5344CB8AC3E}">
        <p14:creationId xmlns:p14="http://schemas.microsoft.com/office/powerpoint/2010/main" val="332219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8A7BA40-7D5D-4F04-BEC6-9039B7A71C75}"/>
              </a:ext>
            </a:extLst>
          </p:cNvPr>
          <p:cNvGraphicFramePr>
            <a:graphicFrameLocks noGrp="1"/>
          </p:cNvGraphicFramePr>
          <p:nvPr>
            <p:extLst>
              <p:ext uri="{D42A27DB-BD31-4B8C-83A1-F6EECF244321}">
                <p14:modId xmlns:p14="http://schemas.microsoft.com/office/powerpoint/2010/main" val="3703867230"/>
              </p:ext>
            </p:extLst>
          </p:nvPr>
        </p:nvGraphicFramePr>
        <p:xfrm>
          <a:off x="474839" y="42025"/>
          <a:ext cx="10878961" cy="6773949"/>
        </p:xfrm>
        <a:graphic>
          <a:graphicData uri="http://schemas.openxmlformats.org/drawingml/2006/table">
            <a:tbl>
              <a:tblPr>
                <a:tableStyleId>{2D5ABB26-0587-4C30-8999-92F81FD0307C}</a:tableStyleId>
              </a:tblPr>
              <a:tblGrid>
                <a:gridCol w="3797138">
                  <a:extLst>
                    <a:ext uri="{9D8B030D-6E8A-4147-A177-3AD203B41FA5}">
                      <a16:colId xmlns:a16="http://schemas.microsoft.com/office/drawing/2014/main" val="1198709704"/>
                    </a:ext>
                  </a:extLst>
                </a:gridCol>
                <a:gridCol w="3078281">
                  <a:extLst>
                    <a:ext uri="{9D8B030D-6E8A-4147-A177-3AD203B41FA5}">
                      <a16:colId xmlns:a16="http://schemas.microsoft.com/office/drawing/2014/main" val="3371596857"/>
                    </a:ext>
                  </a:extLst>
                </a:gridCol>
                <a:gridCol w="4003542">
                  <a:extLst>
                    <a:ext uri="{9D8B030D-6E8A-4147-A177-3AD203B41FA5}">
                      <a16:colId xmlns:a16="http://schemas.microsoft.com/office/drawing/2014/main" val="2123706615"/>
                    </a:ext>
                  </a:extLst>
                </a:gridCol>
              </a:tblGrid>
              <a:tr h="263356">
                <a:tc>
                  <a:txBody>
                    <a:bodyPr/>
                    <a:lstStyle/>
                    <a:p>
                      <a:pPr algn="ctr" fontAlgn="t"/>
                      <a:r>
                        <a:rPr lang="en-IN" sz="2400" b="1" dirty="0">
                          <a:solidFill>
                            <a:srgbClr val="FFC000"/>
                          </a:solidFill>
                          <a:effectLst/>
                        </a:rPr>
                        <a:t>Name</a:t>
                      </a:r>
                    </a:p>
                  </a:txBody>
                  <a:tcPr marL="19517" marR="19517" marT="9758" marB="9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400" b="1" dirty="0">
                          <a:solidFill>
                            <a:srgbClr val="FFC000"/>
                          </a:solidFill>
                          <a:effectLst/>
                        </a:rPr>
                        <a:t>Use</a:t>
                      </a:r>
                    </a:p>
                  </a:txBody>
                  <a:tcPr marL="19517" marR="19517" marT="9758" marB="9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400" b="1" dirty="0">
                          <a:solidFill>
                            <a:srgbClr val="FFC000"/>
                          </a:solidFill>
                          <a:effectLst/>
                        </a:rPr>
                        <a:t>Key Features</a:t>
                      </a:r>
                    </a:p>
                  </a:txBody>
                  <a:tcPr marL="19517" marR="19517" marT="9758" marB="9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0773608"/>
                  </a:ext>
                </a:extLst>
              </a:tr>
              <a:tr h="0">
                <a:tc rowSpan="2">
                  <a:txBody>
                    <a:bodyPr/>
                    <a:lstStyle/>
                    <a:p>
                      <a:pPr algn="ctr" fontAlgn="ctr"/>
                      <a:r>
                        <a:rPr lang="en-IN" sz="1800" dirty="0">
                          <a:effectLst/>
                        </a:rPr>
                        <a:t>Health application</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IN" sz="1800">
                          <a:effectLst/>
                        </a:rPr>
                        <a:t>Mobile application</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en-US" sz="1800" dirty="0">
                        <a:effectLst/>
                      </a:endParaRPr>
                    </a:p>
                  </a:txBody>
                  <a:tcPr marL="19517" marR="19517" marT="9758" marB="9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7496010"/>
                  </a:ext>
                </a:extLst>
              </a:tr>
              <a:tr h="755085">
                <a:tc vMerge="1">
                  <a:txBody>
                    <a:bodyPr/>
                    <a:lstStyle/>
                    <a:p>
                      <a:pPr algn="ctr" fontAlgn="ctr"/>
                      <a:endParaRPr lang="en-IN" sz="1800" dirty="0">
                        <a:effectLst/>
                      </a:endParaRPr>
                    </a:p>
                  </a:txBody>
                  <a:tcPr marL="19517" marR="19517" marT="9758" marB="9758" anchor="ctr">
                    <a:lnL>
                      <a:noFill/>
                    </a:lnL>
                    <a:lnR w="9525" cap="flat" cmpd="sng" algn="ctr">
                      <a:solidFill>
                        <a:srgbClr val="888888"/>
                      </a:solidFill>
                      <a:prstDash val="solid"/>
                      <a:round/>
                      <a:headEnd type="none" w="med" len="med"/>
                      <a:tailEnd type="none" w="med" len="med"/>
                    </a:lnR>
                    <a:lnB w="9525" cap="flat" cmpd="sng" algn="ctr">
                      <a:solidFill>
                        <a:srgbClr val="888888"/>
                      </a:solidFill>
                      <a:prstDash val="solid"/>
                      <a:round/>
                      <a:headEnd type="none" w="med" len="med"/>
                      <a:tailEnd type="none" w="med" len="med"/>
                    </a:lnB>
                  </a:tcPr>
                </a:tc>
                <a:tc vMerge="1">
                  <a:txBody>
                    <a:bodyPr/>
                    <a:lstStyle/>
                    <a:p>
                      <a:pPr algn="ctr" fontAlgn="ctr"/>
                      <a:endParaRPr lang="en-IN" sz="1800">
                        <a:effectLst/>
                      </a:endParaRPr>
                    </a:p>
                  </a:txBody>
                  <a:tcPr marL="19517" marR="19517" marT="9758" marB="9758"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B w="9525" cap="flat" cmpd="sng" algn="ctr">
                      <a:solidFill>
                        <a:srgbClr val="888888"/>
                      </a:solidFill>
                      <a:prstDash val="solid"/>
                      <a:round/>
                      <a:headEnd type="none" w="med" len="med"/>
                      <a:tailEnd type="none" w="med" len="med"/>
                    </a:lnB>
                  </a:tcPr>
                </a:tc>
                <a:tc>
                  <a:txBody>
                    <a:bodyPr/>
                    <a:lstStyle/>
                    <a:p>
                      <a:pPr algn="ctr" fontAlgn="ctr"/>
                      <a:r>
                        <a:rPr lang="en-US" sz="1800" dirty="0">
                          <a:effectLst/>
                        </a:rPr>
                        <a:t>-patient records own data and healthcare provider can access this data within minutes</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1848508"/>
                  </a:ext>
                </a:extLst>
              </a:tr>
              <a:tr h="1000949">
                <a:tc>
                  <a:txBody>
                    <a:bodyPr/>
                    <a:lstStyle/>
                    <a:p>
                      <a:pPr algn="ctr" fontAlgn="ctr"/>
                      <a:r>
                        <a:rPr lang="en-IN" sz="1800" dirty="0">
                          <a:effectLst/>
                        </a:rPr>
                        <a:t>Healthcare Data Gateway</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dirty="0">
                          <a:effectLst/>
                        </a:rPr>
                        <a:t>Mobile application</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-uses a simple unified indicator-centric schema (ICS) to organize data and a secure multi-party computing (MPC) system</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485411"/>
                  </a:ext>
                </a:extLst>
              </a:tr>
              <a:tr h="509220">
                <a:tc>
                  <a:txBody>
                    <a:bodyPr/>
                    <a:lstStyle/>
                    <a:p>
                      <a:pPr algn="ctr" fontAlgn="ctr"/>
                      <a:r>
                        <a:rPr lang="en-IN" sz="1800" dirty="0">
                          <a:effectLst/>
                        </a:rPr>
                        <a:t>Blockchain based data preservation system (DPS)</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dirty="0">
                          <a:effectLst/>
                        </a:rPr>
                        <a:t>Storing medical data</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-prototype modeled after Ethereum system has been tested</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118366"/>
                  </a:ext>
                </a:extLst>
              </a:tr>
              <a:tr h="509220">
                <a:tc rowSpan="2">
                  <a:txBody>
                    <a:bodyPr/>
                    <a:lstStyle/>
                    <a:p>
                      <a:pPr algn="ctr" fontAlgn="ctr"/>
                      <a:r>
                        <a:rPr lang="en-IN" sz="1800" dirty="0" err="1">
                          <a:effectLst/>
                        </a:rPr>
                        <a:t>OmniPHR</a:t>
                      </a:r>
                      <a:endParaRPr lang="en-IN" sz="1800" dirty="0">
                        <a:effectLst/>
                      </a:endParaRP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dirty="0">
                          <a:effectLst/>
                        </a:rPr>
                        <a:t>Patient health records (PHR) access and storage system</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-places all patient health data into one accessible forum</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500199"/>
                  </a:ext>
                </a:extLst>
              </a:tr>
              <a:tr h="509220">
                <a:tc vMerge="1">
                  <a:txBody>
                    <a:bodyPr/>
                    <a:lstStyle/>
                    <a:p>
                      <a:pPr algn="ctr" fontAlgn="ctr"/>
                      <a:endParaRPr lang="en-IN" sz="1800">
                        <a:effectLst/>
                      </a:endParaRPr>
                    </a:p>
                  </a:txBody>
                  <a:tcPr marL="19517" marR="19517" marT="9758" marB="9758" anchor="ctr">
                    <a:lnL>
                      <a:noFill/>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vMerge="1">
                  <a:txBody>
                    <a:bodyPr/>
                    <a:lstStyle/>
                    <a:p>
                      <a:pPr algn="ctr" fontAlgn="ctr"/>
                      <a:endParaRPr lang="en-US" sz="1800">
                        <a:effectLst/>
                      </a:endParaRPr>
                    </a:p>
                  </a:txBody>
                  <a:tcPr marL="19517" marR="19517" marT="9758" marB="9758"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pPr algn="ctr" fontAlgn="ctr"/>
                      <a:r>
                        <a:rPr lang="en-US" sz="1800" dirty="0">
                          <a:effectLst/>
                        </a:rPr>
                        <a:t>-incorporates different patient datasets into different blocks on the chain</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5921659"/>
                  </a:ext>
                </a:extLst>
              </a:tr>
              <a:tr h="755085">
                <a:tc>
                  <a:txBody>
                    <a:bodyPr/>
                    <a:lstStyle/>
                    <a:p>
                      <a:pPr algn="ctr" fontAlgn="ctr"/>
                      <a:r>
                        <a:rPr lang="en-US" sz="1800" dirty="0">
                          <a:effectLst/>
                        </a:rPr>
                        <a:t>Blockchain-based secure and privacy-preserving patient health information sharing (BSPP) scheme</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dirty="0">
                          <a:effectLst/>
                        </a:rPr>
                        <a:t>Sharing of health data</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-uses private blockchain for patient data and semi-private/consensus blockchain for non-sensitive, activity data</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82428"/>
                  </a:ext>
                </a:extLst>
              </a:tr>
              <a:tr h="263356">
                <a:tc rowSpan="2">
                  <a:txBody>
                    <a:bodyPr/>
                    <a:lstStyle/>
                    <a:p>
                      <a:pPr algn="l" fontAlgn="ctr"/>
                      <a:r>
                        <a:rPr lang="en-US" sz="1800" dirty="0">
                          <a:effectLst/>
                        </a:rPr>
                        <a:t>Blockchain-based multi-level privacy preserving location sharing (BMPLS) scheme</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IN" sz="1800" dirty="0">
                          <a:effectLst/>
                        </a:rPr>
                        <a:t>Sharing of health data</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-enables sharing of patient location</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725470"/>
                  </a:ext>
                </a:extLst>
              </a:tr>
              <a:tr h="509220">
                <a:tc vMerge="1">
                  <a:txBody>
                    <a:bodyPr/>
                    <a:lstStyle/>
                    <a:p>
                      <a:pPr algn="l" fontAlgn="ctr"/>
                      <a:endParaRPr lang="en-US" sz="1800">
                        <a:effectLst/>
                      </a:endParaRPr>
                    </a:p>
                  </a:txBody>
                  <a:tcPr marL="19517" marR="19517" marT="9758" marB="9758" anchor="ctr">
                    <a:lnL>
                      <a:noFill/>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vMerge="1">
                  <a:txBody>
                    <a:bodyPr/>
                    <a:lstStyle/>
                    <a:p>
                      <a:pPr algn="ctr" fontAlgn="ctr"/>
                      <a:endParaRPr lang="en-IN" sz="1800" dirty="0">
                        <a:effectLst/>
                      </a:endParaRPr>
                    </a:p>
                  </a:txBody>
                  <a:tcPr marL="19517" marR="19517" marT="9758" marB="9758" anchor="ctr">
                    <a:lnL w="9525" cap="flat" cmpd="sng" algn="ctr">
                      <a:solidFill>
                        <a:srgbClr val="888888"/>
                      </a:solidFill>
                      <a:prstDash val="solid"/>
                      <a:round/>
                      <a:headEnd type="none" w="med" len="med"/>
                      <a:tailEnd type="none" w="med" len="med"/>
                    </a:lnL>
                    <a:lnR w="9525" cap="flat" cmpd="sng" algn="ctr">
                      <a:solidFill>
                        <a:srgbClr val="888888"/>
                      </a:solidFill>
                      <a:prstDash val="solid"/>
                      <a:round/>
                      <a:headEnd type="none" w="med" len="med"/>
                      <a:tailEnd type="none" w="med" len="med"/>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pPr algn="ctr" fontAlgn="ctr"/>
                      <a:r>
                        <a:rPr lang="en-US" sz="1800" dirty="0">
                          <a:effectLst/>
                        </a:rPr>
                        <a:t>-proposed for telecare medical information systems</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853555"/>
                  </a:ext>
                </a:extLst>
              </a:tr>
              <a:tr h="755085">
                <a:tc>
                  <a:txBody>
                    <a:bodyPr/>
                    <a:lstStyle/>
                    <a:p>
                      <a:pPr algn="ctr" fontAlgn="ctr"/>
                      <a:r>
                        <a:rPr lang="en-IN" sz="1800" dirty="0" err="1">
                          <a:effectLst/>
                        </a:rPr>
                        <a:t>MIStore</a:t>
                      </a:r>
                      <a:endParaRPr lang="en-IN" sz="1800" dirty="0">
                        <a:effectLst/>
                      </a:endParaRP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dirty="0">
                          <a:effectLst/>
                        </a:rPr>
                        <a:t>Medical insurance storage system</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-uses different hospital, patient, and insurance servers that verify each other’s activity for security</a:t>
                      </a:r>
                    </a:p>
                  </a:txBody>
                  <a:tcPr marL="19517" marR="19517" marT="9758" marB="97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5754837"/>
                  </a:ext>
                </a:extLst>
              </a:tr>
            </a:tbl>
          </a:graphicData>
        </a:graphic>
      </p:graphicFrame>
    </p:spTree>
    <p:extLst>
      <p:ext uri="{BB962C8B-B14F-4D97-AF65-F5344CB8AC3E}">
        <p14:creationId xmlns:p14="http://schemas.microsoft.com/office/powerpoint/2010/main" val="270835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3ED2-99DE-47D6-B965-33A8E05F734C}"/>
              </a:ext>
            </a:extLst>
          </p:cNvPr>
          <p:cNvSpPr>
            <a:spLocks noGrp="1"/>
          </p:cNvSpPr>
          <p:nvPr>
            <p:ph type="title"/>
          </p:nvPr>
        </p:nvSpPr>
        <p:spPr>
          <a:xfrm>
            <a:off x="3714751" y="2700866"/>
            <a:ext cx="4914899" cy="1456267"/>
          </a:xfrm>
        </p:spPr>
        <p:txBody>
          <a:bodyPr>
            <a:normAutofit/>
          </a:bodyPr>
          <a:lstStyle/>
          <a:p>
            <a:r>
              <a:rPr lang="en-IN" sz="4000" b="1" dirty="0">
                <a:solidFill>
                  <a:srgbClr val="FFC000"/>
                </a:solidFill>
              </a:rPr>
              <a:t>PAST RESEARCHES</a:t>
            </a:r>
          </a:p>
        </p:txBody>
      </p:sp>
    </p:spTree>
    <p:extLst>
      <p:ext uri="{BB962C8B-B14F-4D97-AF65-F5344CB8AC3E}">
        <p14:creationId xmlns:p14="http://schemas.microsoft.com/office/powerpoint/2010/main" val="100085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F49C043-DE26-4B2C-98B3-4F4C7F50C8E5}"/>
              </a:ext>
            </a:extLst>
          </p:cNvPr>
          <p:cNvSpPr>
            <a:spLocks noChangeArrowheads="1"/>
          </p:cNvSpPr>
          <p:nvPr/>
        </p:nvSpPr>
        <p:spPr bwMode="auto">
          <a:xfrm>
            <a:off x="-15031345" y="520505"/>
            <a:ext cx="8175794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4" name="Table 13">
            <a:extLst>
              <a:ext uri="{FF2B5EF4-FFF2-40B4-BE49-F238E27FC236}">
                <a16:creationId xmlns:a16="http://schemas.microsoft.com/office/drawing/2014/main" id="{9F423BCE-A02E-4F23-8950-555532ED2347}"/>
              </a:ext>
            </a:extLst>
          </p:cNvPr>
          <p:cNvGraphicFramePr>
            <a:graphicFrameLocks noGrp="1"/>
          </p:cNvGraphicFramePr>
          <p:nvPr>
            <p:extLst>
              <p:ext uri="{D42A27DB-BD31-4B8C-83A1-F6EECF244321}">
                <p14:modId xmlns:p14="http://schemas.microsoft.com/office/powerpoint/2010/main" val="4000464957"/>
              </p:ext>
            </p:extLst>
          </p:nvPr>
        </p:nvGraphicFramePr>
        <p:xfrm>
          <a:off x="762000" y="116660"/>
          <a:ext cx="10191750" cy="6676898"/>
        </p:xfrm>
        <a:graphic>
          <a:graphicData uri="http://schemas.openxmlformats.org/drawingml/2006/table">
            <a:tbl>
              <a:tblPr firstRow="1" firstCol="1" bandRow="1">
                <a:tableStyleId>{2D5ABB26-0587-4C30-8999-92F81FD0307C}</a:tableStyleId>
              </a:tblPr>
              <a:tblGrid>
                <a:gridCol w="2262503">
                  <a:extLst>
                    <a:ext uri="{9D8B030D-6E8A-4147-A177-3AD203B41FA5}">
                      <a16:colId xmlns:a16="http://schemas.microsoft.com/office/drawing/2014/main" val="3598292797"/>
                    </a:ext>
                  </a:extLst>
                </a:gridCol>
                <a:gridCol w="4814687">
                  <a:extLst>
                    <a:ext uri="{9D8B030D-6E8A-4147-A177-3AD203B41FA5}">
                      <a16:colId xmlns:a16="http://schemas.microsoft.com/office/drawing/2014/main" val="3824550691"/>
                    </a:ext>
                  </a:extLst>
                </a:gridCol>
                <a:gridCol w="3114560">
                  <a:extLst>
                    <a:ext uri="{9D8B030D-6E8A-4147-A177-3AD203B41FA5}">
                      <a16:colId xmlns:a16="http://schemas.microsoft.com/office/drawing/2014/main" val="1910404923"/>
                    </a:ext>
                  </a:extLst>
                </a:gridCol>
              </a:tblGrid>
              <a:tr h="426592">
                <a:tc>
                  <a:txBody>
                    <a:bodyPr/>
                    <a:lstStyle/>
                    <a:p>
                      <a:pPr algn="ctr">
                        <a:lnSpc>
                          <a:spcPct val="107000"/>
                        </a:lnSpc>
                        <a:spcAft>
                          <a:spcPts val="800"/>
                        </a:spcAft>
                      </a:pPr>
                      <a:r>
                        <a:rPr lang="en-IN" sz="1800" dirty="0">
                          <a:effectLst/>
                        </a:rPr>
                        <a:t>INPUT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PROCESS SOLUTION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Academic papers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350998"/>
                  </a:ext>
                </a:extLst>
              </a:tr>
              <a:tr h="3026076">
                <a:tc>
                  <a:txBody>
                    <a:bodyPr/>
                    <a:lstStyle/>
                    <a:p>
                      <a:pPr algn="ctr">
                        <a:lnSpc>
                          <a:spcPct val="107000"/>
                        </a:lnSpc>
                        <a:spcAft>
                          <a:spcPts val="800"/>
                        </a:spcAft>
                      </a:pPr>
                      <a:r>
                        <a:rPr lang="en-IN" sz="1800" dirty="0">
                          <a:effectLst/>
                        </a:rPr>
                        <a:t>Security threats to the central system</a:t>
                      </a:r>
                    </a:p>
                    <a:p>
                      <a:pPr algn="ctr">
                        <a:lnSpc>
                          <a:spcPct val="107000"/>
                        </a:lnSpc>
                        <a:spcAft>
                          <a:spcPts val="800"/>
                        </a:spcAft>
                      </a:pPr>
                      <a:r>
                        <a:rPr lang="en-IN" sz="1800" dirty="0">
                          <a:effectLst/>
                        </a:rPr>
                        <a:t>( servers)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Blockchain is a peer-to-peer (P2P) distributed ledger technology for a new generation of transactional applications that establishes transparency and trust.</a:t>
                      </a:r>
                    </a:p>
                    <a:p>
                      <a:pPr algn="ctr">
                        <a:lnSpc>
                          <a:spcPct val="107000"/>
                        </a:lnSpc>
                        <a:spcAft>
                          <a:spcPts val="800"/>
                        </a:spcAft>
                      </a:pPr>
                      <a:r>
                        <a:rPr lang="en-IN" sz="1800" dirty="0">
                          <a:effectLst/>
                        </a:rPr>
                        <a:t>Blockchain technology is based on decentralized System </a:t>
                      </a:r>
                      <a:r>
                        <a:rPr lang="en-IN" sz="1800" dirty="0" err="1">
                          <a:effectLst/>
                        </a:rPr>
                        <a:t>i.e</a:t>
                      </a:r>
                      <a:r>
                        <a:rPr lang="en-IN" sz="1800" dirty="0">
                          <a:effectLst/>
                        </a:rPr>
                        <a:t> the data is distributed on different machine across the web in an encrypted format. </a:t>
                      </a:r>
                    </a:p>
                    <a:p>
                      <a:pPr algn="ctr">
                        <a:lnSpc>
                          <a:spcPct val="107000"/>
                        </a:lnSpc>
                        <a:spcAft>
                          <a:spcPts val="800"/>
                        </a:spcAft>
                      </a:pPr>
                      <a:r>
                        <a:rPr lang="en-IN" sz="1800" dirty="0">
                          <a:effectLst/>
                        </a:rPr>
                        <a:t>Blockchains distributed architecture is built-in fault tolerance and disaster recovery. Data is distributed across many servers in many different locations. There is no single point of failure and it is unlikely a disaster would impact all locations at the same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Amit </a:t>
                      </a:r>
                      <a:r>
                        <a:rPr lang="en-IN" sz="1800" dirty="0" err="1">
                          <a:effectLst/>
                        </a:rPr>
                        <a:t>Appari</a:t>
                      </a:r>
                      <a:r>
                        <a:rPr lang="en-IN" sz="1800" dirty="0">
                          <a:effectLst/>
                        </a:rPr>
                        <a:t> &amp; M. Eric Johnson</a:t>
                      </a:r>
                    </a:p>
                    <a:p>
                      <a:pPr algn="ctr">
                        <a:lnSpc>
                          <a:spcPct val="107000"/>
                        </a:lnSpc>
                        <a:spcAft>
                          <a:spcPts val="800"/>
                        </a:spcAft>
                      </a:pPr>
                      <a:r>
                        <a:rPr lang="en-IN" sz="1800" dirty="0">
                          <a:effectLst/>
                        </a:rPr>
                        <a:t>Information Security and Privacy in Healthcare:</a:t>
                      </a:r>
                    </a:p>
                    <a:p>
                      <a:pPr algn="ct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5609070"/>
                  </a:ext>
                </a:extLst>
              </a:tr>
              <a:tr h="1986901">
                <a:tc>
                  <a:txBody>
                    <a:bodyPr/>
                    <a:lstStyle/>
                    <a:p>
                      <a:pPr algn="ctr">
                        <a:lnSpc>
                          <a:spcPct val="107000"/>
                        </a:lnSpc>
                        <a:spcAft>
                          <a:spcPts val="800"/>
                        </a:spcAft>
                      </a:pPr>
                      <a:r>
                        <a:rPr lang="en-IN" sz="1800" dirty="0">
                          <a:effectLst/>
                        </a:rPr>
                        <a:t>Data integrity issues through concerns of confidentiality and protection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Blockchain provides opportunities to combine and encrypt digital assets, including medical records, or processing claims on a ledger.</a:t>
                      </a:r>
                    </a:p>
                    <a:p>
                      <a:pPr algn="ctr">
                        <a:lnSpc>
                          <a:spcPct val="107000"/>
                        </a:lnSpc>
                        <a:spcAft>
                          <a:spcPts val="800"/>
                        </a:spcAft>
                      </a:pPr>
                      <a:r>
                        <a:rPr lang="en-IN" sz="1800" dirty="0">
                          <a:effectLst/>
                        </a:rPr>
                        <a:t>The ledger can ensure patient confidentiality and protection of relevant data as well as make certain regulatory compliance.</a:t>
                      </a:r>
                    </a:p>
                    <a:p>
                      <a:pPr algn="ct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dirty="0">
                          <a:effectLst/>
                        </a:rPr>
                        <a:t>Yue et al.,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582" marR="125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772673"/>
                  </a:ext>
                </a:extLst>
              </a:tr>
            </a:tbl>
          </a:graphicData>
        </a:graphic>
      </p:graphicFrame>
      <p:sp>
        <p:nvSpPr>
          <p:cNvPr id="15" name="Rectangle 2">
            <a:extLst>
              <a:ext uri="{FF2B5EF4-FFF2-40B4-BE49-F238E27FC236}">
                <a16:creationId xmlns:a16="http://schemas.microsoft.com/office/drawing/2014/main" id="{8B673288-5CB3-4D8A-BDD3-144333AEB50B}"/>
              </a:ext>
            </a:extLst>
          </p:cNvPr>
          <p:cNvSpPr>
            <a:spLocks noChangeArrowheads="1"/>
          </p:cNvSpPr>
          <p:nvPr/>
        </p:nvSpPr>
        <p:spPr bwMode="auto">
          <a:xfrm>
            <a:off x="5157788" y="16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15144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1475</TotalTime>
  <Words>847</Words>
  <Application>Microsoft Office PowerPoint</Application>
  <PresentationFormat>Widescreen</PresentationFormat>
  <Paragraphs>82</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Times New Roman</vt:lpstr>
      <vt:lpstr>Celestial</vt:lpstr>
      <vt:lpstr>Healthcare Data security using Blockchain Technology</vt:lpstr>
      <vt:lpstr>PowerPoint Presentation</vt:lpstr>
      <vt:lpstr>What is blockchain??</vt:lpstr>
      <vt:lpstr>PowerPoint Presentation</vt:lpstr>
      <vt:lpstr>Why blockchain IN HEALTHCARE?</vt:lpstr>
      <vt:lpstr>A summary of the reviewed blockchain systems in healthcare. </vt:lpstr>
      <vt:lpstr>PowerPoint Presentation</vt:lpstr>
      <vt:lpstr>PAST RESEARCHES</vt:lpstr>
      <vt:lpstr>PowerPoint Presentation</vt:lpstr>
      <vt:lpstr>PowerPoint Presentation</vt:lpstr>
      <vt:lpstr>PowerPoint Presentation</vt:lpstr>
      <vt:lpstr>Design 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Varyani</dc:creator>
  <cp:lastModifiedBy>Mayank Varyani</cp:lastModifiedBy>
  <cp:revision>22</cp:revision>
  <dcterms:created xsi:type="dcterms:W3CDTF">2020-11-09T04:38:18Z</dcterms:created>
  <dcterms:modified xsi:type="dcterms:W3CDTF">2020-11-10T05:13:34Z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