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76" r:id="rId7"/>
    <p:sldId id="260" r:id="rId8"/>
    <p:sldId id="280" r:id="rId9"/>
    <p:sldId id="277" r:id="rId10"/>
    <p:sldId id="281" r:id="rId11"/>
    <p:sldId id="275" r:id="rId12"/>
    <p:sldId id="279" r:id="rId13"/>
    <p:sldId id="274" r:id="rId14"/>
    <p:sldId id="278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3" autoAdjust="0"/>
  </p:normalViewPr>
  <p:slideViewPr>
    <p:cSldViewPr snapToGrid="0" snapToObjects="1">
      <p:cViewPr>
        <p:scale>
          <a:sx n="50" d="100"/>
          <a:sy n="50" d="100"/>
        </p:scale>
        <p:origin x="1500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blockchain-tutorial/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653" y="1085851"/>
            <a:ext cx="7197726" cy="309456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</a:rPr>
              <a:t>Healthcare Data security using Blockchain Technology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21F39-9C6D-4083-A089-4AC0B268258C}"/>
              </a:ext>
            </a:extLst>
          </p:cNvPr>
          <p:cNvSpPr txBox="1"/>
          <p:nvPr/>
        </p:nvSpPr>
        <p:spPr>
          <a:xfrm>
            <a:off x="8361507" y="423859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Project Group No: </a:t>
            </a:r>
            <a:r>
              <a:rPr lang="en-IN" b="0" i="0" dirty="0">
                <a:effectLst/>
                <a:latin typeface="Calibri" panose="020F0502020204030204" pitchFamily="34" charset="0"/>
              </a:rPr>
              <a:t>20IT722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4F9B5-BEAC-41A1-B5D9-BA06FB37C603}"/>
              </a:ext>
            </a:extLst>
          </p:cNvPr>
          <p:cNvSpPr txBox="1"/>
          <p:nvPr/>
        </p:nvSpPr>
        <p:spPr>
          <a:xfrm>
            <a:off x="8489516" y="5266265"/>
            <a:ext cx="3726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Presented By:  </a:t>
            </a:r>
          </a:p>
          <a:p>
            <a:r>
              <a:rPr lang="en-US" dirty="0"/>
              <a:t>Hemant Kumar Singh(1709713048)</a:t>
            </a:r>
          </a:p>
          <a:p>
            <a:r>
              <a:rPr lang="en-IN" dirty="0"/>
              <a:t>Mayank Varyani(1709713059)</a:t>
            </a:r>
          </a:p>
          <a:p>
            <a:r>
              <a:rPr lang="en-IN" dirty="0"/>
              <a:t>Neeraj Srivastava (1709713065)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896A3-D7FA-45F4-A048-3F547950BB3C}"/>
              </a:ext>
            </a:extLst>
          </p:cNvPr>
          <p:cNvSpPr txBox="1"/>
          <p:nvPr/>
        </p:nvSpPr>
        <p:spPr>
          <a:xfrm>
            <a:off x="609600" y="5772149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Project Guide: </a:t>
            </a:r>
            <a:r>
              <a:rPr lang="en-US" dirty="0"/>
              <a:t>Dr. Sandeep Saxena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09BC63-99AC-4ADF-965E-F4C96A8249DD}"/>
              </a:ext>
            </a:extLst>
          </p:cNvPr>
          <p:cNvSpPr txBox="1"/>
          <p:nvPr/>
        </p:nvSpPr>
        <p:spPr>
          <a:xfrm>
            <a:off x="704850" y="2012096"/>
            <a:ext cx="4890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Project Objective: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C6400-CE83-4921-BC5B-80AB7A1470AE}"/>
              </a:ext>
            </a:extLst>
          </p:cNvPr>
          <p:cNvSpPr txBox="1"/>
          <p:nvPr/>
        </p:nvSpPr>
        <p:spPr>
          <a:xfrm>
            <a:off x="1333500" y="2929558"/>
            <a:ext cx="1062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To Build a Secure healthcare system with fast and efficient accessibility of data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B76D-4647-4D03-BB38-F92288F8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23" y="33867"/>
            <a:ext cx="10131425" cy="1456267"/>
          </a:xfrm>
        </p:spPr>
        <p:txBody>
          <a:bodyPr/>
          <a:lstStyle/>
          <a:p>
            <a:r>
              <a:rPr lang="en-IN" dirty="0"/>
              <a:t>Design Methodology(Proposed)</a:t>
            </a:r>
            <a:r>
              <a:rPr lang="en-IN" dirty="0">
                <a:sym typeface="Wingdings" panose="05000000000000000000" pitchFamily="2" charset="2"/>
              </a:rPr>
              <a:t>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7E17BE-9490-4818-A5A9-EFC4AFA59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8" y="1423987"/>
            <a:ext cx="10983911" cy="50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19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84C1B3-0630-4C0B-8B19-CF2173E8FDFB}"/>
              </a:ext>
            </a:extLst>
          </p:cNvPr>
          <p:cNvSpPr txBox="1"/>
          <p:nvPr/>
        </p:nvSpPr>
        <p:spPr>
          <a:xfrm>
            <a:off x="4962525" y="3117414"/>
            <a:ext cx="424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36" y="16050"/>
            <a:ext cx="6143423" cy="14562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What is blockchain??</a:t>
            </a:r>
            <a:endParaRPr lang="ru-RU" b="1" dirty="0">
              <a:solidFill>
                <a:srgbClr val="FFC000"/>
              </a:solidFill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EFA319-C565-41DD-A570-541FB2EBA476}"/>
              </a:ext>
            </a:extLst>
          </p:cNvPr>
          <p:cNvSpPr txBox="1"/>
          <p:nvPr/>
        </p:nvSpPr>
        <p:spPr>
          <a:xfrm>
            <a:off x="194715" y="1305137"/>
            <a:ext cx="7794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 Time-stamped series of immutable records of data that is managed by a cluster of computers not owned by any single entity.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Each of these blocks of data is secured and bound to each other using cryptographic principles.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44E095-BB99-43EC-A161-503DF7B99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628" y="3697406"/>
            <a:ext cx="7248526" cy="225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lockchain - Blockchain Technology - Edureka">
            <a:extLst>
              <a:ext uri="{FF2B5EF4-FFF2-40B4-BE49-F238E27FC236}">
                <a16:creationId xmlns:a16="http://schemas.microsoft.com/office/drawing/2014/main" id="{0BD85F86-7F2D-49BE-A58E-63CADCCE1B8B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9708" y="1552581"/>
            <a:ext cx="8307074" cy="337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A01556-4447-45DD-87A1-4DB2106E22C8}"/>
              </a:ext>
            </a:extLst>
          </p:cNvPr>
          <p:cNvSpPr txBox="1"/>
          <p:nvPr/>
        </p:nvSpPr>
        <p:spPr>
          <a:xfrm>
            <a:off x="2924859" y="5278468"/>
            <a:ext cx="573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Source: </a:t>
            </a:r>
            <a:r>
              <a:rPr lang="en-US" altLang="zh-HK" dirty="0">
                <a:hlinkClick r:id="rId3"/>
              </a:rPr>
              <a:t>https://www.edureka.co/blog/blockchain-tutorial/</a:t>
            </a:r>
            <a:r>
              <a:rPr lang="en-US" altLang="zh-HK" dirty="0"/>
              <a:t> 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9787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17" y="238540"/>
            <a:ext cx="8554473" cy="1456267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Why blockchain IN HEALTHCARE?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78703-4AE5-4778-9E0A-96789E90680F}"/>
              </a:ext>
            </a:extLst>
          </p:cNvPr>
          <p:cNvSpPr txBox="1"/>
          <p:nvPr/>
        </p:nvSpPr>
        <p:spPr>
          <a:xfrm>
            <a:off x="407963" y="1694807"/>
            <a:ext cx="11171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</a:rPr>
              <a:t>A blockchain is a system for storing and sharing information that is secure because of its transparency.</a:t>
            </a:r>
          </a:p>
          <a:p>
            <a:endParaRPr lang="en-US" sz="2400" b="0" i="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</a:rPr>
              <a:t>Blockchain has many applications in healthcare, and can improve mobile health applications, sharing and storing of electronic medical records, clinical trial data, and insurance information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 of encryption, transparency and decentralized ledger removes miscommunication and mistrust</a:t>
            </a:r>
          </a:p>
          <a:p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</a:rPr>
              <a:t>Blockchain can improve the accessibility and security of patient information.</a:t>
            </a: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D1DA-571C-4868-BB51-A0EE9E21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533650"/>
            <a:ext cx="10131425" cy="1456267"/>
          </a:xfrm>
        </p:spPr>
        <p:txBody>
          <a:bodyPr>
            <a:noAutofit/>
          </a:bodyPr>
          <a:lstStyle/>
          <a:p>
            <a:r>
              <a:rPr lang="en-US" sz="4000" b="1" i="0" dirty="0">
                <a:solidFill>
                  <a:srgbClr val="FFC000"/>
                </a:solidFill>
                <a:effectLst/>
                <a:latin typeface="+mj-lt"/>
              </a:rPr>
              <a:t>A summary of the reviewed blockchain systems in </a:t>
            </a:r>
            <a:r>
              <a:rPr lang="en-US" sz="4000" b="1" i="0" dirty="0">
                <a:solidFill>
                  <a:srgbClr val="FFC000"/>
                </a:solidFill>
                <a:effectLst/>
                <a:latin typeface="+mj-lt"/>
                <a:cs typeface="Times New Roman" panose="02020603050405020304" pitchFamily="18" charset="0"/>
              </a:rPr>
              <a:t>healthcare</a:t>
            </a:r>
            <a:r>
              <a:rPr lang="en-US" sz="4000" b="1" i="0" dirty="0">
                <a:solidFill>
                  <a:srgbClr val="FFC000"/>
                </a:solidFill>
                <a:effectLst/>
                <a:latin typeface="+mj-lt"/>
              </a:rPr>
              <a:t>.</a:t>
            </a:r>
            <a:br>
              <a:rPr lang="en-IN" sz="4000" b="1" dirty="0">
                <a:solidFill>
                  <a:srgbClr val="FFC000"/>
                </a:solidFill>
                <a:latin typeface="+mj-lt"/>
              </a:rPr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32219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A7BA40-7D5D-4F04-BEC6-9039B7A7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867230"/>
              </p:ext>
            </p:extLst>
          </p:nvPr>
        </p:nvGraphicFramePr>
        <p:xfrm>
          <a:off x="474839" y="42025"/>
          <a:ext cx="10878961" cy="677394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97138">
                  <a:extLst>
                    <a:ext uri="{9D8B030D-6E8A-4147-A177-3AD203B41FA5}">
                      <a16:colId xmlns:a16="http://schemas.microsoft.com/office/drawing/2014/main" val="1198709704"/>
                    </a:ext>
                  </a:extLst>
                </a:gridCol>
                <a:gridCol w="3078281">
                  <a:extLst>
                    <a:ext uri="{9D8B030D-6E8A-4147-A177-3AD203B41FA5}">
                      <a16:colId xmlns:a16="http://schemas.microsoft.com/office/drawing/2014/main" val="3371596857"/>
                    </a:ext>
                  </a:extLst>
                </a:gridCol>
                <a:gridCol w="4003542">
                  <a:extLst>
                    <a:ext uri="{9D8B030D-6E8A-4147-A177-3AD203B41FA5}">
                      <a16:colId xmlns:a16="http://schemas.microsoft.com/office/drawing/2014/main" val="2123706615"/>
                    </a:ext>
                  </a:extLst>
                </a:gridCol>
              </a:tblGrid>
              <a:tr h="26335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solidFill>
                            <a:srgbClr val="FFC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19517" marR="19517" marT="9758" marB="97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solidFill>
                            <a:srgbClr val="FFC000"/>
                          </a:solidFill>
                          <a:effectLst/>
                        </a:rPr>
                        <a:t>Use</a:t>
                      </a:r>
                    </a:p>
                  </a:txBody>
                  <a:tcPr marL="19517" marR="19517" marT="9758" marB="97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solidFill>
                            <a:srgbClr val="FFC000"/>
                          </a:solidFill>
                          <a:effectLst/>
                        </a:rPr>
                        <a:t>Key Features</a:t>
                      </a:r>
                    </a:p>
                  </a:txBody>
                  <a:tcPr marL="19517" marR="19517" marT="9758" marB="97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77360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Health application</a:t>
                      </a:r>
                    </a:p>
                  </a:txBody>
                  <a:tcPr marL="19517" marR="19517" marT="9758" marB="9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Mobile application</a:t>
                      </a:r>
                    </a:p>
                  </a:txBody>
                  <a:tcPr marL="19517" marR="19517" marT="9758" marB="9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effectLst/>
                      </a:endParaRPr>
                    </a:p>
                  </a:txBody>
                  <a:tcPr marL="19517" marR="19517" marT="9758" marB="97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7496010"/>
                  </a:ext>
                </a:extLst>
              </a:tr>
              <a:tr h="755085">
                <a:tc vMerge="1">
                  <a:txBody>
                    <a:bodyPr/>
                    <a:lstStyle/>
                    <a:p>
                      <a:pPr algn="ctr" fontAlgn="ctr"/>
                      <a:endParaRPr lang="en-IN" sz="1800" dirty="0">
                        <a:effectLst/>
                      </a:endParaRPr>
                    </a:p>
                  </a:txBody>
                  <a:tcPr marL="19517" marR="19517" marT="9758" marB="9758" anchor="ctr">
                    <a:lnL>
                      <a:noFill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800">
                        <a:effectLst/>
                      </a:endParaRPr>
                    </a:p>
                  </a:txBody>
                  <a:tcPr marL="19517" marR="19517" marT="9758" marB="9758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-patient records own data and healthcare provider can access this data within minutes</a:t>
                      </a:r>
                    </a:p>
                  </a:txBody>
                  <a:tcPr marL="19517" marR="19517" marT="9758" marB="9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1848508"/>
                  </a:ext>
                </a:extLst>
              </a:tr>
              <a:tr h="100094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Healthcare Data Gateway</a:t>
                      </a:r>
                    </a:p>
                  </a:txBody>
                  <a:tcPr marL="19517" marR="19517" marT="9758" marB="9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Mobile application</a:t>
                      </a:r>
                    </a:p>
                  </a:txBody>
                  <a:tcPr marL="19517" marR="19517" marT="9758" marB="9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-uses a simple unified indicator-centric schema (ICS) to organize data and a secure multi-party computing (MPC) system</a:t>
                      </a:r>
                    </a:p>
                  </a:txBody>
                  <a:tcPr marL="19517" marR="19517" marT="9758" marB="9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85411"/>
                  </a:ext>
                </a:extLst>
              </a:tr>
              <a:tr h="5092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Blockchain based data preservation system (DPS)</a:t>
                      </a:r>
                    </a:p>
                  </a:txBody>
                  <a:tcPr marL="19517" marR="19517" marT="9758" marB="9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Storing medical data</a:t>
                      </a:r>
                    </a:p>
                  </a:txBody>
                  <a:tcPr marL="19517" marR="19517" marT="9758" marB="9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-prototype modeled after Ethereum system has been tested</a:t>
                      </a:r>
                    </a:p>
                  </a:txBody>
                  <a:tcPr marL="19517" marR="19517" marT="9758" marB="9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118366"/>
                  </a:ext>
                </a:extLst>
              </a:tr>
              <a:tr h="5092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dirty="0" err="1">
                          <a:effectLst/>
                        </a:rPr>
                        <a:t>OmniPHR</a:t>
                      </a:r>
                      <a:endParaRPr lang="en-IN" sz="1800" dirty="0">
                        <a:effectLst/>
                      </a:endParaRPr>
                    </a:p>
                  </a:txBody>
                  <a:tcPr marL="19517" marR="19517" marT="9758" marB="9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Patient health records (PHR) access and storage system</a:t>
                      </a:r>
                    </a:p>
                  </a:txBody>
                  <a:tcPr marL="19517" marR="19517" marT="9758" marB="9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-places all patient health data into one accessible forum</a:t>
                      </a:r>
                    </a:p>
                  </a:txBody>
                  <a:tcPr marL="19517" marR="19517" marT="9758" marB="9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500199"/>
                  </a:ext>
                </a:extLst>
              </a:tr>
              <a:tr h="509220">
                <a:tc vMerge="1">
                  <a:txBody>
                    <a:bodyPr/>
                    <a:lstStyle/>
                    <a:p>
                      <a:pPr algn="ctr" fontAlgn="ctr"/>
                      <a:endParaRPr lang="en-IN" sz="1800">
                        <a:effectLst/>
                      </a:endParaRPr>
                    </a:p>
                  </a:txBody>
                  <a:tcPr marL="19517" marR="19517" marT="9758" marB="9758" anchor="ctr">
                    <a:lnL>
                      <a:noFill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800">
                        <a:effectLst/>
                      </a:endParaRPr>
                    </a:p>
                  </a:txBody>
                  <a:tcPr marL="19517" marR="19517" marT="9758" marB="9758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-incorporates different patient datasets into different blocks on the chain</a:t>
                      </a:r>
                    </a:p>
                  </a:txBody>
                  <a:tcPr marL="19517" marR="19517" marT="9758" marB="9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921659"/>
                  </a:ext>
                </a:extLst>
              </a:tr>
              <a:tr h="7550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Blockchain-based secure and privacy-preserving patient health information sharing (BSPP) scheme</a:t>
                      </a:r>
                    </a:p>
                  </a:txBody>
                  <a:tcPr marL="19517" marR="19517" marT="9758" marB="9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Sharing of health data</a:t>
                      </a:r>
                    </a:p>
                  </a:txBody>
                  <a:tcPr marL="19517" marR="19517" marT="9758" marB="9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-uses private blockchain for patient data and semi-private/consensus blockchain for non-sensitive, activity data</a:t>
                      </a:r>
                    </a:p>
                  </a:txBody>
                  <a:tcPr marL="19517" marR="19517" marT="9758" marB="9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282428"/>
                  </a:ext>
                </a:extLst>
              </a:tr>
              <a:tr h="26335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Blockchain-based multi-level privacy preserving location sharing (BMPLS) scheme</a:t>
                      </a:r>
                    </a:p>
                  </a:txBody>
                  <a:tcPr marL="19517" marR="19517" marT="9758" marB="9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Sharing of health data</a:t>
                      </a:r>
                    </a:p>
                  </a:txBody>
                  <a:tcPr marL="19517" marR="19517" marT="9758" marB="9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-enables sharing of patient location</a:t>
                      </a:r>
                    </a:p>
                  </a:txBody>
                  <a:tcPr marL="19517" marR="19517" marT="9758" marB="9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725470"/>
                  </a:ext>
                </a:extLst>
              </a:tr>
              <a:tr h="509220">
                <a:tc vMerge="1">
                  <a:txBody>
                    <a:bodyPr/>
                    <a:lstStyle/>
                    <a:p>
                      <a:pPr algn="l" fontAlgn="ctr"/>
                      <a:endParaRPr lang="en-US" sz="1800">
                        <a:effectLst/>
                      </a:endParaRPr>
                    </a:p>
                  </a:txBody>
                  <a:tcPr marL="19517" marR="19517" marT="9758" marB="9758" anchor="ctr">
                    <a:lnL>
                      <a:noFill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800" dirty="0">
                        <a:effectLst/>
                      </a:endParaRPr>
                    </a:p>
                  </a:txBody>
                  <a:tcPr marL="19517" marR="19517" marT="9758" marB="9758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-proposed for telecare medical information systems</a:t>
                      </a:r>
                    </a:p>
                  </a:txBody>
                  <a:tcPr marL="19517" marR="19517" marT="9758" marB="9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853555"/>
                  </a:ext>
                </a:extLst>
              </a:tr>
              <a:tr h="7550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 err="1">
                          <a:effectLst/>
                        </a:rPr>
                        <a:t>MIStore</a:t>
                      </a:r>
                      <a:endParaRPr lang="en-IN" sz="1800" dirty="0">
                        <a:effectLst/>
                      </a:endParaRPr>
                    </a:p>
                  </a:txBody>
                  <a:tcPr marL="19517" marR="19517" marT="9758" marB="9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Medical insurance storage system</a:t>
                      </a:r>
                    </a:p>
                  </a:txBody>
                  <a:tcPr marL="19517" marR="19517" marT="9758" marB="9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-uses different hospital, patient, and insurance servers that verify each other’s activity for security</a:t>
                      </a:r>
                    </a:p>
                  </a:txBody>
                  <a:tcPr marL="19517" marR="19517" marT="9758" marB="9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754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5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3ED2-99DE-47D6-B965-33A8E05F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1" y="2700866"/>
            <a:ext cx="4914899" cy="1456267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C000"/>
                </a:solidFill>
              </a:rPr>
              <a:t>PAST RESEARCHES </a:t>
            </a:r>
          </a:p>
        </p:txBody>
      </p:sp>
    </p:spTree>
    <p:extLst>
      <p:ext uri="{BB962C8B-B14F-4D97-AF65-F5344CB8AC3E}">
        <p14:creationId xmlns:p14="http://schemas.microsoft.com/office/powerpoint/2010/main" val="100085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DF49C043-DE26-4B2C-98B3-4F4C7F50C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031345" y="520505"/>
            <a:ext cx="817579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F423BCE-A02E-4F23-8950-555532ED2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464957"/>
              </p:ext>
            </p:extLst>
          </p:nvPr>
        </p:nvGraphicFramePr>
        <p:xfrm>
          <a:off x="762000" y="116660"/>
          <a:ext cx="10191750" cy="667689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62503">
                  <a:extLst>
                    <a:ext uri="{9D8B030D-6E8A-4147-A177-3AD203B41FA5}">
                      <a16:colId xmlns:a16="http://schemas.microsoft.com/office/drawing/2014/main" val="3598292797"/>
                    </a:ext>
                  </a:extLst>
                </a:gridCol>
                <a:gridCol w="4814687">
                  <a:extLst>
                    <a:ext uri="{9D8B030D-6E8A-4147-A177-3AD203B41FA5}">
                      <a16:colId xmlns:a16="http://schemas.microsoft.com/office/drawing/2014/main" val="3824550691"/>
                    </a:ext>
                  </a:extLst>
                </a:gridCol>
                <a:gridCol w="3114560">
                  <a:extLst>
                    <a:ext uri="{9D8B030D-6E8A-4147-A177-3AD203B41FA5}">
                      <a16:colId xmlns:a16="http://schemas.microsoft.com/office/drawing/2014/main" val="1910404923"/>
                    </a:ext>
                  </a:extLst>
                </a:gridCol>
              </a:tblGrid>
              <a:tr h="4265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INPUT PROBLEM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82" marR="12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PROCESS SOLUTION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82" marR="12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Academic papers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82" marR="12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350998"/>
                  </a:ext>
                </a:extLst>
              </a:tr>
              <a:tr h="30260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Security threats to the central system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( servers)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82" marR="12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Blockchain is a peer-to-peer (P2P) distributed ledger technology for a new generation of transactional applications that establishes transparency and trust.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Blockchain technology is based on decentralized System </a:t>
                      </a:r>
                      <a:r>
                        <a:rPr lang="en-IN" sz="1800" dirty="0" err="1">
                          <a:effectLst/>
                        </a:rPr>
                        <a:t>i.e</a:t>
                      </a:r>
                      <a:r>
                        <a:rPr lang="en-IN" sz="1800" dirty="0">
                          <a:effectLst/>
                        </a:rPr>
                        <a:t> the data is distributed on different machine across the web in an encrypted format.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Blockchains distributed architecture is built-in fault tolerance and disaster recovery. Data is distributed across many servers in many different locations. There is no single point of failure and it is unlikely a disaster would impact all locations at the same time.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82" marR="12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Amit </a:t>
                      </a:r>
                      <a:r>
                        <a:rPr lang="en-IN" sz="1800" dirty="0" err="1">
                          <a:effectLst/>
                        </a:rPr>
                        <a:t>Appari</a:t>
                      </a:r>
                      <a:r>
                        <a:rPr lang="en-IN" sz="1800" dirty="0">
                          <a:effectLst/>
                        </a:rPr>
                        <a:t> &amp; M. Eric Johnson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Information Security and Privacy in Healthcare: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82" marR="12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609070"/>
                  </a:ext>
                </a:extLst>
              </a:tr>
              <a:tr h="1986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Data integrity issues through concerns of confidentiality and protection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82" marR="12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Blockchain provides opportunities to combine and encrypt digital assets, including medical records, or processing claims on a ledger.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The ledger can ensure patient confidentiality and protection of relevant data as well as make certain regulatory compliance.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82" marR="12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Yue et al., 2016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82" marR="12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772673"/>
                  </a:ext>
                </a:extLst>
              </a:tr>
            </a:tbl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8B673288-5CB3-4D8A-BDD3-144333AEB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788" y="161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14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F33AD3-B4BC-4F93-AC0B-A98ABD624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69586"/>
              </p:ext>
            </p:extLst>
          </p:nvPr>
        </p:nvGraphicFramePr>
        <p:xfrm>
          <a:off x="533400" y="457200"/>
          <a:ext cx="11125199" cy="556171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469722">
                  <a:extLst>
                    <a:ext uri="{9D8B030D-6E8A-4147-A177-3AD203B41FA5}">
                      <a16:colId xmlns:a16="http://schemas.microsoft.com/office/drawing/2014/main" val="2121969142"/>
                    </a:ext>
                  </a:extLst>
                </a:gridCol>
                <a:gridCol w="5255658">
                  <a:extLst>
                    <a:ext uri="{9D8B030D-6E8A-4147-A177-3AD203B41FA5}">
                      <a16:colId xmlns:a16="http://schemas.microsoft.com/office/drawing/2014/main" val="1259411813"/>
                    </a:ext>
                  </a:extLst>
                </a:gridCol>
                <a:gridCol w="3399819">
                  <a:extLst>
                    <a:ext uri="{9D8B030D-6E8A-4147-A177-3AD203B41FA5}">
                      <a16:colId xmlns:a16="http://schemas.microsoft.com/office/drawing/2014/main" val="1742097559"/>
                    </a:ext>
                  </a:extLst>
                </a:gridCol>
              </a:tblGrid>
              <a:tr h="19334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API issues over Security 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82" marR="12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Blockchain technology addresses interoperability challenges, is based on open standards, provides a shared distributed view of health data and will achieve widespread acceptance and deployment throughout all industries.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Third party API can prove a threat to the data , In order to overcome this we will use a Ledger having all information whether to add the data or not.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82" marR="12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Laure A. Linn Martha B. Koo, M.D. 2017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82" marR="12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205252"/>
                  </a:ext>
                </a:extLst>
              </a:tr>
              <a:tr h="26289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Low transparency of contracts and high intermediary costs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82" marR="12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(By Using Smart contracts)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Decentralised consensus improves the healthcare system transparency whilst removing an intermediary party that inflates the cost of healthcare. Further benefits include a significant reduction of inefficiency and waste in the healthcare ecosystem(Zhang, Schmidt, et al., 2018). The use of encryption, transparency and decentralised ledger removes miscommunication and mistrust and promote a transition to </a:t>
                      </a:r>
                      <a:r>
                        <a:rPr lang="en-IN" sz="1800" dirty="0" err="1">
                          <a:effectLst/>
                        </a:rPr>
                        <a:t>valuebased</a:t>
                      </a:r>
                      <a:r>
                        <a:rPr lang="en-IN" sz="1800" dirty="0">
                          <a:effectLst/>
                        </a:rPr>
                        <a:t> care.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82" marR="12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effectLst/>
                        </a:rPr>
                        <a:t>Stanciu</a:t>
                      </a:r>
                      <a:r>
                        <a:rPr lang="en-IN" sz="1800" dirty="0">
                          <a:effectLst/>
                        </a:rPr>
                        <a:t>, 2017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82" marR="12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7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292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943</TotalTime>
  <Words>737</Words>
  <Application>Microsoft Office PowerPoint</Application>
  <PresentationFormat>Widescreen</PresentationFormat>
  <Paragraphs>79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Times New Roman</vt:lpstr>
      <vt:lpstr>Celestial</vt:lpstr>
      <vt:lpstr>Healthcare Data security using Blockchain Technology</vt:lpstr>
      <vt:lpstr>What is blockchain??</vt:lpstr>
      <vt:lpstr>PowerPoint Presentation</vt:lpstr>
      <vt:lpstr>Why blockchain IN HEALTHCARE?</vt:lpstr>
      <vt:lpstr>A summary of the reviewed blockchain systems in healthcare. </vt:lpstr>
      <vt:lpstr>PowerPoint Presentation</vt:lpstr>
      <vt:lpstr>PAST RESEARCHES </vt:lpstr>
      <vt:lpstr>PowerPoint Presentation</vt:lpstr>
      <vt:lpstr>PowerPoint Presentation</vt:lpstr>
      <vt:lpstr>PowerPoint Presentation</vt:lpstr>
      <vt:lpstr>Design Methodology(Proposed):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Varyani</dc:creator>
  <cp:lastModifiedBy>Mayank Varyani</cp:lastModifiedBy>
  <cp:revision>19</cp:revision>
  <dcterms:created xsi:type="dcterms:W3CDTF">2020-11-09T04:38:18Z</dcterms:created>
  <dcterms:modified xsi:type="dcterms:W3CDTF">2020-11-09T20:22:10Z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