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2F781-62B6-4089-9E45-D56E09AE15DF}" v="455" dt="2025-02-10T18:20:4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Python </a:t>
            </a:r>
            <a:r>
              <a:rPr lang="ru-RU" dirty="0" err="1"/>
              <a:t>Dictionaries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28F84-CCCF-0374-C687-8F1F9E66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8808"/>
          </a:xfrm>
        </p:spPr>
        <p:txBody>
          <a:bodyPr/>
          <a:lstStyle/>
          <a:p>
            <a:r>
              <a:rPr lang="ru-RU" sz="3600" b="1" dirty="0">
                <a:latin typeface="Consolas"/>
              </a:rPr>
              <a:t>2.values()</a:t>
            </a:r>
            <a:r>
              <a:rPr lang="ru-RU" sz="3600" dirty="0">
                <a:latin typeface="Aptos"/>
              </a:rPr>
              <a:t> — возвращает все значения словаря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81906-B8C3-F93A-4BC2-2B0AE6D0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000" dirty="0"/>
          </a:p>
          <a:p>
            <a:pPr marL="0" indent="0">
              <a:buNone/>
            </a:pPr>
            <a:r>
              <a:rPr lang="ru-RU" sz="2400" b="1" err="1">
                <a:latin typeface="Consolas"/>
              </a:rPr>
              <a:t>print</a:t>
            </a:r>
            <a:r>
              <a:rPr lang="ru-RU" sz="2400" b="1" dirty="0">
                <a:latin typeface="Consolas"/>
              </a:rPr>
              <a:t>(</a:t>
            </a:r>
            <a:r>
              <a:rPr lang="ru-RU" sz="2400" b="1" err="1">
                <a:latin typeface="Consolas"/>
              </a:rPr>
              <a:t>my_dict.values</a:t>
            </a:r>
            <a:r>
              <a:rPr lang="ru-RU" sz="2400" b="1" dirty="0">
                <a:latin typeface="Consolas"/>
              </a:rPr>
              <a:t>()) </a:t>
            </a:r>
            <a:endParaRPr lang="ru-RU" sz="2400" b="1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  Выведет: </a:t>
            </a:r>
            <a:r>
              <a:rPr lang="ru-RU" sz="2400" err="1">
                <a:latin typeface="Consolas"/>
              </a:rPr>
              <a:t>dict_values</a:t>
            </a:r>
            <a:r>
              <a:rPr lang="ru-RU" sz="2400" dirty="0">
                <a:latin typeface="Consolas"/>
              </a:rPr>
              <a:t>(['Иван', 'Ленинский проспект'])</a:t>
            </a:r>
            <a:endParaRPr lang="ru-RU" sz="24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035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740C6-51E0-C1F7-1015-D1172B08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>
                <a:latin typeface="Consolas"/>
              </a:rPr>
              <a:t>3. </a:t>
            </a:r>
            <a:r>
              <a:rPr lang="ru-RU" sz="3600" b="1" err="1">
                <a:latin typeface="Consolas"/>
              </a:rPr>
              <a:t>items</a:t>
            </a:r>
            <a:r>
              <a:rPr lang="ru-RU" sz="3600" b="1" dirty="0">
                <a:latin typeface="Consolas"/>
              </a:rPr>
              <a:t>()</a:t>
            </a:r>
            <a:r>
              <a:rPr lang="ru-RU" sz="3600" dirty="0">
                <a:latin typeface="Aptos"/>
              </a:rPr>
              <a:t> — возвращает все пары "ключ-значение"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79325-4C5B-D706-F392-6372B384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2" y="1897512"/>
            <a:ext cx="118239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2000" dirty="0"/>
          </a:p>
          <a:p>
            <a:pPr marL="0" indent="0">
              <a:buNone/>
            </a:pPr>
            <a:r>
              <a:rPr lang="ru-RU" sz="2400" b="1" err="1">
                <a:latin typeface="Consolas"/>
              </a:rPr>
              <a:t>print</a:t>
            </a:r>
            <a:r>
              <a:rPr lang="ru-RU" sz="2400" b="1" dirty="0">
                <a:latin typeface="Consolas"/>
              </a:rPr>
              <a:t>(</a:t>
            </a:r>
            <a:r>
              <a:rPr lang="ru-RU" sz="2400" b="1" err="1">
                <a:latin typeface="Consolas"/>
              </a:rPr>
              <a:t>my_dict.items</a:t>
            </a:r>
            <a:r>
              <a:rPr lang="ru-RU" sz="2400" b="1" dirty="0">
                <a:latin typeface="Consolas"/>
              </a:rPr>
              <a:t>())  </a:t>
            </a:r>
            <a:endParaRPr lang="ru-RU" sz="240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Выведет: </a:t>
            </a:r>
            <a:r>
              <a:rPr lang="ru-RU" sz="2400" dirty="0" err="1">
                <a:latin typeface="Consolas"/>
              </a:rPr>
              <a:t>dict_items</a:t>
            </a:r>
            <a:r>
              <a:rPr lang="ru-RU" sz="2400" dirty="0">
                <a:latin typeface="Consolas"/>
              </a:rPr>
              <a:t>([('имя', 'Иван'), ('адрес', 'Ленинский проспект')])</a:t>
            </a:r>
            <a:endParaRPr lang="ru-RU" sz="240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529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8D231-C617-E4DA-B069-A8A9E6C1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07"/>
            <a:ext cx="10515600" cy="7360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dirty="0"/>
              <a:t>Пример использования словаря:</a:t>
            </a:r>
            <a:r>
              <a:rPr lang="ru-RU" sz="2400" dirty="0">
                <a:latin typeface="Aptos"/>
              </a:rPr>
              <a:t>Предположим, мы хотим создать словарь, где будут храниться оценки студентов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88CA4-9C69-8EB5-A685-7BA05D44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42" y="819210"/>
            <a:ext cx="10515600" cy="561654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000" b="1" err="1">
                <a:ea typeface="+mn-lt"/>
                <a:cs typeface="+mn-lt"/>
              </a:rPr>
              <a:t>grades</a:t>
            </a:r>
            <a:r>
              <a:rPr lang="ru-RU" sz="2000" b="1" dirty="0">
                <a:ea typeface="+mn-lt"/>
                <a:cs typeface="+mn-lt"/>
              </a:rPr>
              <a:t> = {</a:t>
            </a:r>
            <a:endParaRPr lang="ru-RU" b="1"/>
          </a:p>
          <a:p>
            <a:pPr>
              <a:buNone/>
            </a:pPr>
            <a:r>
              <a:rPr lang="ru-RU" sz="2000" b="1" dirty="0">
                <a:ea typeface="+mn-lt"/>
                <a:cs typeface="+mn-lt"/>
              </a:rPr>
              <a:t>    "Алексей": 5,</a:t>
            </a:r>
            <a:endParaRPr lang="ru-RU" b="1"/>
          </a:p>
          <a:p>
            <a:pPr>
              <a:buNone/>
            </a:pPr>
            <a:r>
              <a:rPr lang="ru-RU" sz="2000" b="1" dirty="0">
                <a:ea typeface="+mn-lt"/>
                <a:cs typeface="+mn-lt"/>
              </a:rPr>
              <a:t>    "Мария": 4,</a:t>
            </a:r>
            <a:endParaRPr lang="ru-RU" b="1"/>
          </a:p>
          <a:p>
            <a:pPr>
              <a:buNone/>
            </a:pPr>
            <a:r>
              <a:rPr lang="ru-RU" sz="2000" b="1" dirty="0">
                <a:ea typeface="+mn-lt"/>
                <a:cs typeface="+mn-lt"/>
              </a:rPr>
              <a:t>    "Петр": 3</a:t>
            </a:r>
            <a:endParaRPr lang="ru-RU" b="1"/>
          </a:p>
          <a:p>
            <a:pPr>
              <a:buNone/>
            </a:pPr>
            <a:r>
              <a:rPr lang="ru-RU" sz="2000" b="1" dirty="0">
                <a:ea typeface="+mn-lt"/>
                <a:cs typeface="+mn-lt"/>
              </a:rPr>
              <a:t>}</a:t>
            </a:r>
            <a:endParaRPr lang="ru-RU" b="1" dirty="0"/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Получим оценку Марии</a:t>
            </a:r>
            <a:endParaRPr lang="ru-RU" dirty="0"/>
          </a:p>
          <a:p>
            <a:pPr>
              <a:buNone/>
            </a:pPr>
            <a:r>
              <a:rPr lang="ru-RU" sz="2000" b="1" dirty="0" err="1">
                <a:ea typeface="+mn-lt"/>
                <a:cs typeface="+mn-lt"/>
              </a:rPr>
              <a:t>print</a:t>
            </a:r>
            <a:r>
              <a:rPr lang="ru-RU" sz="2000" b="1" dirty="0">
                <a:ea typeface="+mn-lt"/>
                <a:cs typeface="+mn-lt"/>
              </a:rPr>
              <a:t>(</a:t>
            </a:r>
            <a:r>
              <a:rPr lang="ru-RU" sz="2000" b="1" dirty="0" err="1">
                <a:ea typeface="+mn-lt"/>
                <a:cs typeface="+mn-lt"/>
              </a:rPr>
              <a:t>grades</a:t>
            </a:r>
            <a:r>
              <a:rPr lang="ru-RU" sz="2000" b="1" dirty="0">
                <a:ea typeface="+mn-lt"/>
                <a:cs typeface="+mn-lt"/>
              </a:rPr>
              <a:t>["Мария"]) </a:t>
            </a:r>
            <a:r>
              <a:rPr lang="ru-RU" sz="2000" dirty="0">
                <a:ea typeface="+mn-lt"/>
                <a:cs typeface="+mn-lt"/>
              </a:rPr>
              <a:t>  Выведет: 4</a:t>
            </a:r>
            <a:endParaRPr lang="ru-RU" dirty="0"/>
          </a:p>
          <a:p>
            <a:pPr>
              <a:buNone/>
            </a:pPr>
            <a:endParaRPr lang="ru-RU" sz="20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Изменим оценку Петра</a:t>
            </a:r>
            <a:endParaRPr lang="ru-RU" dirty="0"/>
          </a:p>
          <a:p>
            <a:pPr>
              <a:buNone/>
            </a:pPr>
            <a:r>
              <a:rPr lang="ru-RU" sz="2000" b="1" err="1">
                <a:ea typeface="+mn-lt"/>
                <a:cs typeface="+mn-lt"/>
              </a:rPr>
              <a:t>grades</a:t>
            </a:r>
            <a:r>
              <a:rPr lang="ru-RU" sz="2000" b="1" dirty="0">
                <a:ea typeface="+mn-lt"/>
                <a:cs typeface="+mn-lt"/>
              </a:rPr>
              <a:t>["Петр"] = 5</a:t>
            </a:r>
            <a:endParaRPr lang="ru-RU" b="1" dirty="0"/>
          </a:p>
          <a:p>
            <a:pPr>
              <a:buNone/>
            </a:pPr>
            <a:endParaRPr lang="ru-RU" sz="2000" b="1" dirty="0">
              <a:ea typeface="+mn-lt"/>
              <a:cs typeface="+mn-lt"/>
            </a:endParaRP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 Добавим нового студента</a:t>
            </a:r>
            <a:endParaRPr lang="ru-RU" dirty="0"/>
          </a:p>
          <a:p>
            <a:pPr>
              <a:buNone/>
            </a:pPr>
            <a:r>
              <a:rPr lang="ru-RU" sz="2000" b="1" err="1">
                <a:ea typeface="+mn-lt"/>
                <a:cs typeface="+mn-lt"/>
              </a:rPr>
              <a:t>grades</a:t>
            </a:r>
            <a:r>
              <a:rPr lang="ru-RU" sz="2000" b="1" dirty="0">
                <a:ea typeface="+mn-lt"/>
                <a:cs typeface="+mn-lt"/>
              </a:rPr>
              <a:t>["Светлана"] = 4</a:t>
            </a:r>
            <a:endParaRPr lang="ru-RU" b="1" dirty="0"/>
          </a:p>
          <a:p>
            <a:pPr>
              <a:buNone/>
            </a:pPr>
            <a:endParaRPr lang="ru-RU" sz="2000" b="1" dirty="0">
              <a:ea typeface="+mn-lt"/>
              <a:cs typeface="+mn-lt"/>
            </a:endParaRP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 Удалим студента</a:t>
            </a:r>
            <a:endParaRPr lang="ru-RU" dirty="0"/>
          </a:p>
          <a:p>
            <a:pPr>
              <a:buNone/>
            </a:pPr>
            <a:r>
              <a:rPr lang="ru-RU" sz="2000" b="1" err="1">
                <a:ea typeface="+mn-lt"/>
                <a:cs typeface="+mn-lt"/>
              </a:rPr>
              <a:t>del</a:t>
            </a:r>
            <a:r>
              <a:rPr lang="ru-RU" sz="2000" b="1" dirty="0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grades</a:t>
            </a:r>
            <a:r>
              <a:rPr lang="ru-RU" sz="2000" b="1" dirty="0">
                <a:ea typeface="+mn-lt"/>
                <a:cs typeface="+mn-lt"/>
              </a:rPr>
              <a:t>["Алексей"]</a:t>
            </a:r>
            <a:endParaRPr lang="ru-RU" b="1" dirty="0"/>
          </a:p>
          <a:p>
            <a:pPr>
              <a:buNone/>
            </a:pPr>
            <a:endParaRPr lang="ru-RU"/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Выведем все пары ключ-значение</a:t>
            </a:r>
            <a:endParaRPr lang="ru-RU" dirty="0"/>
          </a:p>
          <a:p>
            <a:pPr>
              <a:buNone/>
            </a:pPr>
            <a:r>
              <a:rPr lang="ru-RU" sz="2000" b="1" err="1">
                <a:ea typeface="+mn-lt"/>
                <a:cs typeface="+mn-lt"/>
              </a:rPr>
              <a:t>print</a:t>
            </a:r>
            <a:r>
              <a:rPr lang="ru-RU" sz="2000" b="1" dirty="0">
                <a:ea typeface="+mn-lt"/>
                <a:cs typeface="+mn-lt"/>
              </a:rPr>
              <a:t>(</a:t>
            </a:r>
            <a:r>
              <a:rPr lang="ru-RU" sz="2000" b="1" err="1">
                <a:ea typeface="+mn-lt"/>
                <a:cs typeface="+mn-lt"/>
              </a:rPr>
              <a:t>grades.items</a:t>
            </a:r>
            <a:r>
              <a:rPr lang="ru-RU" sz="2000" b="1" dirty="0">
                <a:ea typeface="+mn-lt"/>
                <a:cs typeface="+mn-lt"/>
              </a:rPr>
              <a:t>())  # Выведет: </a:t>
            </a:r>
            <a:r>
              <a:rPr lang="ru-RU" sz="2000" b="1" err="1">
                <a:ea typeface="+mn-lt"/>
                <a:cs typeface="+mn-lt"/>
              </a:rPr>
              <a:t>dict_items</a:t>
            </a:r>
            <a:r>
              <a:rPr lang="ru-RU" sz="2000" b="1" dirty="0">
                <a:ea typeface="+mn-lt"/>
                <a:cs typeface="+mn-lt"/>
              </a:rPr>
              <a:t>([('Мария', 4), ('Петр', 5), ('Светлана', 4)])</a:t>
            </a:r>
            <a:endParaRPr lang="ru-RU" b="1" dirty="0"/>
          </a:p>
          <a:p>
            <a:pPr marL="0" indent="0">
              <a:buNone/>
            </a:pPr>
            <a:endParaRPr lang="ru-RU" sz="2000" dirty="0">
              <a:latin typeface="Aptos"/>
            </a:endParaRPr>
          </a:p>
          <a:p>
            <a:pPr marL="0" indent="0">
              <a:buNone/>
            </a:pPr>
            <a:endParaRPr lang="ru-RU" sz="2000" dirty="0">
              <a:latin typeface="Aptos"/>
            </a:endParaRPr>
          </a:p>
          <a:p>
            <a:endParaRPr lang="ru-RU" sz="2000" dirty="0">
              <a:latin typeface="Consolas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517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94D7-33AB-1F9C-C33B-1D55F435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14B21-145C-4C14-215C-4DB3D036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Задание 1: Простое создание и доступ к значениям</a:t>
            </a:r>
            <a:endParaRPr lang="ru-RU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 Создайте словарь, в котором будут храниться имя, возраст и город студента. Выведите на экран только имя и возраст.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72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24B8A-2AA3-54D4-ACD5-C01C32C7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0E4C4-E2AE-02B6-F1FF-12F13709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Задание 2: Изменение данных в словаре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 Измените возраст студента в словаре на новый (например, увеличьте возраст на 1) и добавьте информацию о факультете.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35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E21FC-02AC-0C03-952C-E43FCF89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4375B-B2E1-2B3F-B960-FC91F798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Задание 3: Удаление элемента из словаря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Удалите информацию о факультете из словаря студента. После этого выведите на экран весь словарь.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89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F05FA-454A-830C-59F8-ADDB37C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B8D86-64F7-FF16-22E5-8DF7B71E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Задание 4: Проверка наличия ключа в словаре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 Проверьте, есть ли в словаре информация о факультете. Если факультет есть, выведите его, если нет — выведите сообщение "Факультет не указан".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22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0ED90-3FB8-4EF0-77E0-5B9F578C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ADCE4-BEA7-A626-C406-8A95D838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Задание 5: Использование метода </a:t>
            </a:r>
            <a:r>
              <a:rPr lang="ru-RU" b="1" dirty="0">
                <a:latin typeface="Consolas"/>
              </a:rPr>
              <a:t>.</a:t>
            </a:r>
            <a:r>
              <a:rPr lang="ru-RU" b="1" err="1">
                <a:latin typeface="Consolas"/>
              </a:rPr>
              <a:t>pop</a:t>
            </a:r>
            <a:r>
              <a:rPr lang="ru-RU" b="1" dirty="0">
                <a:latin typeface="Consolas"/>
              </a:rPr>
              <a:t>()</a:t>
            </a:r>
            <a:endParaRPr lang="ru-RU" b="1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Удалите возраст студента с помощью метода </a:t>
            </a:r>
            <a:r>
              <a:rPr lang="ru-RU" dirty="0">
                <a:latin typeface="Consolas"/>
              </a:rPr>
              <a:t>.</a:t>
            </a:r>
            <a:r>
              <a:rPr lang="ru-RU" dirty="0" err="1">
                <a:latin typeface="Consolas"/>
              </a:rPr>
              <a:t>pop</a:t>
            </a:r>
            <a:r>
              <a:rPr lang="ru-RU" dirty="0">
                <a:latin typeface="Consolas"/>
              </a:rPr>
              <a:t>()</a:t>
            </a:r>
            <a:r>
              <a:rPr lang="ru-RU" dirty="0">
                <a:ea typeface="+mn-lt"/>
                <a:cs typeface="+mn-lt"/>
              </a:rPr>
              <a:t>, а затем выведите его возраст и обновленный словарь.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19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4B7A2-4CF9-77A0-5432-488AE43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18C53-543C-2A87-2EA2-4F892BEF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Задание 6: Вложенные словари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 Создайте словарь, в котором будет информация о нескольких студентах. Каждый студент должен быть представлен вложенным словарем с его возрастом и факультетом. Выведите возраст и факультет одного из студентов.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92923-4620-0D56-3B2F-F6A06EE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ptos"/>
              </a:rPr>
              <a:t>Что такое словарь?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CD3498-55A7-40E3-B8EF-8A822998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000" dirty="0"/>
          </a:p>
          <a:p>
            <a:r>
              <a:rPr lang="ru-RU" sz="2000" b="1" dirty="0">
                <a:ea typeface="+mn-lt"/>
                <a:cs typeface="+mn-lt"/>
              </a:rPr>
              <a:t>Словарь</a:t>
            </a:r>
            <a:r>
              <a:rPr lang="ru-RU" sz="2000" dirty="0">
                <a:ea typeface="+mn-lt"/>
                <a:cs typeface="+mn-lt"/>
              </a:rPr>
              <a:t> в Python — это структура данных, которая хранит пары </a:t>
            </a:r>
            <a:r>
              <a:rPr lang="ru-RU" sz="2000" b="1" dirty="0">
                <a:ea typeface="+mn-lt"/>
                <a:cs typeface="+mn-lt"/>
              </a:rPr>
              <a:t>ключ-значение</a:t>
            </a:r>
            <a:r>
              <a:rPr lang="ru-RU" sz="2000" dirty="0">
                <a:ea typeface="+mn-lt"/>
                <a:cs typeface="+mn-lt"/>
              </a:rPr>
              <a:t>. Можно сказать, что словарь похож на телефонную книгу, где:</a:t>
            </a:r>
            <a:endParaRPr lang="ru-RU" sz="2000" dirty="0"/>
          </a:p>
          <a:p>
            <a:r>
              <a:rPr lang="ru-RU" sz="2000" b="1" dirty="0">
                <a:ea typeface="+mn-lt"/>
                <a:cs typeface="+mn-lt"/>
              </a:rPr>
              <a:t>Ключ</a:t>
            </a:r>
            <a:r>
              <a:rPr lang="ru-RU" sz="2000" dirty="0">
                <a:ea typeface="+mn-lt"/>
                <a:cs typeface="+mn-lt"/>
              </a:rPr>
              <a:t> — это что-то уникальное (например, имя человека).</a:t>
            </a:r>
            <a:endParaRPr lang="ru-RU" sz="2000" dirty="0"/>
          </a:p>
          <a:p>
            <a:r>
              <a:rPr lang="ru-RU" sz="2000" b="1" dirty="0">
                <a:ea typeface="+mn-lt"/>
                <a:cs typeface="+mn-lt"/>
              </a:rPr>
              <a:t>Значение</a:t>
            </a:r>
            <a:r>
              <a:rPr lang="ru-RU" sz="2000" dirty="0">
                <a:ea typeface="+mn-lt"/>
                <a:cs typeface="+mn-lt"/>
              </a:rPr>
              <a:t> — это информация, которая связана с этим ключом (например, номер телефона).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747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00A6F-2A87-8B93-3CB5-2AB4DE78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ptos"/>
              </a:rPr>
              <a:t>Как создать словарь?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C65DC-3692-39AC-1457-09AA1A8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Словарь создается с помощью фигурных скобок </a:t>
            </a:r>
            <a:r>
              <a:rPr lang="ru-RU" sz="2000" dirty="0">
                <a:latin typeface="Consolas"/>
              </a:rPr>
              <a:t>{}</a:t>
            </a:r>
            <a:r>
              <a:rPr lang="ru-RU" sz="2000" dirty="0">
                <a:ea typeface="+mn-lt"/>
                <a:cs typeface="+mn-lt"/>
              </a:rPr>
              <a:t>. Внутри скобок идут пары </a:t>
            </a:r>
            <a:r>
              <a:rPr lang="ru-RU" sz="2000" b="1" err="1">
                <a:ea typeface="+mn-lt"/>
                <a:cs typeface="+mn-lt"/>
              </a:rPr>
              <a:t>ключ:значение</a:t>
            </a:r>
            <a:r>
              <a:rPr lang="ru-RU" sz="2000" dirty="0">
                <a:ea typeface="+mn-lt"/>
                <a:cs typeface="+mn-lt"/>
              </a:rPr>
              <a:t>, разделённые запятой.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Пример: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>
                <a:latin typeface="Consolas"/>
              </a:rPr>
              <a:t>my_dict = {
    "имя": "Иван",
    "возраст": 25,
    "город": "Москва"
}
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Здесь: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"имя"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>
                <a:latin typeface="Consolas"/>
              </a:rPr>
              <a:t>"возраст"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>
                <a:latin typeface="Consolas"/>
              </a:rPr>
              <a:t>"город"</a:t>
            </a:r>
            <a:r>
              <a:rPr lang="ru-RU" sz="2000" dirty="0">
                <a:ea typeface="+mn-lt"/>
                <a:cs typeface="+mn-lt"/>
              </a:rPr>
              <a:t> — это </a:t>
            </a:r>
            <a:r>
              <a:rPr lang="ru-RU" sz="2000" b="1" dirty="0">
                <a:ea typeface="+mn-lt"/>
                <a:cs typeface="+mn-lt"/>
              </a:rPr>
              <a:t>ключи</a:t>
            </a:r>
            <a:r>
              <a:rPr lang="ru-RU" sz="2000" dirty="0">
                <a:ea typeface="+mn-lt"/>
                <a:cs typeface="+mn-lt"/>
              </a:rPr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"Иван"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>
                <a:latin typeface="Consolas"/>
              </a:rPr>
              <a:t>25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dirty="0">
                <a:latin typeface="Consolas"/>
              </a:rPr>
              <a:t>"Москва"</a:t>
            </a:r>
            <a:r>
              <a:rPr lang="ru-RU" sz="2000" dirty="0">
                <a:ea typeface="+mn-lt"/>
                <a:cs typeface="+mn-lt"/>
              </a:rPr>
              <a:t> — это </a:t>
            </a:r>
            <a:r>
              <a:rPr lang="ru-RU" sz="2000" b="1" dirty="0">
                <a:ea typeface="+mn-lt"/>
                <a:cs typeface="+mn-lt"/>
              </a:rPr>
              <a:t>значения</a:t>
            </a:r>
            <a:r>
              <a:rPr lang="ru-RU" sz="2000" dirty="0">
                <a:ea typeface="+mn-lt"/>
                <a:cs typeface="+mn-lt"/>
              </a:rPr>
              <a:t>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2466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2CB7-AF93-21A3-A066-59316055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ptos"/>
              </a:rPr>
              <a:t>Что такое ключи и значения?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71061-9A61-CFA5-8C5D-9F997B1C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000" dirty="0"/>
          </a:p>
          <a:p>
            <a:r>
              <a:rPr lang="ru-RU" sz="2000" b="1" dirty="0">
                <a:ea typeface="+mn-lt"/>
                <a:cs typeface="+mn-lt"/>
              </a:rPr>
              <a:t>Ключ</a:t>
            </a:r>
            <a:r>
              <a:rPr lang="ru-RU" sz="2000" dirty="0">
                <a:ea typeface="+mn-lt"/>
                <a:cs typeface="+mn-lt"/>
              </a:rPr>
              <a:t> — это уникальный идентификатор для каждой пары в словаре. Ключи могут быть разного типа: строки, числа, кортежи.</a:t>
            </a:r>
            <a:endParaRPr lang="ru-RU" sz="2000" dirty="0"/>
          </a:p>
          <a:p>
            <a:r>
              <a:rPr lang="ru-RU" sz="2000" b="1" dirty="0">
                <a:ea typeface="+mn-lt"/>
                <a:cs typeface="+mn-lt"/>
              </a:rPr>
              <a:t>Значение</a:t>
            </a:r>
            <a:r>
              <a:rPr lang="ru-RU" sz="2000" dirty="0">
                <a:ea typeface="+mn-lt"/>
                <a:cs typeface="+mn-lt"/>
              </a:rPr>
              <a:t> — это данные, которые связаны с ключом. Значения могут быть любыми типами данных, например, числами, строками, списками, другими словарями и т.д.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850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1E7A5-357D-B06B-D7FA-8C6B573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578"/>
            <a:ext cx="10515600" cy="333526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ptos"/>
              </a:rPr>
              <a:t>Как обратиться к значению по ключу?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88DBD-AAC3-2C76-B7B1-0FADB93EB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7"/>
            <a:ext cx="10515600" cy="38768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Чтобы получить значение по ключу, нужно просто указать ключ в квадратных скобках:</a:t>
            </a:r>
            <a:endParaRPr lang="ru-RU" sz="2000" dirty="0"/>
          </a:p>
          <a:p>
            <a:pPr marL="0" indent="0">
              <a:buNone/>
            </a:pPr>
            <a:endParaRPr lang="ru-RU" sz="2000" dirty="0">
              <a:latin typeface="Consolas"/>
            </a:endParaRPr>
          </a:p>
          <a:p>
            <a:pPr marL="0" indent="0">
              <a:buNone/>
            </a:pPr>
            <a:r>
              <a:rPr lang="ru-RU" sz="2000" b="1" dirty="0">
                <a:latin typeface="Consolas"/>
              </a:rPr>
              <a:t>print(my_dict["имя"])  </a:t>
            </a:r>
            <a:endParaRPr lang="ru-RU" sz="2000" b="1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b="1" dirty="0">
                <a:latin typeface="Consolas"/>
              </a:rPr>
              <a:t> Выведет: Иван
</a:t>
            </a:r>
            <a:endParaRPr lang="ru-RU" sz="2000" b="1"/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Если вы попробуете обратиться к несуществующему ключу, то получите ошибку:</a:t>
            </a:r>
            <a:endParaRPr lang="ru-RU" sz="2000" dirty="0"/>
          </a:p>
          <a:p>
            <a:endParaRPr lang="ru-RU" sz="2000" dirty="0">
              <a:latin typeface="Consolas"/>
            </a:endParaRPr>
          </a:p>
          <a:p>
            <a:pPr marL="0" indent="0">
              <a:buNone/>
            </a:pPr>
            <a:r>
              <a:rPr lang="ru-RU" sz="2000" b="1" dirty="0" err="1">
                <a:latin typeface="Consolas"/>
              </a:rPr>
              <a:t>print</a:t>
            </a:r>
            <a:r>
              <a:rPr lang="ru-RU" sz="2000" b="1" dirty="0">
                <a:latin typeface="Consolas"/>
              </a:rPr>
              <a:t>(</a:t>
            </a:r>
            <a:r>
              <a:rPr lang="ru-RU" sz="2000" b="1" dirty="0" err="1">
                <a:latin typeface="Consolas"/>
              </a:rPr>
              <a:t>my_dict</a:t>
            </a:r>
            <a:r>
              <a:rPr lang="ru-RU" sz="2000" b="1" dirty="0">
                <a:latin typeface="Consolas"/>
              </a:rPr>
              <a:t>["адрес"])  </a:t>
            </a:r>
            <a:endParaRPr lang="ru-RU" sz="2000" b="1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b="1" dirty="0">
                <a:latin typeface="Consolas"/>
              </a:rPr>
              <a:t> Ошибка: </a:t>
            </a:r>
            <a:r>
              <a:rPr lang="ru-RU" sz="2000" b="1" err="1">
                <a:latin typeface="Consolas"/>
              </a:rPr>
              <a:t>KeyError</a:t>
            </a:r>
            <a:endParaRPr lang="ru-RU" sz="2000" b="1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46499-7D0F-6F88-8A8A-98CC2052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ptos"/>
              </a:rPr>
              <a:t>Как добавить или изменить элементы?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DBA91-6E89-5A57-0802-3E6C9FE7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73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Чтобы добавить новый элемент в словарь, нужно просто присвоить значение для нового ключа:</a:t>
            </a:r>
            <a:endParaRPr lang="ru-RU" sz="2000" dirty="0"/>
          </a:p>
          <a:p>
            <a:pPr marL="0" indent="0">
              <a:buNone/>
            </a:pPr>
            <a:endParaRPr lang="ru-RU" sz="2000" dirty="0">
              <a:latin typeface="Consolas"/>
            </a:endParaRPr>
          </a:p>
          <a:p>
            <a:pPr marL="0" indent="0">
              <a:buNone/>
            </a:pPr>
            <a:r>
              <a:rPr lang="ru-RU" sz="2000" b="1" dirty="0">
                <a:latin typeface="Consolas"/>
              </a:rPr>
              <a:t>my_dict["адрес"] = "Ленинский проспект"</a:t>
            </a:r>
            <a:r>
              <a:rPr lang="ru-RU" sz="2000" dirty="0">
                <a:latin typeface="Consolas"/>
              </a:rPr>
              <a:t>
</a:t>
            </a:r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Если ключ уже существует, то значение для него будет обновлено:</a:t>
            </a:r>
            <a:endParaRPr lang="ru-RU" sz="2000" dirty="0"/>
          </a:p>
          <a:p>
            <a:endParaRPr lang="ru-RU" sz="2000" dirty="0">
              <a:latin typeface="Consolas"/>
            </a:endParaRPr>
          </a:p>
          <a:p>
            <a:pPr marL="0" indent="0">
              <a:buNone/>
            </a:pPr>
            <a:r>
              <a:rPr lang="ru-RU" sz="2000" b="1" dirty="0" err="1">
                <a:latin typeface="Consolas"/>
              </a:rPr>
              <a:t>my_dict</a:t>
            </a:r>
            <a:r>
              <a:rPr lang="ru-RU" sz="2000" b="1" dirty="0">
                <a:latin typeface="Consolas"/>
              </a:rPr>
              <a:t>["возраст"] = 26 </a:t>
            </a:r>
            <a:r>
              <a:rPr lang="ru-RU" sz="2000" dirty="0">
                <a:latin typeface="Consolas"/>
              </a:rPr>
              <a:t> </a:t>
            </a:r>
            <a:endParaRPr lang="ru-RU" sz="2000" dirty="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 Меняем значение по ключу "возраст"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751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60DD9-B5D8-B7BF-0A8A-48E9097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ptos"/>
              </a:rPr>
              <a:t>Как удалить элементы?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611F6-F76D-3287-5DCD-B84D6F4E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3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Для удаления элемента можно использовать команду </a:t>
            </a:r>
            <a:r>
              <a:rPr lang="ru-RU" sz="2000" dirty="0" err="1">
                <a:latin typeface="Consolas"/>
              </a:rPr>
              <a:t>del</a:t>
            </a:r>
            <a:r>
              <a:rPr lang="ru-RU" sz="2000" dirty="0">
                <a:ea typeface="+mn-lt"/>
                <a:cs typeface="+mn-lt"/>
              </a:rPr>
              <a:t>:</a:t>
            </a:r>
            <a:endParaRPr lang="ru-RU" sz="2000" dirty="0"/>
          </a:p>
          <a:p>
            <a:pPr marL="0" indent="0">
              <a:buNone/>
            </a:pPr>
            <a:endParaRPr lang="ru-RU" sz="2000" dirty="0">
              <a:latin typeface="Consolas"/>
            </a:endParaRPr>
          </a:p>
          <a:p>
            <a:pPr marL="0" indent="0">
              <a:buNone/>
            </a:pPr>
            <a:r>
              <a:rPr lang="ru-RU" sz="2000" b="1" dirty="0">
                <a:latin typeface="Consolas"/>
              </a:rPr>
              <a:t>del my_dict["город"] </a:t>
            </a:r>
            <a:r>
              <a:rPr lang="ru-RU" sz="2000" dirty="0">
                <a:latin typeface="Consolas"/>
              </a:rPr>
              <a:t> </a:t>
            </a:r>
            <a:endParaRPr lang="ru-RU" sz="2000" dirty="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 Удаляет пару с ключом "город"
</a:t>
            </a:r>
            <a:endParaRPr lang="ru-RU" sz="2000"/>
          </a:p>
          <a:p>
            <a:r>
              <a:rPr lang="ru-RU" sz="2000" dirty="0">
                <a:ea typeface="+mn-lt"/>
                <a:cs typeface="+mn-lt"/>
              </a:rPr>
              <a:t>Если ключа нет в словаре, будет ошибка. Чтобы избежать ошибки, можно использовать метод </a:t>
            </a:r>
            <a:r>
              <a:rPr lang="ru-RU" sz="2000" dirty="0">
                <a:latin typeface="Consolas"/>
              </a:rPr>
              <a:t>.</a:t>
            </a:r>
            <a:r>
              <a:rPr lang="ru-RU" sz="2000" dirty="0" err="1">
                <a:latin typeface="Consolas"/>
              </a:rPr>
              <a:t>pop</a:t>
            </a:r>
            <a:r>
              <a:rPr lang="ru-RU" sz="2000" dirty="0">
                <a:latin typeface="Consolas"/>
              </a:rPr>
              <a:t>()</a:t>
            </a:r>
            <a:r>
              <a:rPr lang="ru-RU" sz="2000" dirty="0">
                <a:ea typeface="+mn-lt"/>
                <a:cs typeface="+mn-lt"/>
              </a:rPr>
              <a:t>, который удаляет элемент и возвращает его значение:</a:t>
            </a:r>
            <a:endParaRPr lang="ru-RU" sz="2000" dirty="0"/>
          </a:p>
          <a:p>
            <a:endParaRPr lang="ru-RU" sz="2000" dirty="0">
              <a:latin typeface="Consolas"/>
            </a:endParaRPr>
          </a:p>
          <a:p>
            <a:pPr marL="0" indent="0">
              <a:buNone/>
            </a:pPr>
            <a:r>
              <a:rPr lang="ru-RU" sz="2000" b="1" dirty="0" err="1">
                <a:latin typeface="Consolas"/>
              </a:rPr>
              <a:t>removed_value</a:t>
            </a:r>
            <a:r>
              <a:rPr lang="ru-RU" sz="2000" b="1" dirty="0">
                <a:latin typeface="Consolas"/>
              </a:rPr>
              <a:t> = </a:t>
            </a:r>
            <a:r>
              <a:rPr lang="ru-RU" sz="2000" b="1" dirty="0" err="1">
                <a:latin typeface="Consolas"/>
              </a:rPr>
              <a:t>my_dict.pop</a:t>
            </a:r>
            <a:r>
              <a:rPr lang="ru-RU" sz="2000" b="1" dirty="0">
                <a:latin typeface="Consolas"/>
              </a:rPr>
              <a:t>("возраст")</a:t>
            </a:r>
            <a:r>
              <a:rPr lang="ru-RU" sz="2000" dirty="0">
                <a:latin typeface="Consolas"/>
              </a:rPr>
              <a:t> </a:t>
            </a:r>
            <a:endParaRPr lang="ru-RU" sz="2000" dirty="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 Удаляет пару "возраст" и возвращает значение</a:t>
            </a:r>
            <a:endParaRPr lang="ru-RU" sz="2000" dirty="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
</a:t>
            </a:r>
            <a:r>
              <a:rPr lang="ru-RU" sz="2000" b="1" err="1">
                <a:latin typeface="Consolas"/>
              </a:rPr>
              <a:t>print</a:t>
            </a:r>
            <a:r>
              <a:rPr lang="ru-RU" sz="2000" b="1" dirty="0">
                <a:latin typeface="Consolas"/>
              </a:rPr>
              <a:t>(</a:t>
            </a:r>
            <a:r>
              <a:rPr lang="ru-RU" sz="2000" b="1" err="1">
                <a:latin typeface="Consolas"/>
              </a:rPr>
              <a:t>removed_value</a:t>
            </a:r>
            <a:r>
              <a:rPr lang="ru-RU" sz="2000" b="1" dirty="0">
                <a:latin typeface="Consolas"/>
              </a:rPr>
              <a:t>)  </a:t>
            </a:r>
            <a:endParaRPr lang="ru-RU" sz="2000" b="1" dirty="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 Выведет: 26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938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42042-6E17-7962-7F4B-A5A52084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ptos"/>
              </a:rPr>
              <a:t>Как узнать, есть ли ключ в словаре?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0F076-D416-A0CD-F59D-D7CC3753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Для проверки, существует ли ключ в словаре, используйте оператор </a:t>
            </a:r>
            <a:r>
              <a:rPr lang="ru-RU" sz="2000" dirty="0" err="1">
                <a:latin typeface="Consolas"/>
              </a:rPr>
              <a:t>in</a:t>
            </a:r>
            <a:r>
              <a:rPr lang="ru-RU" sz="2000" dirty="0">
                <a:ea typeface="+mn-lt"/>
                <a:cs typeface="+mn-lt"/>
              </a:rPr>
              <a:t>:</a:t>
            </a:r>
            <a:endParaRPr lang="ru-RU" sz="2000" dirty="0"/>
          </a:p>
          <a:p>
            <a:endParaRPr lang="ru-RU" sz="2000" dirty="0">
              <a:latin typeface="Consolas"/>
            </a:endParaRPr>
          </a:p>
          <a:p>
            <a:pPr marL="0" indent="0">
              <a:buNone/>
            </a:pPr>
            <a:r>
              <a:rPr lang="ru-RU" sz="2000" b="1" err="1">
                <a:latin typeface="Consolas"/>
              </a:rPr>
              <a:t>print</a:t>
            </a:r>
            <a:r>
              <a:rPr lang="ru-RU" sz="2000" b="1" dirty="0">
                <a:latin typeface="Consolas"/>
              </a:rPr>
              <a:t>("город" </a:t>
            </a:r>
            <a:r>
              <a:rPr lang="ru-RU" sz="2000" b="1" err="1">
                <a:latin typeface="Consolas"/>
              </a:rPr>
              <a:t>in</a:t>
            </a:r>
            <a:r>
              <a:rPr lang="ru-RU" sz="2000" b="1" dirty="0">
                <a:latin typeface="Consolas"/>
              </a:rPr>
              <a:t> </a:t>
            </a:r>
            <a:r>
              <a:rPr lang="ru-RU" sz="2000" b="1" err="1">
                <a:latin typeface="Consolas"/>
              </a:rPr>
              <a:t>my_dict</a:t>
            </a:r>
            <a:r>
              <a:rPr lang="ru-RU" sz="2000" b="1" dirty="0">
                <a:latin typeface="Consolas"/>
              </a:rPr>
              <a:t>)</a:t>
            </a:r>
            <a:r>
              <a:rPr lang="ru-RU" sz="2000" dirty="0">
                <a:latin typeface="Consolas"/>
              </a:rPr>
              <a:t>  </a:t>
            </a:r>
            <a:endParaRPr lang="ru-RU" sz="200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000" dirty="0">
                <a:latin typeface="Consolas"/>
              </a:rPr>
              <a:t> Выведет: </a:t>
            </a:r>
            <a:r>
              <a:rPr lang="ru-RU" sz="2000" dirty="0" err="1">
                <a:latin typeface="Consolas"/>
              </a:rPr>
              <a:t>False</a:t>
            </a:r>
            <a:r>
              <a:rPr lang="ru-RU" sz="2000" dirty="0">
                <a:latin typeface="Consolas"/>
              </a:rPr>
              <a:t> (если "город" уже удален)</a:t>
            </a:r>
            <a:endParaRPr lang="ru-RU" sz="200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5639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650ED-0450-F5C9-CBAF-8ED769F1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ptos"/>
              </a:rPr>
              <a:t>Методы словаря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B3651-512F-C14C-8B9E-0D5DE2E5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871"/>
            <a:ext cx="10515600" cy="514209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latin typeface="Consolas"/>
              </a:rPr>
              <a:t>1.keys()</a:t>
            </a:r>
            <a:r>
              <a:rPr lang="ru-RU" dirty="0">
                <a:ea typeface="+mn-lt"/>
                <a:cs typeface="+mn-lt"/>
              </a:rPr>
              <a:t> — возвращает все ключи словаря: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Consolas"/>
            </a:endParaRPr>
          </a:p>
          <a:p>
            <a:pPr marL="0" indent="0">
              <a:buNone/>
            </a:pPr>
            <a:r>
              <a:rPr lang="ru-RU" sz="2400" b="1" err="1">
                <a:latin typeface="Consolas"/>
              </a:rPr>
              <a:t>print</a:t>
            </a:r>
            <a:r>
              <a:rPr lang="ru-RU" sz="2400" b="1" dirty="0">
                <a:latin typeface="Consolas"/>
              </a:rPr>
              <a:t>(</a:t>
            </a:r>
            <a:r>
              <a:rPr lang="ru-RU" sz="2400" b="1" err="1">
                <a:latin typeface="Consolas"/>
              </a:rPr>
              <a:t>my_dict.keys</a:t>
            </a:r>
            <a:r>
              <a:rPr lang="ru-RU" sz="2400" b="1" dirty="0">
                <a:latin typeface="Consolas"/>
              </a:rPr>
              <a:t>())</a:t>
            </a:r>
            <a:r>
              <a:rPr lang="ru-RU" sz="2400" dirty="0">
                <a:latin typeface="Consolas"/>
              </a:rPr>
              <a:t> </a:t>
            </a:r>
            <a:endParaRPr lang="ru-RU" sz="2400">
              <a:latin typeface="Aptos" panose="020B0004020202020204"/>
            </a:endParaRP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  Выведет: </a:t>
            </a:r>
            <a:r>
              <a:rPr lang="ru-RU" sz="2400" err="1">
                <a:latin typeface="Consolas"/>
              </a:rPr>
              <a:t>dict_keys</a:t>
            </a:r>
            <a:r>
              <a:rPr lang="ru-RU" sz="2400" dirty="0">
                <a:latin typeface="Consolas"/>
              </a:rPr>
              <a:t>(['имя', 'адрес'])</a:t>
            </a:r>
            <a:endParaRPr lang="ru-RU" sz="240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404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Python Dictionaries</vt:lpstr>
      <vt:lpstr>Что такое словарь?</vt:lpstr>
      <vt:lpstr>Как создать словарь?</vt:lpstr>
      <vt:lpstr>Что такое ключи и значения?</vt:lpstr>
      <vt:lpstr>Как обратиться к значению по ключу?</vt:lpstr>
      <vt:lpstr>Как добавить или изменить элементы?</vt:lpstr>
      <vt:lpstr>Как удалить элементы?</vt:lpstr>
      <vt:lpstr>Как узнать, есть ли ключ в словаре?</vt:lpstr>
      <vt:lpstr>Методы словаря</vt:lpstr>
      <vt:lpstr>2.values() — возвращает все значения словаря</vt:lpstr>
      <vt:lpstr>3. items() — возвращает все пары "ключ-значение"</vt:lpstr>
      <vt:lpstr>Пример использования словаря:Предположим, мы хотим создать словарь, где будут храниться оценки студентов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230</cp:revision>
  <dcterms:created xsi:type="dcterms:W3CDTF">2025-02-10T16:09:07Z</dcterms:created>
  <dcterms:modified xsi:type="dcterms:W3CDTF">2025-02-10T19:14:37Z</dcterms:modified>
</cp:coreProperties>
</file>