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3CEE41-ABD2-400D-A174-D8129572396B}">
  <a:tblStyle styleId="{7A3CEE41-ABD2-400D-A174-D812957239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mj</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b41eb0c8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b41eb0c8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mj</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23a7e63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23a7e63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22b4bce9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22b4bce9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MJ</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23a7e63f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23a7e63f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23a7e63f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23a7e63f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23a7e63f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23a7e63f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200">
                <a:solidFill>
                  <a:schemeClr val="dk1"/>
                </a:solidFill>
                <a:highlight>
                  <a:srgbClr val="FFFFFF"/>
                </a:highlight>
                <a:latin typeface="Roboto"/>
                <a:ea typeface="Roboto"/>
                <a:cs typeface="Roboto"/>
                <a:sym typeface="Roboto"/>
              </a:rPr>
              <a:t>Sharanya: </a:t>
            </a:r>
            <a:endParaRPr b="1" sz="12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rPr b="1" lang="en" sz="1200">
                <a:solidFill>
                  <a:schemeClr val="dk1"/>
                </a:solidFill>
                <a:highlight>
                  <a:srgbClr val="FFFFFF"/>
                </a:highlight>
                <a:latin typeface="Roboto"/>
                <a:ea typeface="Roboto"/>
                <a:cs typeface="Roboto"/>
                <a:sym typeface="Roboto"/>
              </a:rPr>
              <a:t>We have implemented a few supervised ML algorithms, the list of the algorithms used are on the screen</a:t>
            </a:r>
            <a:endParaRPr b="1" sz="12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b="1" sz="120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23a7e63f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23a7e63f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Sharanya:</a:t>
            </a:r>
            <a:endParaRPr/>
          </a:p>
          <a:p>
            <a:pPr indent="0" lvl="0" marL="0" rtl="0" algn="l">
              <a:spcBef>
                <a:spcPts val="0"/>
              </a:spcBef>
              <a:spcAft>
                <a:spcPts val="0"/>
              </a:spcAft>
              <a:buNone/>
            </a:pPr>
            <a:r>
              <a:rPr lang="en"/>
              <a:t>We have used cross validation to determine the best model for classification:</a:t>
            </a:r>
            <a:endParaRPr/>
          </a:p>
          <a:p>
            <a:pPr indent="-298450" lvl="0" marL="457200" rtl="0" algn="l">
              <a:spcBef>
                <a:spcPts val="0"/>
              </a:spcBef>
              <a:spcAft>
                <a:spcPts val="0"/>
              </a:spcAft>
              <a:buSzPts val="1100"/>
              <a:buChar char="-"/>
            </a:pPr>
            <a:r>
              <a:rPr lang="en"/>
              <a:t> Decision tree is a tree-structured classifier, where internal nodes represent the features of a dataset, branches represent the decision rules and each leaf node represents the outcome</a:t>
            </a:r>
            <a:endParaRPr/>
          </a:p>
          <a:p>
            <a:pPr indent="-298450" lvl="0" marL="457200" rtl="0" algn="l">
              <a:spcBef>
                <a:spcPts val="0"/>
              </a:spcBef>
              <a:spcAft>
                <a:spcPts val="0"/>
              </a:spcAft>
              <a:buSzPts val="1100"/>
              <a:buChar char="-"/>
            </a:pPr>
            <a:r>
              <a:rPr lang="en"/>
              <a:t>Random forest, like its name implies, consists of a large number of individual decision trees that operate as an ensemble. Each individual tree in the random forest spits out a class prediction and the class with the most votes becomes our model’s prediction.</a:t>
            </a:r>
            <a:endParaRPr/>
          </a:p>
          <a:p>
            <a:pPr indent="-298450" lvl="0" marL="457200" rtl="0" algn="l">
              <a:spcBef>
                <a:spcPts val="0"/>
              </a:spcBef>
              <a:spcAft>
                <a:spcPts val="0"/>
              </a:spcAft>
              <a:buSzPts val="1100"/>
              <a:buChar char="-"/>
            </a:pPr>
            <a:r>
              <a:rPr lang="en"/>
              <a:t>Gradient boosting classifiers are a group of machine learning algorithms that combine many weak learning models together to create a strong predictive model. Decision trees are mostly used when doing gradient boosting.</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a:t>Histogram based gradient boosting estimator is much faster than GradientBoostingClassifier for big datasets (n_samples &gt;= 10 000)</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t/>
            </a:r>
            <a:endParaRPr/>
          </a:p>
          <a:p>
            <a:pPr indent="0" lvl="0" marL="45720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23a7e63f3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23a7e63f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Sharanya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b41eb0c8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b41eb0c8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Sharanya:</a:t>
            </a:r>
            <a:endParaRPr/>
          </a:p>
          <a:p>
            <a:pPr indent="0" lvl="0" marL="0" rtl="0" algn="l">
              <a:spcBef>
                <a:spcPts val="0"/>
              </a:spcBef>
              <a:spcAft>
                <a:spcPts val="0"/>
              </a:spcAft>
              <a:buNone/>
            </a:pPr>
            <a:r>
              <a:rPr lang="en"/>
              <a:t> After finding the </a:t>
            </a:r>
            <a:r>
              <a:rPr lang="en"/>
              <a:t>best ML model, we used the same for making predictions on our simulated attacks. As we can see, that we performed Dos, and the total number of connections formed were 5746. 5714 out of the total were classified as attack, i.e. 99.4%</a:t>
            </a:r>
            <a:endParaRPr/>
          </a:p>
          <a:p>
            <a:pPr indent="0" lvl="0" marL="0" rtl="0" algn="l">
              <a:spcBef>
                <a:spcPts val="0"/>
              </a:spcBef>
              <a:spcAft>
                <a:spcPts val="0"/>
              </a:spcAft>
              <a:buNone/>
            </a:pPr>
            <a:r>
              <a:rPr lang="en"/>
              <a:t>We also simultaed a few non-attack connection and all of them were classified as normal connections.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b41eb0c8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b41eb0c8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22b4bce9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22b4bce9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mj</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22b4bce9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22b4bce9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mj</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22b4bce9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22b4bce9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Mj</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22b4bce9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22b4bce9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22b4bce9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22b4bce9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22b4bce91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22b4bce91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22b4bce91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22b4bce91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b41eb0c8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b41eb0c8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mj</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13700" y="113775"/>
            <a:ext cx="5017500" cy="165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Snort Based Intrusion Detection </a:t>
            </a:r>
            <a:r>
              <a:rPr lang="en"/>
              <a:t>ft.</a:t>
            </a:r>
            <a:r>
              <a:rPr lang="en"/>
              <a:t> ML Models</a:t>
            </a:r>
            <a:endParaRPr/>
          </a:p>
        </p:txBody>
      </p:sp>
      <p:sp>
        <p:nvSpPr>
          <p:cNvPr id="135" name="Google Shape;135;p13"/>
          <p:cNvSpPr txBox="1"/>
          <p:nvPr>
            <p:ph idx="1" type="subTitle"/>
          </p:nvPr>
        </p:nvSpPr>
        <p:spPr>
          <a:xfrm>
            <a:off x="230725" y="3090850"/>
            <a:ext cx="5017500" cy="16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Team: </a:t>
            </a:r>
            <a:r>
              <a:rPr b="1" lang="en" sz="2000">
                <a:latin typeface="Montserrat"/>
                <a:ea typeface="Montserrat"/>
                <a:cs typeface="Montserrat"/>
                <a:sym typeface="Montserrat"/>
              </a:rPr>
              <a:t>CICADA3301</a:t>
            </a:r>
            <a:endParaRPr b="1" sz="2000">
              <a:latin typeface="Montserrat"/>
              <a:ea typeface="Montserrat"/>
              <a:cs typeface="Montserrat"/>
              <a:sym typeface="Montserrat"/>
            </a:endParaRPr>
          </a:p>
          <a:p>
            <a:pPr indent="0" lvl="0" marL="0" rtl="0" algn="l">
              <a:spcBef>
                <a:spcPts val="0"/>
              </a:spcBef>
              <a:spcAft>
                <a:spcPts val="0"/>
              </a:spcAft>
              <a:buNone/>
            </a:pPr>
            <a:r>
              <a:t/>
            </a:r>
            <a:endParaRPr sz="2000">
              <a:latin typeface="Montserrat"/>
              <a:ea typeface="Montserrat"/>
              <a:cs typeface="Montserrat"/>
              <a:sym typeface="Montserrat"/>
            </a:endParaRPr>
          </a:p>
          <a:p>
            <a:pPr indent="0" lvl="0" marL="0" rtl="0" algn="l">
              <a:spcBef>
                <a:spcPts val="0"/>
              </a:spcBef>
              <a:spcAft>
                <a:spcPts val="0"/>
              </a:spcAft>
              <a:buNone/>
            </a:pPr>
            <a:r>
              <a:rPr lang="en" sz="2000">
                <a:latin typeface="Montserrat"/>
                <a:ea typeface="Montserrat"/>
                <a:cs typeface="Montserrat"/>
                <a:sym typeface="Montserrat"/>
              </a:rPr>
              <a:t>Guide: Prof. Sandeep Shukla</a:t>
            </a:r>
            <a:endParaRPr sz="2000">
              <a:latin typeface="Montserrat"/>
              <a:ea typeface="Montserrat"/>
              <a:cs typeface="Montserrat"/>
              <a:sym typeface="Montserrat"/>
            </a:endParaRPr>
          </a:p>
          <a:p>
            <a:pPr indent="0" lvl="0" marL="0" rtl="0" algn="l">
              <a:spcBef>
                <a:spcPts val="0"/>
              </a:spcBef>
              <a:spcAft>
                <a:spcPts val="0"/>
              </a:spcAft>
              <a:buNone/>
            </a:pPr>
            <a:r>
              <a:t/>
            </a:r>
            <a:endParaRPr sz="2000">
              <a:latin typeface="Montserrat"/>
              <a:ea typeface="Montserrat"/>
              <a:cs typeface="Montserrat"/>
              <a:sym typeface="Montserrat"/>
            </a:endParaRPr>
          </a:p>
          <a:p>
            <a:pPr indent="0" lvl="0" marL="0" rtl="0" algn="l">
              <a:spcBef>
                <a:spcPts val="0"/>
              </a:spcBef>
              <a:spcAft>
                <a:spcPts val="0"/>
              </a:spcAft>
              <a:buNone/>
            </a:pPr>
            <a:r>
              <a:t/>
            </a:r>
            <a:endParaRPr sz="2000">
              <a:latin typeface="Montserrat"/>
              <a:ea typeface="Montserrat"/>
              <a:cs typeface="Montserrat"/>
              <a:sym typeface="Montserrat"/>
            </a:endParaRPr>
          </a:p>
          <a:p>
            <a:pPr indent="0" lvl="0" marL="0" rtl="0" algn="l">
              <a:spcBef>
                <a:spcPts val="0"/>
              </a:spcBef>
              <a:spcAft>
                <a:spcPts val="0"/>
              </a:spcAft>
              <a:buNone/>
            </a:pPr>
            <a:r>
              <a:t/>
            </a:r>
            <a:endParaRPr sz="2000">
              <a:latin typeface="Montserrat"/>
              <a:ea typeface="Montserrat"/>
              <a:cs typeface="Montserrat"/>
              <a:sym typeface="Montserrat"/>
            </a:endParaRPr>
          </a:p>
        </p:txBody>
      </p:sp>
      <p:sp>
        <p:nvSpPr>
          <p:cNvPr id="136" name="Google Shape;136;p13"/>
          <p:cNvSpPr txBox="1"/>
          <p:nvPr/>
        </p:nvSpPr>
        <p:spPr>
          <a:xfrm>
            <a:off x="4683400" y="2281100"/>
            <a:ext cx="4170300" cy="26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Archi Gupta (21111014)</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rPr lang="en" sz="1600">
                <a:solidFill>
                  <a:schemeClr val="lt1"/>
                </a:solidFill>
                <a:latin typeface="Lato"/>
                <a:ea typeface="Lato"/>
                <a:cs typeface="Lato"/>
                <a:sym typeface="Lato"/>
              </a:rPr>
              <a:t>Hirak Mondal (20111022)</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rPr lang="en" sz="1600">
                <a:solidFill>
                  <a:schemeClr val="lt1"/>
                </a:solidFill>
                <a:latin typeface="Lato"/>
                <a:ea typeface="Lato"/>
                <a:cs typeface="Lato"/>
                <a:sym typeface="Lato"/>
              </a:rPr>
              <a:t>Manjyot Singh Nanra (21111038)</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rPr lang="en" sz="1600">
                <a:solidFill>
                  <a:schemeClr val="lt1"/>
                </a:solidFill>
                <a:latin typeface="Lato"/>
                <a:ea typeface="Lato"/>
                <a:cs typeface="Lato"/>
                <a:sym typeface="Lato"/>
              </a:rPr>
              <a:t>Neeraj Chouhan (21111044)</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rPr lang="en" sz="1600">
                <a:solidFill>
                  <a:schemeClr val="lt1"/>
                </a:solidFill>
                <a:latin typeface="Lato"/>
                <a:ea typeface="Lato"/>
                <a:cs typeface="Lato"/>
                <a:sym typeface="Lato"/>
              </a:rPr>
              <a:t>Sharanya Saha (21111056)</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p:txBody>
      </p:sp>
      <p:cxnSp>
        <p:nvCxnSpPr>
          <p:cNvPr id="137" name="Google Shape;137;p13"/>
          <p:cNvCxnSpPr/>
          <p:nvPr/>
        </p:nvCxnSpPr>
        <p:spPr>
          <a:xfrm>
            <a:off x="4385250" y="2236850"/>
            <a:ext cx="25200" cy="2780400"/>
          </a:xfrm>
          <a:prstGeom prst="straightConnector1">
            <a:avLst/>
          </a:prstGeom>
          <a:noFill/>
          <a:ln cap="flat" cmpd="sng" w="9525">
            <a:solidFill>
              <a:schemeClr val="dk2"/>
            </a:solidFill>
            <a:prstDash val="solid"/>
            <a:round/>
            <a:headEnd len="med" w="med" type="none"/>
            <a:tailEnd len="med" w="med" type="none"/>
          </a:ln>
        </p:spPr>
      </p:cxnSp>
      <p:pic>
        <p:nvPicPr>
          <p:cNvPr id="138" name="Google Shape;138;p13"/>
          <p:cNvPicPr preferRelativeResize="0"/>
          <p:nvPr/>
        </p:nvPicPr>
        <p:blipFill>
          <a:blip r:embed="rId3">
            <a:alphaModFix/>
          </a:blip>
          <a:stretch>
            <a:fillRect/>
          </a:stretch>
        </p:blipFill>
        <p:spPr>
          <a:xfrm>
            <a:off x="7470100" y="113775"/>
            <a:ext cx="1568850" cy="7559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Processed tcptrace logs</a:t>
            </a:r>
            <a:endParaRPr/>
          </a:p>
        </p:txBody>
      </p:sp>
      <p:pic>
        <p:nvPicPr>
          <p:cNvPr id="197" name="Google Shape;197;p22"/>
          <p:cNvPicPr preferRelativeResize="0"/>
          <p:nvPr/>
        </p:nvPicPr>
        <p:blipFill>
          <a:blip r:embed="rId3">
            <a:alphaModFix/>
          </a:blip>
          <a:stretch>
            <a:fillRect/>
          </a:stretch>
        </p:blipFill>
        <p:spPr>
          <a:xfrm>
            <a:off x="0" y="1925542"/>
            <a:ext cx="9144001" cy="1424066"/>
          </a:xfrm>
          <a:prstGeom prst="rect">
            <a:avLst/>
          </a:prstGeom>
          <a:noFill/>
          <a:ln>
            <a:noFill/>
          </a:ln>
        </p:spPr>
      </p:pic>
      <p:pic>
        <p:nvPicPr>
          <p:cNvPr id="198" name="Google Shape;198;p22"/>
          <p:cNvPicPr preferRelativeResize="0"/>
          <p:nvPr/>
        </p:nvPicPr>
        <p:blipFill>
          <a:blip r:embed="rId4">
            <a:alphaModFix/>
          </a:blip>
          <a:stretch>
            <a:fillRect/>
          </a:stretch>
        </p:blipFill>
        <p:spPr>
          <a:xfrm>
            <a:off x="0" y="1681818"/>
            <a:ext cx="9143999" cy="26826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Applying Machine Learning</a:t>
            </a:r>
            <a:endParaRPr sz="3500"/>
          </a:p>
        </p:txBody>
      </p:sp>
      <p:sp>
        <p:nvSpPr>
          <p:cNvPr id="204" name="Google Shape;204;p23"/>
          <p:cNvSpPr txBox="1"/>
          <p:nvPr>
            <p:ph idx="1" type="body"/>
          </p:nvPr>
        </p:nvSpPr>
        <p:spPr>
          <a:xfrm>
            <a:off x="1384700" y="1807300"/>
            <a:ext cx="7038900" cy="29112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Problem Statement:</a:t>
            </a:r>
            <a:r>
              <a:rPr lang="en" sz="2500"/>
              <a:t> </a:t>
            </a:r>
            <a:r>
              <a:rPr lang="en" sz="2500"/>
              <a:t>Classifying connections into ‘normal’ and ‘attack’</a:t>
            </a:r>
            <a:endParaRPr sz="2500"/>
          </a:p>
          <a:p>
            <a:pPr indent="0" lvl="0" marL="457200" rtl="0" algn="l">
              <a:spcBef>
                <a:spcPts val="1200"/>
              </a:spcBef>
              <a:spcAft>
                <a:spcPts val="0"/>
              </a:spcAft>
              <a:buNone/>
            </a:pPr>
            <a:r>
              <a:t/>
            </a:r>
            <a:endParaRPr sz="2500"/>
          </a:p>
          <a:p>
            <a:pPr indent="-387350" lvl="0" marL="457200" rtl="0" algn="l">
              <a:spcBef>
                <a:spcPts val="1200"/>
              </a:spcBef>
              <a:spcAft>
                <a:spcPts val="0"/>
              </a:spcAft>
              <a:buSzPts val="2500"/>
              <a:buChar char="●"/>
            </a:pPr>
            <a:r>
              <a:rPr lang="en" sz="2500"/>
              <a:t>Dataset used:</a:t>
            </a:r>
            <a:r>
              <a:rPr lang="en" sz="2500"/>
              <a:t> NSL-KDD</a:t>
            </a:r>
            <a:endParaRPr sz="2500"/>
          </a:p>
          <a:p>
            <a:pPr indent="0" lvl="0" marL="0" rtl="0" algn="l">
              <a:spcBef>
                <a:spcPts val="1200"/>
              </a:spcBef>
              <a:spcAft>
                <a:spcPts val="12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Training Dataset: NSL-KDD</a:t>
            </a:r>
            <a:endParaRPr sz="3500"/>
          </a:p>
        </p:txBody>
      </p:sp>
      <p:sp>
        <p:nvSpPr>
          <p:cNvPr id="210" name="Google Shape;210;p24"/>
          <p:cNvSpPr txBox="1"/>
          <p:nvPr>
            <p:ph idx="1" type="body"/>
          </p:nvPr>
        </p:nvSpPr>
        <p:spPr>
          <a:xfrm>
            <a:off x="1297500" y="1487025"/>
            <a:ext cx="7460400" cy="34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Data set contains 43 features per record,  </a:t>
            </a:r>
            <a:endParaRPr sz="1500"/>
          </a:p>
          <a:p>
            <a:pPr indent="-323850" lvl="0" marL="457200" rtl="0" algn="l">
              <a:spcBef>
                <a:spcPts val="1200"/>
              </a:spcBef>
              <a:spcAft>
                <a:spcPts val="0"/>
              </a:spcAft>
              <a:buSzPts val="1500"/>
              <a:buChar char="●"/>
            </a:pPr>
            <a:r>
              <a:rPr lang="en" sz="1500"/>
              <a:t>41 of the features referring to the traffic input itself </a:t>
            </a:r>
            <a:endParaRPr sz="1500"/>
          </a:p>
          <a:p>
            <a:pPr indent="-323850" lvl="0" marL="457200" rtl="0" algn="l">
              <a:spcBef>
                <a:spcPts val="0"/>
              </a:spcBef>
              <a:spcAft>
                <a:spcPts val="0"/>
              </a:spcAft>
              <a:buSzPts val="1500"/>
              <a:buChar char="●"/>
            </a:pPr>
            <a:r>
              <a:rPr lang="en" sz="1500"/>
              <a:t>last two are labels (whether it is a normal or attack) and Score (the severity of the traffic   </a:t>
            </a:r>
            <a:endParaRPr sz="1500"/>
          </a:p>
          <a:p>
            <a:pPr indent="0" lvl="0" marL="0" rtl="0" algn="l">
              <a:spcBef>
                <a:spcPts val="1200"/>
              </a:spcBef>
              <a:spcAft>
                <a:spcPts val="0"/>
              </a:spcAft>
              <a:buNone/>
            </a:pPr>
            <a:r>
              <a:rPr lang="en" sz="1500"/>
              <a:t>Why NSL-KDD?</a:t>
            </a:r>
            <a:endParaRPr sz="1500"/>
          </a:p>
          <a:p>
            <a:pPr indent="-323850" lvl="0" marL="457200" rtl="0" algn="l">
              <a:spcBef>
                <a:spcPts val="1000"/>
              </a:spcBef>
              <a:spcAft>
                <a:spcPts val="0"/>
              </a:spcAft>
              <a:buSzPts val="1500"/>
              <a:buChar char="●"/>
            </a:pPr>
            <a:r>
              <a:rPr lang="en" sz="1500"/>
              <a:t>After preprocessing logs from SNORT traffic, we get 6 overlapping features between  the SNORT Traffic and NSL-KDD Dataset</a:t>
            </a:r>
            <a:endParaRPr sz="1500"/>
          </a:p>
          <a:p>
            <a:pPr indent="-323850" lvl="0" marL="457200" rtl="0" algn="l">
              <a:spcBef>
                <a:spcPts val="1000"/>
              </a:spcBef>
              <a:spcAft>
                <a:spcPts val="0"/>
              </a:spcAft>
              <a:buSzPts val="1500"/>
              <a:buChar char="●"/>
            </a:pPr>
            <a:r>
              <a:rPr lang="en" sz="1500"/>
              <a:t>Features are: (Duration, Protocol, Src_bytes, Dst_bytes, Count, Srv_Count)</a:t>
            </a:r>
            <a:endParaRPr sz="1500"/>
          </a:p>
          <a:p>
            <a:pPr indent="-323850" lvl="0" marL="457200" rtl="0" algn="l">
              <a:spcBef>
                <a:spcPts val="1000"/>
              </a:spcBef>
              <a:spcAft>
                <a:spcPts val="1000"/>
              </a:spcAft>
              <a:buSzPts val="1500"/>
              <a:buChar char="●"/>
            </a:pPr>
            <a:r>
              <a:rPr lang="en" sz="1500"/>
              <a:t>Count and Srv_count are time based features derived from the Snort Traffic.</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Data Pre-processing</a:t>
            </a:r>
            <a:endParaRPr sz="3500"/>
          </a:p>
        </p:txBody>
      </p:sp>
      <p:sp>
        <p:nvSpPr>
          <p:cNvPr id="216" name="Google Shape;216;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Char char="●"/>
            </a:pPr>
            <a:r>
              <a:rPr lang="en" sz="1600"/>
              <a:t>Derivation of additional features- count, srv_count </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For Binary classification we have used output class labels as ‘Normal’ and replaced all others with ‘Attack’</a:t>
            </a:r>
            <a:endParaRPr sz="1600"/>
          </a:p>
          <a:p>
            <a:pPr indent="0" lvl="0" marL="457200" rtl="0" algn="l">
              <a:spcBef>
                <a:spcPts val="1000"/>
              </a:spcBef>
              <a:spcAft>
                <a:spcPts val="0"/>
              </a:spcAft>
              <a:buNone/>
            </a:pPr>
            <a:r>
              <a:t/>
            </a:r>
            <a:endParaRPr sz="1600"/>
          </a:p>
          <a:p>
            <a:pPr indent="-330200" lvl="0" marL="457200" rtl="0" algn="l">
              <a:spcBef>
                <a:spcPts val="1000"/>
              </a:spcBef>
              <a:spcAft>
                <a:spcPts val="0"/>
              </a:spcAft>
              <a:buSzPts val="1600"/>
              <a:buChar char="●"/>
            </a:pPr>
            <a:r>
              <a:rPr lang="en" sz="1600"/>
              <a:t>The categorical labels are handled using label encoder</a:t>
            </a:r>
            <a:endParaRPr sz="1600"/>
          </a:p>
          <a:p>
            <a:pPr indent="0" lvl="0" marL="457200" rtl="0" algn="l">
              <a:spcBef>
                <a:spcPts val="1000"/>
              </a:spcBef>
              <a:spcAft>
                <a:spcPts val="0"/>
              </a:spcAft>
              <a:buNone/>
            </a:pPr>
            <a:r>
              <a:t/>
            </a:r>
            <a:endParaRPr sz="1600"/>
          </a:p>
          <a:p>
            <a:pPr indent="-330200" lvl="0" marL="457200" rtl="0" algn="l">
              <a:spcBef>
                <a:spcPts val="1000"/>
              </a:spcBef>
              <a:spcAft>
                <a:spcPts val="0"/>
              </a:spcAft>
              <a:buSzPts val="1600"/>
              <a:buChar char="●"/>
            </a:pPr>
            <a:r>
              <a:rPr lang="en" sz="1600"/>
              <a:t>NSL-KDD dataset has been divided into a training set and a test set. </a:t>
            </a:r>
            <a:endParaRPr sz="1600"/>
          </a:p>
          <a:p>
            <a:pPr indent="0" lvl="0" marL="457200" rtl="0" algn="l">
              <a:spcBef>
                <a:spcPts val="1200"/>
              </a:spcBef>
              <a:spcAft>
                <a:spcPts val="12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Evaluation Metrics</a:t>
            </a:r>
            <a:endParaRPr sz="3500"/>
          </a:p>
        </p:txBody>
      </p:sp>
      <p:sp>
        <p:nvSpPr>
          <p:cNvPr id="222" name="Google Shape;222;p26"/>
          <p:cNvSpPr txBox="1"/>
          <p:nvPr>
            <p:ph idx="1" type="body"/>
          </p:nvPr>
        </p:nvSpPr>
        <p:spPr>
          <a:xfrm>
            <a:off x="989675" y="1307850"/>
            <a:ext cx="73644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False Alarm Rate:</a:t>
            </a:r>
            <a:endParaRPr b="1" sz="1500"/>
          </a:p>
          <a:p>
            <a:pPr indent="0" lvl="0" marL="457200" rtl="0" algn="l">
              <a:spcBef>
                <a:spcPts val="1200"/>
              </a:spcBef>
              <a:spcAft>
                <a:spcPts val="0"/>
              </a:spcAft>
              <a:buNone/>
            </a:pPr>
            <a:r>
              <a:rPr lang="en" sz="1500"/>
              <a:t>False Alarm rate is calculated as the number of all incorrect predictions divided by the number of true positives. It is given by the relation :</a:t>
            </a:r>
            <a:endParaRPr sz="1500"/>
          </a:p>
          <a:p>
            <a:pPr indent="0" lvl="0" marL="457200" rtl="0" algn="l">
              <a:spcBef>
                <a:spcPts val="1200"/>
              </a:spcBef>
              <a:spcAft>
                <a:spcPts val="0"/>
              </a:spcAft>
              <a:buNone/>
            </a:pPr>
            <a:r>
              <a:t/>
            </a:r>
            <a:endParaRPr sz="1500"/>
          </a:p>
          <a:p>
            <a:pPr indent="0" lvl="0" marL="457200" rtl="0" algn="l">
              <a:spcBef>
                <a:spcPts val="1200"/>
              </a:spcBef>
              <a:spcAft>
                <a:spcPts val="1200"/>
              </a:spcAft>
              <a:buNone/>
            </a:pPr>
            <a:r>
              <a:t/>
            </a:r>
            <a:endParaRPr sz="1500"/>
          </a:p>
        </p:txBody>
      </p:sp>
      <p:pic>
        <p:nvPicPr>
          <p:cNvPr id="223" name="Google Shape;223;p26"/>
          <p:cNvPicPr preferRelativeResize="0"/>
          <p:nvPr/>
        </p:nvPicPr>
        <p:blipFill rotWithShape="1">
          <a:blip r:embed="rId3">
            <a:alphaModFix/>
          </a:blip>
          <a:srcRect b="8614" l="0" r="0" t="25927"/>
          <a:stretch/>
        </p:blipFill>
        <p:spPr>
          <a:xfrm>
            <a:off x="2882700" y="2466475"/>
            <a:ext cx="2958575" cy="593950"/>
          </a:xfrm>
          <a:prstGeom prst="rect">
            <a:avLst/>
          </a:prstGeom>
          <a:noFill/>
          <a:ln>
            <a:noFill/>
          </a:ln>
        </p:spPr>
      </p:pic>
      <p:sp>
        <p:nvSpPr>
          <p:cNvPr id="224" name="Google Shape;224;p26"/>
          <p:cNvSpPr txBox="1"/>
          <p:nvPr/>
        </p:nvSpPr>
        <p:spPr>
          <a:xfrm>
            <a:off x="989675" y="3028950"/>
            <a:ext cx="7364400" cy="1339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Lato"/>
              <a:buChar char="●"/>
            </a:pPr>
            <a:r>
              <a:rPr b="1" lang="en" sz="1500">
                <a:solidFill>
                  <a:schemeClr val="lt1"/>
                </a:solidFill>
                <a:latin typeface="Lato"/>
                <a:ea typeface="Lato"/>
                <a:cs typeface="Lato"/>
                <a:sym typeface="Lato"/>
              </a:rPr>
              <a:t>Accuracy:</a:t>
            </a:r>
            <a:endParaRPr b="1" sz="1500">
              <a:solidFill>
                <a:schemeClr val="lt1"/>
              </a:solidFill>
              <a:latin typeface="Lato"/>
              <a:ea typeface="Lato"/>
              <a:cs typeface="Lato"/>
              <a:sym typeface="Lato"/>
            </a:endParaRPr>
          </a:p>
          <a:p>
            <a:pPr indent="0" lvl="0" marL="457200" rtl="0" algn="l">
              <a:spcBef>
                <a:spcPts val="0"/>
              </a:spcBef>
              <a:spcAft>
                <a:spcPts val="0"/>
              </a:spcAft>
              <a:buNone/>
            </a:pPr>
            <a:r>
              <a:t/>
            </a:r>
            <a:endParaRPr sz="1500">
              <a:solidFill>
                <a:schemeClr val="lt1"/>
              </a:solidFill>
              <a:latin typeface="Lato"/>
              <a:ea typeface="Lato"/>
              <a:cs typeface="Lato"/>
              <a:sym typeface="Lato"/>
            </a:endParaRPr>
          </a:p>
          <a:p>
            <a:pPr indent="0" lvl="0" marL="457200" rtl="0" algn="l">
              <a:spcBef>
                <a:spcPts val="0"/>
              </a:spcBef>
              <a:spcAft>
                <a:spcPts val="0"/>
              </a:spcAft>
              <a:buNone/>
            </a:pPr>
            <a:r>
              <a:rPr lang="en" sz="1500">
                <a:solidFill>
                  <a:schemeClr val="lt1"/>
                </a:solidFill>
                <a:latin typeface="Lato"/>
                <a:ea typeface="Lato"/>
                <a:cs typeface="Lato"/>
                <a:sym typeface="Lato"/>
              </a:rPr>
              <a:t>The accuracy (AC) is the proportion of the total number of predictions that were correct. It is given by the relation:</a:t>
            </a:r>
            <a:endParaRPr sz="1500">
              <a:solidFill>
                <a:schemeClr val="lt1"/>
              </a:solidFill>
              <a:latin typeface="Lato"/>
              <a:ea typeface="Lato"/>
              <a:cs typeface="Lato"/>
              <a:sym typeface="Lato"/>
            </a:endParaRPr>
          </a:p>
          <a:p>
            <a:pPr indent="0" lvl="0" marL="457200" rtl="0" algn="l">
              <a:spcBef>
                <a:spcPts val="0"/>
              </a:spcBef>
              <a:spcAft>
                <a:spcPts val="0"/>
              </a:spcAft>
              <a:buNone/>
            </a:pPr>
            <a:r>
              <a:t/>
            </a:r>
            <a:endParaRPr sz="1500">
              <a:solidFill>
                <a:schemeClr val="lt1"/>
              </a:solidFill>
              <a:latin typeface="Lato"/>
              <a:ea typeface="Lato"/>
              <a:cs typeface="Lato"/>
              <a:sym typeface="Lato"/>
            </a:endParaRPr>
          </a:p>
        </p:txBody>
      </p:sp>
      <p:pic>
        <p:nvPicPr>
          <p:cNvPr id="225" name="Google Shape;225;p26"/>
          <p:cNvPicPr preferRelativeResize="0"/>
          <p:nvPr/>
        </p:nvPicPr>
        <p:blipFill rotWithShape="1">
          <a:blip r:embed="rId4">
            <a:alphaModFix/>
          </a:blip>
          <a:srcRect b="0" l="0" r="0" t="9673"/>
          <a:stretch/>
        </p:blipFill>
        <p:spPr>
          <a:xfrm>
            <a:off x="2976325" y="4219050"/>
            <a:ext cx="2771325" cy="672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Algorithms</a:t>
            </a:r>
            <a:endParaRPr sz="3500"/>
          </a:p>
        </p:txBody>
      </p:sp>
      <p:sp>
        <p:nvSpPr>
          <p:cNvPr id="231" name="Google Shape;231;p27"/>
          <p:cNvSpPr txBox="1"/>
          <p:nvPr>
            <p:ph idx="1" type="body"/>
          </p:nvPr>
        </p:nvSpPr>
        <p:spPr>
          <a:xfrm>
            <a:off x="1050150" y="964200"/>
            <a:ext cx="7533600" cy="32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l">
              <a:lnSpc>
                <a:spcPct val="115000"/>
              </a:lnSpc>
              <a:spcBef>
                <a:spcPts val="1200"/>
              </a:spcBef>
              <a:spcAft>
                <a:spcPts val="0"/>
              </a:spcAft>
              <a:buSzPts val="1600"/>
              <a:buChar char="-"/>
            </a:pPr>
            <a:r>
              <a:rPr lang="en" sz="1600"/>
              <a:t>Decision Tree Classifier</a:t>
            </a:r>
            <a:endParaRPr sz="1600"/>
          </a:p>
          <a:p>
            <a:pPr indent="-330200" lvl="0" marL="457200" rtl="0" algn="l">
              <a:lnSpc>
                <a:spcPct val="115000"/>
              </a:lnSpc>
              <a:spcBef>
                <a:spcPts val="0"/>
              </a:spcBef>
              <a:spcAft>
                <a:spcPts val="0"/>
              </a:spcAft>
              <a:buSzPts val="1600"/>
              <a:buChar char="-"/>
            </a:pPr>
            <a:r>
              <a:rPr lang="en" sz="1600"/>
              <a:t>Logistic Regression</a:t>
            </a:r>
            <a:endParaRPr sz="1600"/>
          </a:p>
          <a:p>
            <a:pPr indent="-330200" lvl="0" marL="457200" rtl="0" algn="l">
              <a:lnSpc>
                <a:spcPct val="115000"/>
              </a:lnSpc>
              <a:spcBef>
                <a:spcPts val="0"/>
              </a:spcBef>
              <a:spcAft>
                <a:spcPts val="0"/>
              </a:spcAft>
              <a:buSzPts val="1600"/>
              <a:buChar char="-"/>
            </a:pPr>
            <a:r>
              <a:rPr lang="en" sz="1600"/>
              <a:t>Random Forest Classifier</a:t>
            </a:r>
            <a:endParaRPr sz="1600"/>
          </a:p>
          <a:p>
            <a:pPr indent="-330200" lvl="0" marL="457200" marR="0" rtl="0" algn="l">
              <a:lnSpc>
                <a:spcPct val="115000"/>
              </a:lnSpc>
              <a:spcBef>
                <a:spcPts val="0"/>
              </a:spcBef>
              <a:spcAft>
                <a:spcPts val="0"/>
              </a:spcAft>
              <a:buSzPts val="1600"/>
              <a:buChar char="-"/>
            </a:pPr>
            <a:r>
              <a:rPr lang="en" sz="1600"/>
              <a:t>K-Nearest Neighbor(KNN) Classifier</a:t>
            </a:r>
            <a:endParaRPr sz="1600"/>
          </a:p>
          <a:p>
            <a:pPr indent="-330200" lvl="0" marL="457200" marR="0" rtl="0" algn="l">
              <a:lnSpc>
                <a:spcPct val="115000"/>
              </a:lnSpc>
              <a:spcBef>
                <a:spcPts val="0"/>
              </a:spcBef>
              <a:spcAft>
                <a:spcPts val="0"/>
              </a:spcAft>
              <a:buSzPts val="1600"/>
              <a:buChar char="-"/>
            </a:pPr>
            <a:r>
              <a:rPr lang="en" sz="1600"/>
              <a:t>Stochastic Gradient Descent(SGD) Classifier</a:t>
            </a:r>
            <a:endParaRPr sz="1600"/>
          </a:p>
          <a:p>
            <a:pPr indent="-330200" lvl="0" marL="457200" rtl="0" algn="l">
              <a:spcBef>
                <a:spcPts val="0"/>
              </a:spcBef>
              <a:spcAft>
                <a:spcPts val="0"/>
              </a:spcAft>
              <a:buSzPts val="1600"/>
              <a:buChar char="-"/>
            </a:pPr>
            <a:r>
              <a:rPr lang="en" sz="1600"/>
              <a:t>AdaBoost Classifier</a:t>
            </a:r>
            <a:endParaRPr sz="1600"/>
          </a:p>
          <a:p>
            <a:pPr indent="-330200" lvl="0" marL="457200" marR="0" rtl="0" algn="l">
              <a:lnSpc>
                <a:spcPct val="115000"/>
              </a:lnSpc>
              <a:spcBef>
                <a:spcPts val="0"/>
              </a:spcBef>
              <a:spcAft>
                <a:spcPts val="0"/>
              </a:spcAft>
              <a:buSzPts val="1600"/>
              <a:buChar char="-"/>
            </a:pPr>
            <a:r>
              <a:rPr lang="en" sz="1600"/>
              <a:t>Gradient Boosting Classifier</a:t>
            </a:r>
            <a:endParaRPr sz="1600"/>
          </a:p>
          <a:p>
            <a:pPr indent="-330200" lvl="0" marL="457200" rtl="0" algn="l">
              <a:spcBef>
                <a:spcPts val="0"/>
              </a:spcBef>
              <a:spcAft>
                <a:spcPts val="0"/>
              </a:spcAft>
              <a:buSzPts val="1600"/>
              <a:buChar char="-"/>
            </a:pPr>
            <a:r>
              <a:rPr lang="en" sz="1600"/>
              <a:t>Histogram-Based Gradient Boosting Classifier</a:t>
            </a:r>
            <a:endParaRPr sz="1600"/>
          </a:p>
          <a:p>
            <a:pPr indent="-330200" lvl="0" marL="457200" marR="0" rtl="0" algn="l">
              <a:lnSpc>
                <a:spcPct val="115000"/>
              </a:lnSpc>
              <a:spcBef>
                <a:spcPts val="0"/>
              </a:spcBef>
              <a:spcAft>
                <a:spcPts val="0"/>
              </a:spcAft>
              <a:buSzPts val="1600"/>
              <a:buChar char="-"/>
            </a:pPr>
            <a:r>
              <a:rPr lang="en" sz="1600"/>
              <a:t>Multi Layer Perceptron (MLP) Classifier</a:t>
            </a:r>
            <a:endParaRPr sz="1600"/>
          </a:p>
          <a:p>
            <a:pPr indent="-330200" lvl="0" marL="457200" rtl="0" algn="l">
              <a:spcBef>
                <a:spcPts val="0"/>
              </a:spcBef>
              <a:spcAft>
                <a:spcPts val="0"/>
              </a:spcAft>
              <a:buSzPts val="1600"/>
              <a:buChar char="-"/>
            </a:pPr>
            <a:r>
              <a:rPr lang="en" sz="1600"/>
              <a:t>Gaussian Naive Bias</a:t>
            </a:r>
            <a:endParaRPr sz="1600"/>
          </a:p>
          <a:p>
            <a:pPr indent="-330200" lvl="0" marL="457200" rtl="0" algn="l">
              <a:spcBef>
                <a:spcPts val="0"/>
              </a:spcBef>
              <a:spcAft>
                <a:spcPts val="0"/>
              </a:spcAft>
              <a:buSzPts val="1600"/>
              <a:buChar char="-"/>
            </a:pPr>
            <a:r>
              <a:rPr lang="en" sz="1600"/>
              <a:t>Multinomial Naive Bias</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052550" y="407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Results</a:t>
            </a:r>
            <a:endParaRPr sz="3500"/>
          </a:p>
        </p:txBody>
      </p:sp>
      <p:sp>
        <p:nvSpPr>
          <p:cNvPr id="237" name="Google Shape;23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700"/>
          </a:p>
        </p:txBody>
      </p:sp>
      <p:pic>
        <p:nvPicPr>
          <p:cNvPr id="238" name="Google Shape;238;p28"/>
          <p:cNvPicPr preferRelativeResize="0"/>
          <p:nvPr/>
        </p:nvPicPr>
        <p:blipFill rotWithShape="1">
          <a:blip r:embed="rId3">
            <a:alphaModFix/>
          </a:blip>
          <a:srcRect b="951" l="0" r="0" t="951"/>
          <a:stretch/>
        </p:blipFill>
        <p:spPr>
          <a:xfrm>
            <a:off x="1157900" y="1567550"/>
            <a:ext cx="7178500" cy="3293725"/>
          </a:xfrm>
          <a:prstGeom prst="rect">
            <a:avLst/>
          </a:prstGeom>
          <a:noFill/>
          <a:ln>
            <a:noFill/>
          </a:ln>
        </p:spPr>
      </p:pic>
      <p:sp>
        <p:nvSpPr>
          <p:cNvPr id="239" name="Google Shape;239;p28"/>
          <p:cNvSpPr txBox="1"/>
          <p:nvPr/>
        </p:nvSpPr>
        <p:spPr>
          <a:xfrm>
            <a:off x="1052550" y="1167350"/>
            <a:ext cx="37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Average Cross validation accuracy (7 fold) :</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1297500" y="393750"/>
            <a:ext cx="7038900" cy="67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500"/>
              <a:t>Results</a:t>
            </a:r>
            <a:endParaRPr sz="3500"/>
          </a:p>
          <a:p>
            <a:pPr indent="0" lvl="0" marL="0" rtl="0" algn="l">
              <a:spcBef>
                <a:spcPts val="0"/>
              </a:spcBef>
              <a:spcAft>
                <a:spcPts val="0"/>
              </a:spcAft>
              <a:buNone/>
            </a:pPr>
            <a:r>
              <a:t/>
            </a:r>
            <a:endParaRPr sz="1744"/>
          </a:p>
          <a:p>
            <a:pPr indent="0" lvl="0" marL="0" rtl="0" algn="l">
              <a:spcBef>
                <a:spcPts val="0"/>
              </a:spcBef>
              <a:spcAft>
                <a:spcPts val="0"/>
              </a:spcAft>
              <a:buNone/>
            </a:pPr>
            <a:r>
              <a:t/>
            </a:r>
            <a:endParaRPr sz="1744"/>
          </a:p>
          <a:p>
            <a:pPr indent="0" lvl="0" marL="0" rtl="0" algn="l">
              <a:spcBef>
                <a:spcPts val="0"/>
              </a:spcBef>
              <a:spcAft>
                <a:spcPts val="0"/>
              </a:spcAft>
              <a:buNone/>
            </a:pPr>
            <a:r>
              <a:t/>
            </a:r>
            <a:endParaRPr sz="1744"/>
          </a:p>
          <a:p>
            <a:pPr indent="0" lvl="0" marL="0" rtl="0" algn="l">
              <a:spcBef>
                <a:spcPts val="0"/>
              </a:spcBef>
              <a:spcAft>
                <a:spcPts val="0"/>
              </a:spcAft>
              <a:buNone/>
            </a:pPr>
            <a:r>
              <a:t/>
            </a:r>
            <a:endParaRPr sz="1744"/>
          </a:p>
          <a:p>
            <a:pPr indent="0" lvl="0" marL="0" rtl="0" algn="l">
              <a:spcBef>
                <a:spcPts val="0"/>
              </a:spcBef>
              <a:spcAft>
                <a:spcPts val="0"/>
              </a:spcAft>
              <a:buNone/>
            </a:pPr>
            <a:r>
              <a:t/>
            </a:r>
            <a:endParaRPr sz="1744"/>
          </a:p>
          <a:p>
            <a:pPr indent="0" lvl="0" marL="0" rtl="0" algn="l">
              <a:spcBef>
                <a:spcPts val="0"/>
              </a:spcBef>
              <a:spcAft>
                <a:spcPts val="0"/>
              </a:spcAft>
              <a:buNone/>
            </a:pPr>
            <a:r>
              <a:rPr lang="en" sz="2411"/>
              <a:t>False Alarm Rate:</a:t>
            </a:r>
            <a:endParaRPr sz="2411"/>
          </a:p>
        </p:txBody>
      </p:sp>
      <p:pic>
        <p:nvPicPr>
          <p:cNvPr id="245" name="Google Shape;245;p29"/>
          <p:cNvPicPr preferRelativeResize="0"/>
          <p:nvPr/>
        </p:nvPicPr>
        <p:blipFill rotWithShape="1">
          <a:blip r:embed="rId3">
            <a:alphaModFix/>
          </a:blip>
          <a:srcRect b="0" l="0" r="0" t="0"/>
          <a:stretch/>
        </p:blipFill>
        <p:spPr>
          <a:xfrm>
            <a:off x="4250900" y="1111950"/>
            <a:ext cx="3355575" cy="3530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Predictions :</a:t>
            </a:r>
            <a:endParaRPr sz="3500"/>
          </a:p>
        </p:txBody>
      </p:sp>
      <p:graphicFrame>
        <p:nvGraphicFramePr>
          <p:cNvPr id="251" name="Google Shape;251;p30"/>
          <p:cNvGraphicFramePr/>
          <p:nvPr/>
        </p:nvGraphicFramePr>
        <p:xfrm>
          <a:off x="1325625" y="1930525"/>
          <a:ext cx="3000000" cy="3000000"/>
        </p:xfrm>
        <a:graphic>
          <a:graphicData uri="http://schemas.openxmlformats.org/drawingml/2006/table">
            <a:tbl>
              <a:tblPr>
                <a:noFill/>
                <a:tableStyleId>{7A3CEE41-ABD2-400D-A174-D8129572396B}</a:tableStyleId>
              </a:tblPr>
              <a:tblGrid>
                <a:gridCol w="2164250"/>
                <a:gridCol w="2164250"/>
                <a:gridCol w="2164250"/>
              </a:tblGrid>
              <a:tr h="781950">
                <a:tc>
                  <a:txBody>
                    <a:bodyPr/>
                    <a:lstStyle/>
                    <a:p>
                      <a:pPr indent="0" lvl="0" marL="0" rtl="0" algn="ctr">
                        <a:spcBef>
                          <a:spcPts val="0"/>
                        </a:spcBef>
                        <a:spcAft>
                          <a:spcPts val="0"/>
                        </a:spcAft>
                        <a:buNone/>
                      </a:pPr>
                      <a:r>
                        <a:rPr b="1" lang="en" sz="1500">
                          <a:solidFill>
                            <a:schemeClr val="lt1"/>
                          </a:solidFill>
                          <a:latin typeface="Lato"/>
                          <a:ea typeface="Lato"/>
                          <a:cs typeface="Lato"/>
                          <a:sym typeface="Lato"/>
                        </a:rPr>
                        <a:t>Type of attack</a:t>
                      </a:r>
                      <a:endParaRPr b="1" sz="1500">
                        <a:solidFill>
                          <a:schemeClr val="l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500">
                          <a:solidFill>
                            <a:schemeClr val="lt1"/>
                          </a:solidFill>
                          <a:latin typeface="Lato"/>
                          <a:ea typeface="Lato"/>
                          <a:cs typeface="Lato"/>
                          <a:sym typeface="Lato"/>
                        </a:rPr>
                        <a:t>Total Number of connections</a:t>
                      </a:r>
                      <a:endParaRPr b="1" sz="1500">
                        <a:solidFill>
                          <a:schemeClr val="lt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500">
                          <a:solidFill>
                            <a:schemeClr val="lt1"/>
                          </a:solidFill>
                          <a:latin typeface="Lato"/>
                          <a:ea typeface="Lato"/>
                          <a:cs typeface="Lato"/>
                          <a:sym typeface="Lato"/>
                        </a:rPr>
                        <a:t>Number of connections classified as attack</a:t>
                      </a:r>
                      <a:endParaRPr b="1" sz="1500">
                        <a:solidFill>
                          <a:schemeClr val="lt1"/>
                        </a:solidFill>
                        <a:latin typeface="Lato"/>
                        <a:ea typeface="Lato"/>
                        <a:cs typeface="Lato"/>
                        <a:sym typeface="Lato"/>
                      </a:endParaRPr>
                    </a:p>
                  </a:txBody>
                  <a:tcPr marT="91425" marB="91425" marR="91425" marL="91425"/>
                </a:tc>
              </a:tr>
              <a:tr h="547625">
                <a:tc>
                  <a:txBody>
                    <a:bodyPr/>
                    <a:lstStyle/>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 sz="1500">
                          <a:solidFill>
                            <a:schemeClr val="lt1"/>
                          </a:solidFill>
                          <a:latin typeface="Lato"/>
                          <a:ea typeface="Lato"/>
                          <a:cs typeface="Lato"/>
                          <a:sym typeface="Lato"/>
                        </a:rPr>
                        <a:t>DoS</a:t>
                      </a:r>
                      <a:endParaRPr sz="15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Lato"/>
                          <a:ea typeface="Lato"/>
                          <a:cs typeface="Lato"/>
                          <a:sym typeface="Lato"/>
                        </a:rPr>
                        <a:t>5746</a:t>
                      </a:r>
                      <a:endParaRPr sz="15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Lato"/>
                          <a:ea typeface="Lato"/>
                          <a:cs typeface="Lato"/>
                          <a:sym typeface="Lato"/>
                        </a:rPr>
                        <a:t>5714</a:t>
                      </a:r>
                      <a:endParaRPr sz="1500">
                        <a:solidFill>
                          <a:schemeClr val="lt1"/>
                        </a:solidFill>
                        <a:latin typeface="Lato"/>
                        <a:ea typeface="Lato"/>
                        <a:cs typeface="Lato"/>
                        <a:sym typeface="Lato"/>
                      </a:endParaRPr>
                    </a:p>
                  </a:txBody>
                  <a:tcPr marT="91425" marB="91425" marR="91425" marL="91425"/>
                </a:tc>
              </a:tr>
              <a:tr h="547625">
                <a:tc>
                  <a:txBody>
                    <a:bodyPr/>
                    <a:lstStyle/>
                    <a:p>
                      <a:pPr indent="0" lvl="0" marL="0" rtl="0" algn="l">
                        <a:spcBef>
                          <a:spcPts val="0"/>
                        </a:spcBef>
                        <a:spcAft>
                          <a:spcPts val="0"/>
                        </a:spcAft>
                        <a:buNone/>
                      </a:pPr>
                      <a:r>
                        <a:rPr lang="en" sz="1500">
                          <a:solidFill>
                            <a:schemeClr val="lt1"/>
                          </a:solidFill>
                          <a:latin typeface="Lato"/>
                          <a:ea typeface="Lato"/>
                          <a:cs typeface="Lato"/>
                          <a:sym typeface="Lato"/>
                        </a:rPr>
                        <a:t>Non-Attack</a:t>
                      </a:r>
                      <a:endParaRPr sz="15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Lato"/>
                          <a:ea typeface="Lato"/>
                          <a:cs typeface="Lato"/>
                          <a:sym typeface="Lato"/>
                        </a:rPr>
                        <a:t>11</a:t>
                      </a:r>
                      <a:endParaRPr sz="15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1275700" y="633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u="sng"/>
              <a:t>Future Work</a:t>
            </a:r>
            <a:endParaRPr b="1" sz="3500" u="sng"/>
          </a:p>
        </p:txBody>
      </p:sp>
      <p:sp>
        <p:nvSpPr>
          <p:cNvPr id="257" name="Google Shape;257;p31"/>
          <p:cNvSpPr txBox="1"/>
          <p:nvPr>
            <p:ph idx="1" type="body"/>
          </p:nvPr>
        </p:nvSpPr>
        <p:spPr>
          <a:xfrm>
            <a:off x="970575" y="1983475"/>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800"/>
          </a:p>
          <a:p>
            <a:pPr indent="0" lvl="0" marL="457200" rtl="0" algn="l">
              <a:spcBef>
                <a:spcPts val="1200"/>
              </a:spcBef>
              <a:spcAft>
                <a:spcPts val="1200"/>
              </a:spcAft>
              <a:buNone/>
            </a:pPr>
            <a:r>
              <a:rPr lang="en" sz="2500"/>
              <a:t>Merge Snort Intrusion detection and our Machine Learning model to make snort robust</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Problem Statement</a:t>
            </a:r>
            <a:endParaRPr sz="3500"/>
          </a:p>
        </p:txBody>
      </p:sp>
      <p:sp>
        <p:nvSpPr>
          <p:cNvPr id="144" name="Google Shape;144;p14"/>
          <p:cNvSpPr txBox="1"/>
          <p:nvPr>
            <p:ph idx="1" type="body"/>
          </p:nvPr>
        </p:nvSpPr>
        <p:spPr>
          <a:xfrm>
            <a:off x="1297500" y="1035425"/>
            <a:ext cx="7144500" cy="3519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Implementing different ML classification algorithms for intrusion detection using  SNORT</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Demonstrate and evaluate the live working of our modified NIDS by performing attacks from Kali Linux Machine to Ubuntu Machine</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To integrate ML model with SNORT for Intrusion Detection</a:t>
            </a:r>
            <a:endParaRPr sz="2000"/>
          </a:p>
          <a:p>
            <a:pPr indent="0" lvl="0" marL="91440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Introduction</a:t>
            </a:r>
            <a:endParaRPr sz="3500"/>
          </a:p>
        </p:txBody>
      </p:sp>
      <p:sp>
        <p:nvSpPr>
          <p:cNvPr id="150" name="Google Shape;150;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Char char="●"/>
            </a:pPr>
            <a:r>
              <a:rPr lang="en" sz="2000"/>
              <a:t>Snort IDS can search and match rules with network traffic data in order to detect attacks and generate alert. </a:t>
            </a:r>
            <a:endParaRPr sz="2000"/>
          </a:p>
          <a:p>
            <a:pPr indent="0" lvl="0" marL="9144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Large value of false-positive rate makes the rule-based NIDS system unreliable. </a:t>
            </a:r>
            <a:endParaRPr sz="2000"/>
          </a:p>
          <a:p>
            <a:pPr indent="0" lvl="0" marL="9144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Hence, planned to deploy ML algorithms that can help in improving the current rule-based NIDS. </a:t>
            </a:r>
            <a:endParaRPr sz="2000"/>
          </a:p>
          <a:p>
            <a:pPr indent="0" lvl="0" marL="457200" rtl="0" algn="l">
              <a:spcBef>
                <a:spcPts val="0"/>
              </a:spcBef>
              <a:spcAft>
                <a:spcPts val="0"/>
              </a:spcAft>
              <a:buNone/>
            </a:pPr>
            <a:r>
              <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1662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Introduction </a:t>
            </a:r>
            <a:r>
              <a:rPr lang="en" sz="1600"/>
              <a:t>(cont.)</a:t>
            </a:r>
            <a:endParaRPr sz="1600"/>
          </a:p>
        </p:txBody>
      </p:sp>
      <p:sp>
        <p:nvSpPr>
          <p:cNvPr id="156" name="Google Shape;156;p16"/>
          <p:cNvSpPr txBox="1"/>
          <p:nvPr>
            <p:ph idx="1" type="body"/>
          </p:nvPr>
        </p:nvSpPr>
        <p:spPr>
          <a:xfrm>
            <a:off x="1297500" y="937175"/>
            <a:ext cx="7258200" cy="3524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Trained ML models on publicly available dataset for Network intrusion detectio</a:t>
            </a:r>
            <a:r>
              <a:rPr lang="en" sz="2000"/>
              <a:t>n</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lang="en" sz="2000"/>
              <a:t>Performed real time DoS (syn flood) attacks from Kali Linux Machine to Ubuntu Machine</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lang="en" sz="2000"/>
              <a:t>Used Snort to capture the packets, preprocessed it to get connection information and applied ML models on it to detect the attacks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Tools Used: SNORT</a:t>
            </a:r>
            <a:endParaRPr sz="3500"/>
          </a:p>
        </p:txBody>
      </p:sp>
      <p:sp>
        <p:nvSpPr>
          <p:cNvPr id="162" name="Google Shape;162;p17"/>
          <p:cNvSpPr txBox="1"/>
          <p:nvPr>
            <p:ph idx="1" type="body"/>
          </p:nvPr>
        </p:nvSpPr>
        <p:spPr>
          <a:xfrm>
            <a:off x="1297500" y="1567550"/>
            <a:ext cx="7245600" cy="3411600"/>
          </a:xfrm>
          <a:prstGeom prst="rect">
            <a:avLst/>
          </a:prstGeom>
        </p:spPr>
        <p:txBody>
          <a:bodyPr anchorCtr="0" anchor="t" bIns="91425" lIns="91425" spcFirstLastPara="1" rIns="91425" wrap="square" tIns="91425">
            <a:normAutofit fontScale="55000" lnSpcReduction="20000"/>
          </a:bodyPr>
          <a:lstStyle/>
          <a:p>
            <a:pPr indent="-354330" lvl="0" marL="457200" rtl="0" algn="l">
              <a:spcBef>
                <a:spcPts val="0"/>
              </a:spcBef>
              <a:spcAft>
                <a:spcPts val="0"/>
              </a:spcAft>
              <a:buSzPct val="100000"/>
              <a:buChar char="●"/>
            </a:pPr>
            <a:r>
              <a:rPr lang="en" sz="3600"/>
              <a:t>Open Source Intrusion Detection System (IPS)</a:t>
            </a:r>
            <a:endParaRPr sz="3600"/>
          </a:p>
          <a:p>
            <a:pPr indent="0" lvl="0" marL="457200" rtl="0" algn="l">
              <a:spcBef>
                <a:spcPts val="1200"/>
              </a:spcBef>
              <a:spcAft>
                <a:spcPts val="0"/>
              </a:spcAft>
              <a:buNone/>
            </a:pPr>
            <a:r>
              <a:t/>
            </a:r>
            <a:endParaRPr sz="3600"/>
          </a:p>
          <a:p>
            <a:pPr indent="-354330" lvl="0" marL="457200" rtl="0" algn="l">
              <a:spcBef>
                <a:spcPts val="1200"/>
              </a:spcBef>
              <a:spcAft>
                <a:spcPts val="0"/>
              </a:spcAft>
              <a:buSzPct val="100000"/>
              <a:buChar char="●"/>
            </a:pPr>
            <a:r>
              <a:rPr lang="en" sz="3600"/>
              <a:t> Uses a series of rules that help define malicious network activity and uses those rules to find packets that match against them and generates alerts for users</a:t>
            </a:r>
            <a:endParaRPr sz="3600"/>
          </a:p>
          <a:p>
            <a:pPr indent="0" lvl="0" marL="457200" rtl="0" algn="l">
              <a:spcBef>
                <a:spcPts val="1200"/>
              </a:spcBef>
              <a:spcAft>
                <a:spcPts val="0"/>
              </a:spcAft>
              <a:buNone/>
            </a:pPr>
            <a:r>
              <a:t/>
            </a:r>
            <a:endParaRPr sz="3600"/>
          </a:p>
          <a:p>
            <a:pPr indent="-354330" lvl="0" marL="457200" rtl="0" algn="l">
              <a:spcBef>
                <a:spcPts val="1200"/>
              </a:spcBef>
              <a:spcAft>
                <a:spcPts val="0"/>
              </a:spcAft>
              <a:buSzPct val="100000"/>
              <a:buChar char="●"/>
            </a:pPr>
            <a:r>
              <a:rPr lang="en" sz="3600"/>
              <a:t>Can be deployed inline to stop these packets, as well</a:t>
            </a:r>
            <a:endParaRPr sz="3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3" name="Google Shape;163;p17"/>
          <p:cNvPicPr preferRelativeResize="0"/>
          <p:nvPr/>
        </p:nvPicPr>
        <p:blipFill>
          <a:blip r:embed="rId3">
            <a:alphaModFix/>
          </a:blip>
          <a:stretch>
            <a:fillRect/>
          </a:stretch>
        </p:blipFill>
        <p:spPr>
          <a:xfrm>
            <a:off x="7262425" y="393741"/>
            <a:ext cx="1677248" cy="91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500"/>
              <a:t>Tools Used: SNORT </a:t>
            </a:r>
            <a:r>
              <a:rPr lang="en" sz="1750"/>
              <a:t>(cont.)</a:t>
            </a:r>
            <a:endParaRPr sz="1750"/>
          </a:p>
          <a:p>
            <a:pPr indent="0" lvl="0" marL="0" rtl="0" algn="l">
              <a:spcBef>
                <a:spcPts val="0"/>
              </a:spcBef>
              <a:spcAft>
                <a:spcPts val="0"/>
              </a:spcAft>
              <a:buNone/>
            </a:pPr>
            <a:r>
              <a:t/>
            </a:r>
            <a:endParaRPr/>
          </a:p>
        </p:txBody>
      </p:sp>
      <p:sp>
        <p:nvSpPr>
          <p:cNvPr id="169" name="Google Shape;169;p18"/>
          <p:cNvSpPr txBox="1"/>
          <p:nvPr>
            <p:ph idx="1" type="body"/>
          </p:nvPr>
        </p:nvSpPr>
        <p:spPr>
          <a:xfrm>
            <a:off x="1297500" y="1175250"/>
            <a:ext cx="7397100" cy="3500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sz="2000"/>
          </a:p>
          <a:p>
            <a:pPr indent="0" lvl="0" marL="0" rtl="0" algn="l">
              <a:spcBef>
                <a:spcPts val="1200"/>
              </a:spcBef>
              <a:spcAft>
                <a:spcPts val="0"/>
              </a:spcAft>
              <a:buNone/>
            </a:pPr>
            <a:r>
              <a:rPr lang="en" sz="2000"/>
              <a:t>Snort has three primary uses: </a:t>
            </a:r>
            <a:endParaRPr sz="2000"/>
          </a:p>
          <a:p>
            <a:pPr indent="-346075" lvl="0" marL="457200" rtl="0" algn="l">
              <a:spcBef>
                <a:spcPts val="1200"/>
              </a:spcBef>
              <a:spcAft>
                <a:spcPts val="0"/>
              </a:spcAft>
              <a:buSzPct val="100000"/>
              <a:buChar char="●"/>
            </a:pPr>
            <a:r>
              <a:rPr lang="en" sz="2000"/>
              <a:t>As a packet sniffer like tcpdump </a:t>
            </a:r>
            <a:endParaRPr sz="2000"/>
          </a:p>
          <a:p>
            <a:pPr indent="-346075" lvl="0" marL="457200" rtl="0" algn="l">
              <a:spcBef>
                <a:spcPts val="0"/>
              </a:spcBef>
              <a:spcAft>
                <a:spcPts val="0"/>
              </a:spcAft>
              <a:buSzPct val="100000"/>
              <a:buChar char="●"/>
            </a:pPr>
            <a:r>
              <a:rPr lang="en" sz="2000"/>
              <a:t>as a packet logger — which is useful for network traffic debugging </a:t>
            </a:r>
            <a:endParaRPr sz="2000"/>
          </a:p>
          <a:p>
            <a:pPr indent="-346075" lvl="0" marL="457200" rtl="0" algn="l">
              <a:spcBef>
                <a:spcPts val="0"/>
              </a:spcBef>
              <a:spcAft>
                <a:spcPts val="0"/>
              </a:spcAft>
              <a:buSzPct val="100000"/>
              <a:buChar char="●"/>
            </a:pPr>
            <a:r>
              <a:rPr lang="en" sz="2000"/>
              <a:t>can be used as a full-blown network intrusion detection system</a:t>
            </a:r>
            <a:endParaRPr sz="2000"/>
          </a:p>
          <a:p>
            <a:pPr indent="457200" lvl="0" marL="0" rtl="0" algn="l">
              <a:spcBef>
                <a:spcPts val="1200"/>
              </a:spcBef>
              <a:spcAft>
                <a:spcPts val="0"/>
              </a:spcAft>
              <a:buNone/>
            </a:pPr>
            <a:r>
              <a:t/>
            </a:r>
            <a:endParaRPr sz="2000"/>
          </a:p>
          <a:p>
            <a:pPr indent="0" lvl="0" marL="0" rtl="0" algn="l">
              <a:spcBef>
                <a:spcPts val="1200"/>
              </a:spcBef>
              <a:spcAft>
                <a:spcPts val="0"/>
              </a:spcAft>
              <a:buNone/>
            </a:pPr>
            <a:r>
              <a:rPr lang="en" sz="2000"/>
              <a:t>We have used SNORT as a packet sniffer and as  a packet logger in our project</a:t>
            </a:r>
            <a:endParaRPr sz="2000"/>
          </a:p>
          <a:p>
            <a:pPr indent="0" lvl="0" marL="0" rtl="0" algn="l">
              <a:spcBef>
                <a:spcPts val="1200"/>
              </a:spcBef>
              <a:spcAft>
                <a:spcPts val="1200"/>
              </a:spcAft>
              <a:buNone/>
            </a:pPr>
            <a:r>
              <a:t/>
            </a:r>
            <a:endParaRPr/>
          </a:p>
        </p:txBody>
      </p:sp>
      <p:pic>
        <p:nvPicPr>
          <p:cNvPr id="170" name="Google Shape;170;p18"/>
          <p:cNvPicPr preferRelativeResize="0"/>
          <p:nvPr/>
        </p:nvPicPr>
        <p:blipFill>
          <a:blip r:embed="rId3">
            <a:alphaModFix/>
          </a:blip>
          <a:stretch>
            <a:fillRect/>
          </a:stretch>
        </p:blipFill>
        <p:spPr>
          <a:xfrm>
            <a:off x="7262425" y="393741"/>
            <a:ext cx="1677248" cy="91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524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ATTACKS PERFORMED</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SYN Flooding with Metasploit Framework(MSF):  </a:t>
            </a:r>
            <a:endParaRPr sz="2000"/>
          </a:p>
          <a:p>
            <a:pPr indent="0" lvl="0" marL="0" rtl="0" algn="l">
              <a:spcBef>
                <a:spcPts val="1200"/>
              </a:spcBef>
              <a:spcAft>
                <a:spcPts val="0"/>
              </a:spcAft>
              <a:buNone/>
            </a:pPr>
            <a:r>
              <a:rPr lang="en" sz="2000"/>
              <a:t>TCP SYN flood is a type of Denial of Service (DoS) attack that exploits part of the normal TCP three-way handshake to consume resources on the targeted server and render it unresponsive.</a:t>
            </a:r>
            <a:endParaRPr sz="2000"/>
          </a:p>
          <a:p>
            <a:pPr indent="0" lvl="0" marL="0" rtl="0" algn="l">
              <a:spcBef>
                <a:spcPts val="120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7079175" y="524500"/>
            <a:ext cx="1599675" cy="91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101350" y="303038"/>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ATTACKS PERFORMED </a:t>
            </a:r>
            <a:r>
              <a:rPr lang="en" sz="1750"/>
              <a:t>(cont.)</a:t>
            </a:r>
            <a:endParaRPr sz="1750"/>
          </a:p>
          <a:p>
            <a:pPr indent="0" lvl="0" marL="0" rtl="0" algn="l">
              <a:spcBef>
                <a:spcPts val="0"/>
              </a:spcBef>
              <a:spcAft>
                <a:spcPts val="0"/>
              </a:spcAft>
              <a:buNone/>
            </a:pPr>
            <a:r>
              <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0"/>
          <p:cNvPicPr preferRelativeResize="0"/>
          <p:nvPr/>
        </p:nvPicPr>
        <p:blipFill>
          <a:blip r:embed="rId3">
            <a:alphaModFix/>
          </a:blip>
          <a:stretch>
            <a:fillRect/>
          </a:stretch>
        </p:blipFill>
        <p:spPr>
          <a:xfrm>
            <a:off x="1126475" y="1212587"/>
            <a:ext cx="6988651" cy="3621125"/>
          </a:xfrm>
          <a:prstGeom prst="rect">
            <a:avLst/>
          </a:prstGeom>
          <a:noFill/>
          <a:ln>
            <a:noFill/>
          </a:ln>
        </p:spPr>
      </p:pic>
      <p:pic>
        <p:nvPicPr>
          <p:cNvPr id="185" name="Google Shape;185;p20"/>
          <p:cNvPicPr preferRelativeResize="0"/>
          <p:nvPr/>
        </p:nvPicPr>
        <p:blipFill>
          <a:blip r:embed="rId4">
            <a:alphaModFix/>
          </a:blip>
          <a:stretch>
            <a:fillRect/>
          </a:stretch>
        </p:blipFill>
        <p:spPr>
          <a:xfrm>
            <a:off x="7406100" y="252625"/>
            <a:ext cx="1500144" cy="85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1"/>
          <p:cNvPicPr preferRelativeResize="0"/>
          <p:nvPr/>
        </p:nvPicPr>
        <p:blipFill>
          <a:blip r:embed="rId3">
            <a:alphaModFix/>
          </a:blip>
          <a:stretch>
            <a:fillRect/>
          </a:stretch>
        </p:blipFill>
        <p:spPr>
          <a:xfrm>
            <a:off x="3941575" y="175238"/>
            <a:ext cx="4580550" cy="4793025"/>
          </a:xfrm>
          <a:prstGeom prst="rect">
            <a:avLst/>
          </a:prstGeom>
          <a:noFill/>
          <a:ln>
            <a:noFill/>
          </a:ln>
        </p:spPr>
      </p:pic>
      <p:sp>
        <p:nvSpPr>
          <p:cNvPr id="191" name="Google Shape;191;p21"/>
          <p:cNvSpPr txBox="1"/>
          <p:nvPr/>
        </p:nvSpPr>
        <p:spPr>
          <a:xfrm>
            <a:off x="505075" y="1940700"/>
            <a:ext cx="3436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chemeClr val="lt1"/>
                </a:solidFill>
                <a:latin typeface="Montserrat"/>
                <a:ea typeface="Montserrat"/>
                <a:cs typeface="Montserrat"/>
                <a:sym typeface="Montserrat"/>
              </a:rPr>
              <a:t>TCPTRACE OUTPUT</a:t>
            </a:r>
            <a:endParaRPr sz="3500">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