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1312" r:id="rId2"/>
    <p:sldId id="257" r:id="rId3"/>
    <p:sldId id="258" r:id="rId4"/>
    <p:sldId id="259" r:id="rId5"/>
    <p:sldId id="270" r:id="rId6"/>
    <p:sldId id="260" r:id="rId7"/>
    <p:sldId id="263" r:id="rId8"/>
    <p:sldId id="264" r:id="rId9"/>
    <p:sldId id="265" r:id="rId10"/>
    <p:sldId id="262" r:id="rId11"/>
    <p:sldId id="271" r:id="rId12"/>
    <p:sldId id="317" r:id="rId13"/>
    <p:sldId id="311" r:id="rId14"/>
    <p:sldId id="261" r:id="rId15"/>
    <p:sldId id="267" r:id="rId16"/>
    <p:sldId id="313" r:id="rId17"/>
    <p:sldId id="314" r:id="rId18"/>
    <p:sldId id="1314" r:id="rId19"/>
    <p:sldId id="319" r:id="rId20"/>
    <p:sldId id="320" r:id="rId21"/>
    <p:sldId id="331" r:id="rId22"/>
    <p:sldId id="326" r:id="rId23"/>
    <p:sldId id="324" r:id="rId24"/>
    <p:sldId id="322" r:id="rId25"/>
    <p:sldId id="325" r:id="rId26"/>
    <p:sldId id="327" r:id="rId27"/>
    <p:sldId id="328" r:id="rId28"/>
    <p:sldId id="323" r:id="rId29"/>
    <p:sldId id="329" r:id="rId30"/>
    <p:sldId id="1315" r:id="rId31"/>
    <p:sldId id="321" r:id="rId32"/>
    <p:sldId id="330" r:id="rId33"/>
    <p:sldId id="332" r:id="rId34"/>
    <p:sldId id="333" r:id="rId35"/>
    <p:sldId id="334" r:id="rId36"/>
    <p:sldId id="268" r:id="rId37"/>
    <p:sldId id="281" r:id="rId38"/>
    <p:sldId id="282" r:id="rId39"/>
    <p:sldId id="283" r:id="rId40"/>
    <p:sldId id="284" r:id="rId41"/>
    <p:sldId id="335" r:id="rId42"/>
    <p:sldId id="285" r:id="rId43"/>
    <p:sldId id="316" r:id="rId44"/>
    <p:sldId id="288" r:id="rId45"/>
    <p:sldId id="275" r:id="rId46"/>
    <p:sldId id="336" r:id="rId47"/>
    <p:sldId id="269" r:id="rId48"/>
    <p:sldId id="272" r:id="rId49"/>
    <p:sldId id="273" r:id="rId50"/>
    <p:sldId id="277" r:id="rId51"/>
    <p:sldId id="280" r:id="rId52"/>
    <p:sldId id="337" r:id="rId53"/>
    <p:sldId id="289" r:id="rId54"/>
    <p:sldId id="300" r:id="rId55"/>
    <p:sldId id="338" r:id="rId56"/>
    <p:sldId id="290" r:id="rId57"/>
    <p:sldId id="339" r:id="rId58"/>
    <p:sldId id="1313" r:id="rId59"/>
    <p:sldId id="340" r:id="rId60"/>
    <p:sldId id="341" r:id="rId61"/>
    <p:sldId id="344" r:id="rId62"/>
    <p:sldId id="343" r:id="rId63"/>
    <p:sldId id="298" r:id="rId64"/>
    <p:sldId id="306" r:id="rId65"/>
    <p:sldId id="291" r:id="rId66"/>
    <p:sldId id="294" r:id="rId67"/>
    <p:sldId id="297" r:id="rId68"/>
    <p:sldId id="295" r:id="rId69"/>
    <p:sldId id="307" r:id="rId70"/>
    <p:sldId id="304" r:id="rId71"/>
    <p:sldId id="305" r:id="rId72"/>
    <p:sldId id="308" r:id="rId73"/>
    <p:sldId id="309" r:id="rId74"/>
    <p:sldId id="310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1"/>
    <p:restoredTop sz="94745"/>
  </p:normalViewPr>
  <p:slideViewPr>
    <p:cSldViewPr snapToGrid="0" snapToObjects="1">
      <p:cViewPr varScale="1">
        <p:scale>
          <a:sx n="98" d="100"/>
          <a:sy n="98" d="100"/>
        </p:scale>
        <p:origin x="2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BC912-639F-C84E-9A2B-73A700F241A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2F531-FA88-1A45-8F8F-CC655DA5F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5325"/>
            <a:ext cx="620077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A693A-314C-4DEE-852E-C5F7A3BAB9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2F531-FA88-1A45-8F8F-CC655DA5F3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1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2F531-FA88-1A45-8F8F-CC655DA5F33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89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2F531-FA88-1A45-8F8F-CC655DA5F33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2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8BB9-E84B-B44E-8A53-D760C1D1E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370D2-4F6D-414B-BA4D-592FB6C98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DD54-2BE7-6844-9AD9-5D1959E2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2A880-AF08-9F48-B837-A6FA6FC3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090DE-D90F-DA4A-B45C-FCC46907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9559-B45D-8C4E-9FA8-14383A9B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3ADD7-7BBC-3F4B-8BDD-E21299E04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D6EF-2780-6A40-A9CC-07AE216D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9373A-4D96-E04F-86E4-051E5906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829F-DE71-0D42-B979-1F2395E5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8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DB2E0-A3D2-1A43-A695-389620E01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8C185-F8D1-2C4D-A360-CC4D8771A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AE01-69F2-5445-9080-20D23D49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FA93-89EC-F549-859F-2732E1E9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BFDD3-8131-2046-A334-E0DD9C0B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5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UWCres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690" y="6105530"/>
            <a:ext cx="626721" cy="712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812800" y="6473828"/>
            <a:ext cx="10566400" cy="30764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399" dirty="0"/>
              <a:t>© 2018. Materials may not be reproduced without permission of the author.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31825" y="1447800"/>
            <a:ext cx="10972800" cy="685800"/>
          </a:xfrm>
          <a:prstGeom prst="rect">
            <a:avLst/>
          </a:prstGeom>
        </p:spPr>
        <p:txBody>
          <a:bodyPr anchor="ctr"/>
          <a:lstStyle>
            <a:lvl1pPr algn="ctr">
              <a:defRPr sz="2801" baseline="0">
                <a:latin typeface="Rockwell" panose="02060603020205020403" pitchFamily="18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936625" y="2438400"/>
            <a:ext cx="10363200" cy="5334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914400" y="3657600"/>
            <a:ext cx="10363200" cy="5334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936625" y="4267200"/>
            <a:ext cx="10363200" cy="3810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399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UWSCR196G30B5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4" y="6248400"/>
            <a:ext cx="112903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16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015D-8D0C-004A-B63B-3DD081CF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A328-6EC2-3D4A-8D9B-E00549800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15A42-040D-E64C-AEB7-AB6A466E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0CC9F-7EA3-6E4E-956F-CFE3BF39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09D4C-9A40-4F43-83E5-D1166C79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3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C60F-E1EF-6B44-A736-3A05E57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0074B-6236-D940-896A-E523D59DE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A759-2AD3-AE4C-AF38-EBA04D17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2C8C5-A987-3545-AF59-D6343858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7128-EC47-CD41-A74F-13D70A56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9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9C46-FD4F-384B-AB0A-077F56DD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5A0C-E4C9-A047-93B2-F6B362225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9DAF1-67AB-9D45-80B5-7DD6B8EFB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B6DFF-392B-CE4C-A0BF-0F429B12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5AE5F-8413-1249-99A5-F25E77D2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DF6F3-BBFE-0840-B704-4568156C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9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F362-F8DD-D746-A662-D771FDE9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17C3A-6444-E349-BB1F-CEB38D5AE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98A3-AEF5-5D4C-A4FA-0EAA8E6A8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40D11-2AB1-3C49-84B8-744F2AC76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9C1F4-A447-5D4E-B746-56D0470E1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26C8B-8776-D847-9FE7-A986F83C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AFC90-BFC0-744E-98A1-F3D3459D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4C917-4C84-4F4F-96CE-ADD4A053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8BC3-BF28-C644-B638-13D75DFE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2EA78-5DB0-9949-A1D7-01C9471C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99EB2-200D-DD46-9D12-CB3DAB0D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B48BF-8469-2C47-A81F-7988DB02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6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51E37-4F82-E548-94B4-72B16F36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84DD3-64D3-5648-9497-00919B20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9ACFD-1E9A-7A47-96E4-5FCC9810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7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2A1E-CDA4-AA43-AA6E-5DED6E13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82C0-225F-2844-9B0B-7CC3F7D4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096E2-1345-B741-AA31-91155C602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5D83-7ECF-9545-A106-C306DFC7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EE568-50D9-E441-B15F-B8D160CB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7B27E-59F1-DC49-B428-B4512EF6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29C9-882E-6B40-9ADC-F961A429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60679-4088-F34B-8C16-5186D3D0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5E7FA-961B-E444-B644-958405432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214F1-0900-5543-8984-8778DE87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82C0C-6362-6C4F-BF38-DC47C3C3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FB51F-E158-154F-91E4-89DB37CD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5DD67-1647-8846-A085-279ED3EB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99A08-0FAC-B740-AEDF-C44A9B475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A459-F080-E246-B766-1C981D7AD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0801-9C00-F54F-B7F4-FBB9AEEBD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27AD2-9199-EA4B-AB38-A162AE33D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1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zipatlas.com/" TargetMode="External"/><Relationship Id="rId2" Type="http://schemas.openxmlformats.org/officeDocument/2006/relationships/hyperlink" Target="https://developers.google.com/maps/document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4400" dirty="0">
                <a:latin typeface="+mn-lt"/>
              </a:rPr>
              <a:t>Building Contextual Data from Online Sources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62200" y="2895600"/>
            <a:ext cx="7636668" cy="1524000"/>
          </a:xfrm>
        </p:spPr>
        <p:txBody>
          <a:bodyPr/>
          <a:lstStyle/>
          <a:p>
            <a:r>
              <a:rPr lang="en-US" sz="2000" dirty="0"/>
              <a:t>Nathan R. Jones</a:t>
            </a:r>
          </a:p>
          <a:p>
            <a:r>
              <a:rPr lang="en-US" sz="1700" dirty="0"/>
              <a:t>University of Wisconsin Survey Center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262328" y="5486400"/>
            <a:ext cx="7772400" cy="914400"/>
          </a:xfrm>
        </p:spPr>
        <p:txBody>
          <a:bodyPr/>
          <a:lstStyle/>
          <a:p>
            <a:r>
              <a:rPr lang="en-US" sz="1500" dirty="0"/>
              <a:t>Summer </a:t>
            </a:r>
            <a:r>
              <a:rPr lang="en-US" sz="1500" dirty="0" err="1"/>
              <a:t>DemSem</a:t>
            </a:r>
            <a:r>
              <a:rPr lang="en-US" sz="1500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44845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4FB4-B7C8-1D42-A684-64592C43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5B942-E908-4845-B2D6-776604B8B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Application programming interface</a:t>
            </a:r>
          </a:p>
          <a:p>
            <a:endParaRPr lang="en-US" dirty="0"/>
          </a:p>
          <a:p>
            <a:r>
              <a:rPr lang="en-US" dirty="0"/>
              <a:t>Easy way to interact with database behind the website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6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94A7-FEFE-904E-82B8-982F4A3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out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7CBC-8BC4-3940-99F1-2D95D0CA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Gas prices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www.gasbuddy.com</a:t>
            </a:r>
            <a:r>
              <a:rPr lang="en-US" dirty="0"/>
              <a:t>/</a:t>
            </a:r>
            <a:r>
              <a:rPr lang="en-US" dirty="0" err="1"/>
              <a:t>home?search</a:t>
            </a:r>
            <a:r>
              <a:rPr lang="en-US" dirty="0"/>
              <a:t>=53705&amp;fuel=1</a:t>
            </a:r>
          </a:p>
          <a:p>
            <a:endParaRPr lang="en-US" b="1" dirty="0"/>
          </a:p>
          <a:p>
            <a:r>
              <a:rPr lang="en-US" b="1" dirty="0"/>
              <a:t>Housing prices from Zillow API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www.zillow.com</a:t>
            </a:r>
            <a:r>
              <a:rPr lang="en-US" dirty="0"/>
              <a:t>/</a:t>
            </a:r>
            <a:r>
              <a:rPr lang="en-US" dirty="0" err="1"/>
              <a:t>howto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APIOverview.htm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Crime data from FBI API</a:t>
            </a:r>
          </a:p>
          <a:p>
            <a:pPr marL="0" indent="0">
              <a:buNone/>
            </a:pPr>
            <a:r>
              <a:rPr lang="en-US" dirty="0"/>
              <a:t>		https://crime-data-</a:t>
            </a:r>
            <a:r>
              <a:rPr lang="en-US" dirty="0" err="1"/>
              <a:t>explorer.fr.cloud.gov</a:t>
            </a:r>
            <a:r>
              <a:rPr lang="en-US" dirty="0"/>
              <a:t>/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Twitter API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developer.twitter.com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/docs/tweets/search/overview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0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94A7-FEFE-904E-82B8-982F4A3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out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7CBC-8BC4-3940-99F1-2D95D0CA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Gas prices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www.gasbuddy.com</a:t>
            </a:r>
            <a:r>
              <a:rPr lang="en-US" dirty="0"/>
              <a:t>/</a:t>
            </a:r>
            <a:r>
              <a:rPr lang="en-US" dirty="0" err="1"/>
              <a:t>home?search</a:t>
            </a:r>
            <a:r>
              <a:rPr lang="en-US" dirty="0"/>
              <a:t>=</a:t>
            </a:r>
            <a:r>
              <a:rPr lang="en-US" b="1" dirty="0">
                <a:solidFill>
                  <a:srgbClr val="FF0000"/>
                </a:solidFill>
              </a:rPr>
              <a:t>53705</a:t>
            </a:r>
            <a:r>
              <a:rPr lang="en-US" dirty="0"/>
              <a:t>&amp;fuel=</a:t>
            </a:r>
            <a:r>
              <a:rPr lang="en-US" b="1" dirty="0">
                <a:solidFill>
                  <a:srgbClr val="00B050"/>
                </a:solidFill>
              </a:rPr>
              <a:t>1</a:t>
            </a:r>
          </a:p>
          <a:p>
            <a:endParaRPr lang="en-US" b="1" dirty="0"/>
          </a:p>
          <a:p>
            <a:r>
              <a:rPr lang="en-US" b="1" dirty="0"/>
              <a:t>Housing prices from Zillow API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www.zillow.com</a:t>
            </a:r>
            <a:r>
              <a:rPr lang="en-US" dirty="0"/>
              <a:t>/</a:t>
            </a:r>
            <a:r>
              <a:rPr lang="en-US" dirty="0" err="1"/>
              <a:t>howto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APIOverview.htm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Crime data from FBI API</a:t>
            </a:r>
          </a:p>
          <a:p>
            <a:pPr marL="0" indent="0">
              <a:buNone/>
            </a:pPr>
            <a:r>
              <a:rPr lang="en-US" dirty="0"/>
              <a:t>		https://crime-data-</a:t>
            </a:r>
            <a:r>
              <a:rPr lang="en-US" dirty="0" err="1"/>
              <a:t>explorer.fr.cloud.gov</a:t>
            </a:r>
            <a:r>
              <a:rPr lang="en-US" dirty="0"/>
              <a:t>/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Twitter API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developer.twitter.com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/docs/tweets/search/overview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0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5BBE-FFCE-B64E-AC0F-2EB84D69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64F3-B577-C642-928C-41B6B5DE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Maps API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https://developers.google.com/maps/documentation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Zip Atlas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http://zipatlas.com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26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0C24-6753-C74F-AD65-F97941E3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packages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713F84-33EE-784C-A627-459F055EE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26666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295317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07308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it does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5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tidyverse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manipulation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httr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line web 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4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jsonlite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output to other data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7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tidycensus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Interacts with Census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5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ggmap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Interacts with Google Maps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76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rvest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page scraping 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79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41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45B3-FE0C-D04D-BCEF-82E9D066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do with data I already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A1B0-DA0F-5C43-9558-1A6AACDB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file with demographic and health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649B7C-F5E1-A849-885C-54015C2DB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85809"/>
              </p:ext>
            </p:extLst>
          </p:nvPr>
        </p:nvGraphicFramePr>
        <p:xfrm>
          <a:off x="1408546" y="2659302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690">
                  <a:extLst>
                    <a:ext uri="{9D8B030D-6E8A-4147-A177-3AD203B41FA5}">
                      <a16:colId xmlns:a16="http://schemas.microsoft.com/office/drawing/2014/main" val="1063096584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27837985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845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1552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441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04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6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8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91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8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3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2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40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70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957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45B3-FE0C-D04D-BCEF-82E9D066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do with data I already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A1B0-DA0F-5C43-9558-1A6AACDB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file with demographic and health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649B7C-F5E1-A849-885C-54015C2DB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787478"/>
              </p:ext>
            </p:extLst>
          </p:nvPr>
        </p:nvGraphicFramePr>
        <p:xfrm>
          <a:off x="1408546" y="265930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690">
                  <a:extLst>
                    <a:ext uri="{9D8B030D-6E8A-4147-A177-3AD203B41FA5}">
                      <a16:colId xmlns:a16="http://schemas.microsoft.com/office/drawing/2014/main" val="1063096584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27837985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845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1552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441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04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6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8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91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47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47B6-6CEA-544A-863B-7F38EC2D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contextual data – 3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5FE-D3FA-D649-9DB4-AB3E6272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Socioeconomic environment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zip code level poverty rates</a:t>
            </a:r>
          </a:p>
          <a:p>
            <a:endParaRPr lang="en-US" dirty="0"/>
          </a:p>
          <a:p>
            <a:r>
              <a:rPr lang="en-US" dirty="0"/>
              <a:t>Access to healthy food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closest (presumably) higher quality food source </a:t>
            </a:r>
          </a:p>
          <a:p>
            <a:endParaRPr lang="en-US" dirty="0"/>
          </a:p>
          <a:p>
            <a:r>
              <a:rPr lang="en-US" dirty="0"/>
              <a:t>Health care options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urgent care centers within 2 mile radius</a:t>
            </a:r>
          </a:p>
        </p:txBody>
      </p:sp>
    </p:spTree>
    <p:extLst>
      <p:ext uri="{BB962C8B-B14F-4D97-AF65-F5344CB8AC3E}">
        <p14:creationId xmlns:p14="http://schemas.microsoft.com/office/powerpoint/2010/main" val="3016922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47B6-6CEA-544A-863B-7F38EC2D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contextual data – 3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5FE-D3FA-D649-9DB4-AB3E6272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Socioeconomic environment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3200" b="1" dirty="0"/>
              <a:t>Standard web scrape, programmatic URL creation</a:t>
            </a:r>
          </a:p>
          <a:p>
            <a:endParaRPr lang="en-US" dirty="0"/>
          </a:p>
          <a:p>
            <a:r>
              <a:rPr lang="en-US" dirty="0"/>
              <a:t>Access to healthy food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3200" b="1" dirty="0"/>
              <a:t>Use Google API directly</a:t>
            </a:r>
          </a:p>
          <a:p>
            <a:endParaRPr lang="en-US" dirty="0"/>
          </a:p>
          <a:p>
            <a:r>
              <a:rPr lang="en-US" dirty="0"/>
              <a:t>Health care options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3200" b="1" dirty="0"/>
              <a:t>Use R tools that interact with Google API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6165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47B6-6CEA-544A-863B-7F38EC2D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contextual data – 3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5FE-D3FA-D649-9DB4-AB3E6272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Socioeconomic environment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3200" b="1" dirty="0"/>
              <a:t>Find zip code level poverty rates</a:t>
            </a:r>
          </a:p>
          <a:p>
            <a:endParaRPr lang="en-US" dirty="0"/>
          </a:p>
          <a:p>
            <a:r>
              <a:rPr lang="en-US" dirty="0"/>
              <a:t>Access to healthy food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3200" b="1" dirty="0"/>
              <a:t>Find closest (presumably) high quality food source </a:t>
            </a:r>
          </a:p>
          <a:p>
            <a:endParaRPr lang="en-US" dirty="0"/>
          </a:p>
          <a:p>
            <a:r>
              <a:rPr lang="en-US" dirty="0"/>
              <a:t>Health care options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3200" b="1" dirty="0"/>
              <a:t>Find urgent care centers within 25 min drive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559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B2A8-2750-0A4B-9091-DC2060FE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820CC-A4FA-8141-8A0E-8C568FB3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I extend the utility of data I already have?</a:t>
            </a:r>
          </a:p>
          <a:p>
            <a:r>
              <a:rPr lang="en-US" dirty="0"/>
              <a:t>What else can I find out about the world?</a:t>
            </a:r>
          </a:p>
          <a:p>
            <a:r>
              <a:rPr lang="en-US" dirty="0"/>
              <a:t>Can I make nice looking things?</a:t>
            </a:r>
          </a:p>
          <a:p>
            <a:r>
              <a:rPr lang="en-US" dirty="0"/>
              <a:t>General problem solving using R, but relevant to other tools</a:t>
            </a:r>
          </a:p>
          <a:p>
            <a:r>
              <a:rPr lang="en-US" dirty="0"/>
              <a:t>Tried to choose real examples, not toys</a:t>
            </a:r>
          </a:p>
          <a:p>
            <a:pPr lvl="1"/>
            <a:r>
              <a:rPr lang="en-US" dirty="0"/>
              <a:t>Data that looks like your data</a:t>
            </a:r>
          </a:p>
          <a:p>
            <a:pPr lvl="1"/>
            <a:r>
              <a:rPr lang="en-US" dirty="0"/>
              <a:t>Do things that you normally do with your data</a:t>
            </a:r>
          </a:p>
        </p:txBody>
      </p:sp>
    </p:spTree>
    <p:extLst>
      <p:ext uri="{BB962C8B-B14F-4D97-AF65-F5344CB8AC3E}">
        <p14:creationId xmlns:p14="http://schemas.microsoft.com/office/powerpoint/2010/main" val="1910799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41B2-A7FF-9A44-A8BD-894CD649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62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41B2-A7FF-9A44-A8BD-894CD649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available in </a:t>
            </a:r>
            <a:r>
              <a:rPr lang="en-US" b="1" dirty="0"/>
              <a:t>/fun </a:t>
            </a:r>
            <a:r>
              <a:rPr lang="en-US" dirty="0"/>
              <a:t>subdirectory on GitHub</a:t>
            </a: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</p:spTree>
    <p:extLst>
      <p:ext uri="{BB962C8B-B14F-4D97-AF65-F5344CB8AC3E}">
        <p14:creationId xmlns:p14="http://schemas.microsoft.com/office/powerpoint/2010/main" val="4034878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600F-F687-7B40-B8A3-E10BAFDF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FC154-5629-2646-901E-FDDCB3E9E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Strategy</a:t>
            </a:r>
          </a:p>
          <a:p>
            <a:pPr lvl="1"/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Copy first page</a:t>
            </a:r>
          </a:p>
          <a:p>
            <a:pPr lvl="2"/>
            <a:r>
              <a:rPr lang="en-US" sz="2800" dirty="0"/>
              <a:t>Isolate table</a:t>
            </a:r>
          </a:p>
          <a:p>
            <a:pPr lvl="2"/>
            <a:r>
              <a:rPr lang="en-US" sz="2800" dirty="0"/>
              <a:t>Clean up table</a:t>
            </a:r>
          </a:p>
          <a:p>
            <a:pPr lvl="2"/>
            <a:r>
              <a:rPr lang="en-US" sz="2800" dirty="0"/>
              <a:t>Return data</a:t>
            </a:r>
          </a:p>
          <a:p>
            <a:pPr lvl="1"/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Go to next page, next, …, last page</a:t>
            </a:r>
          </a:p>
          <a:p>
            <a:pPr lvl="2"/>
            <a:r>
              <a:rPr lang="en-US" sz="2800" dirty="0"/>
              <a:t>Isolate, clean, and then append to main data</a:t>
            </a:r>
          </a:p>
        </p:txBody>
      </p:sp>
    </p:spTree>
    <p:extLst>
      <p:ext uri="{BB962C8B-B14F-4D97-AF65-F5344CB8AC3E}">
        <p14:creationId xmlns:p14="http://schemas.microsoft.com/office/powerpoint/2010/main" val="3044286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</p:spTree>
    <p:extLst>
      <p:ext uri="{BB962C8B-B14F-4D97-AF65-F5344CB8AC3E}">
        <p14:creationId xmlns:p14="http://schemas.microsoft.com/office/powerpoint/2010/main" val="556684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7492F688-05AD-CB47-96F8-5074BFA5B0A3}"/>
              </a:ext>
            </a:extLst>
          </p:cNvPr>
          <p:cNvSpPr/>
          <p:nvPr/>
        </p:nvSpPr>
        <p:spPr>
          <a:xfrm>
            <a:off x="1750422" y="2325189"/>
            <a:ext cx="8712925" cy="45328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48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7492F688-05AD-CB47-96F8-5074BFA5B0A3}"/>
              </a:ext>
            </a:extLst>
          </p:cNvPr>
          <p:cNvSpPr/>
          <p:nvPr/>
        </p:nvSpPr>
        <p:spPr>
          <a:xfrm>
            <a:off x="1750422" y="2325189"/>
            <a:ext cx="8712925" cy="45328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9EE761-39E1-9141-A340-34D473722D72}"/>
              </a:ext>
            </a:extLst>
          </p:cNvPr>
          <p:cNvSpPr/>
          <p:nvPr/>
        </p:nvSpPr>
        <p:spPr>
          <a:xfrm>
            <a:off x="2325189" y="2899954"/>
            <a:ext cx="7563394" cy="1227909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06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7492F688-05AD-CB47-96F8-5074BFA5B0A3}"/>
              </a:ext>
            </a:extLst>
          </p:cNvPr>
          <p:cNvSpPr/>
          <p:nvPr/>
        </p:nvSpPr>
        <p:spPr>
          <a:xfrm>
            <a:off x="1750422" y="2325189"/>
            <a:ext cx="8712925" cy="45328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9EE761-39E1-9141-A340-34D473722D72}"/>
              </a:ext>
            </a:extLst>
          </p:cNvPr>
          <p:cNvSpPr/>
          <p:nvPr/>
        </p:nvSpPr>
        <p:spPr>
          <a:xfrm>
            <a:off x="2325189" y="2899954"/>
            <a:ext cx="7563394" cy="1227909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589BB-C332-B84E-B36E-25113E982D18}"/>
              </a:ext>
            </a:extLst>
          </p:cNvPr>
          <p:cNvSpPr/>
          <p:nvPr/>
        </p:nvSpPr>
        <p:spPr>
          <a:xfrm>
            <a:off x="2325189" y="4127863"/>
            <a:ext cx="7563394" cy="2049100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92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B3585-16CF-9B48-AFA4-266158861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4832"/>
            <a:ext cx="10515600" cy="2012923"/>
          </a:xfrm>
        </p:spPr>
      </p:pic>
    </p:spTree>
    <p:extLst>
      <p:ext uri="{BB962C8B-B14F-4D97-AF65-F5344CB8AC3E}">
        <p14:creationId xmlns:p14="http://schemas.microsoft.com/office/powerpoint/2010/main" val="2489923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B3585-16CF-9B48-AFA4-266158861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4832"/>
            <a:ext cx="10515600" cy="201292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FD5DFE-E2F9-1843-9671-F20901FB6FB5}"/>
              </a:ext>
            </a:extLst>
          </p:cNvPr>
          <p:cNvSpPr/>
          <p:nvPr/>
        </p:nvSpPr>
        <p:spPr>
          <a:xfrm>
            <a:off x="1110954" y="3802879"/>
            <a:ext cx="9938758" cy="940281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940DB2-0BBC-2C43-901F-31CB155DE2A5}"/>
              </a:ext>
            </a:extLst>
          </p:cNvPr>
          <p:cNvSpPr/>
          <p:nvPr/>
        </p:nvSpPr>
        <p:spPr>
          <a:xfrm>
            <a:off x="1110954" y="2862598"/>
            <a:ext cx="9938758" cy="940281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2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0012-EE74-4341-8E32-CDD6C808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words about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86932-7E06-2941-BF49-4A411567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a free, open source statistical application</a:t>
            </a:r>
          </a:p>
          <a:p>
            <a:r>
              <a:rPr lang="en-US" dirty="0" err="1"/>
              <a:t>RStudio</a:t>
            </a:r>
            <a:r>
              <a:rPr lang="en-US" dirty="0"/>
              <a:t> is a free, open source GUI for R</a:t>
            </a:r>
          </a:p>
          <a:p>
            <a:r>
              <a:rPr lang="en-US" dirty="0"/>
              <a:t>R has lots of free, open source helper tools called </a:t>
            </a:r>
            <a:r>
              <a:rPr lang="en-US" dirty="0">
                <a:solidFill>
                  <a:srgbClr val="FF0000"/>
                </a:solidFill>
              </a:rPr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1706629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B5CA-F87B-3547-BCF6-B0143C0A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9D4B-F168-7B40-94C6-3762DC377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72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function(x)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html_node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("table")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(fill=TRUE)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Clean up junk in the table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[1:7]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[-c(1:12),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names(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[-c(101:105), 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9877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8489-6BE2-4C41-98DE-037CA9C9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C36F-342E-0E43-8439-EF2BAAAB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5" y="1825624"/>
            <a:ext cx="1167819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Initialize data with first page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zipatlas.com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/population-below-poverty-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level.htm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Loop through rest of pages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2:8)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link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(”[BASE URL]",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".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(link)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112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8489-6BE2-4C41-98DE-037CA9C9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C36F-342E-0E43-8439-EF2BAAAB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5" y="1825624"/>
            <a:ext cx="1167819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Initialize data with first page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zipatlas.com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/population-below-poverty-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.htm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Loop through rest of pages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2:8)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link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[BASE URL]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".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(link)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2347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E950-EC70-0343-A5F0-14F27FFF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D731D-DF04-1D4A-85AD-696AA1067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50" y="1886744"/>
            <a:ext cx="2857500" cy="4229100"/>
          </a:xfrm>
        </p:spPr>
      </p:pic>
    </p:spTree>
    <p:extLst>
      <p:ext uri="{BB962C8B-B14F-4D97-AF65-F5344CB8AC3E}">
        <p14:creationId xmlns:p14="http://schemas.microsoft.com/office/powerpoint/2010/main" val="1764524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E950-EC70-0343-A5F0-14F27FFF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Access to healthy food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266DF-8BF9-FC49-94CB-EA602816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81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E950-EC70-0343-A5F0-14F27FFF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Access to healthy food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266DF-8BF9-FC49-94CB-EA602816E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8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Find nearby healthy food sources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Get list of coop grocery stores</a:t>
            </a:r>
          </a:p>
          <a:p>
            <a:pPr lvl="1"/>
            <a:r>
              <a:rPr lang="en-US" sz="3600" dirty="0"/>
              <a:t>Get location</a:t>
            </a:r>
          </a:p>
          <a:p>
            <a:pPr lvl="2"/>
            <a:r>
              <a:rPr lang="en-US" sz="3200" dirty="0"/>
              <a:t>Address</a:t>
            </a:r>
          </a:p>
          <a:p>
            <a:pPr lvl="2"/>
            <a:r>
              <a:rPr lang="en-US" sz="3200" dirty="0"/>
              <a:t>Lat/Lon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Get other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4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34A2-1E62-CE4C-BF30-052DF513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tedious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330E-8255-7C4A-9F0B-F616A64091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Search for coop grocery stores</a:t>
            </a:r>
          </a:p>
          <a:p>
            <a:r>
              <a:rPr lang="en-US" dirty="0"/>
              <a:t>Drop some pins in Google Maps </a:t>
            </a:r>
          </a:p>
          <a:p>
            <a:r>
              <a:rPr lang="en-US" dirty="0"/>
              <a:t>Copy and paste the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(Use some other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tool)</a:t>
            </a:r>
          </a:p>
          <a:p>
            <a:endParaRPr lang="en-US" dirty="0"/>
          </a:p>
          <a:p>
            <a:r>
              <a:rPr lang="en-US" dirty="0"/>
              <a:t>Create a dataset</a:t>
            </a:r>
          </a:p>
          <a:p>
            <a:r>
              <a:rPr lang="en-US" dirty="0"/>
              <a:t>Use GIS to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D4D4B-EBFD-024A-9DA6-A6527CCD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146" y="1448594"/>
            <a:ext cx="5842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09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URLs with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Structure of query 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Google API base URL +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search term +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options</a:t>
            </a:r>
          </a:p>
        </p:txBody>
      </p:sp>
    </p:spTree>
    <p:extLst>
      <p:ext uri="{BB962C8B-B14F-4D97-AF65-F5344CB8AC3E}">
        <p14:creationId xmlns:p14="http://schemas.microsoft.com/office/powerpoint/2010/main" val="3118743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URLs with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Structure of query 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sz="2400" dirty="0"/>
              <a:t>https://</a:t>
            </a:r>
            <a:r>
              <a:rPr lang="en-US" sz="2400" dirty="0" err="1"/>
              <a:t>maps.googleapis.com</a:t>
            </a:r>
            <a:r>
              <a:rPr lang="en-US" sz="2400" dirty="0"/>
              <a:t>/maps/</a:t>
            </a:r>
            <a:r>
              <a:rPr lang="en-US" sz="2400" dirty="0" err="1"/>
              <a:t>api</a:t>
            </a:r>
            <a:r>
              <a:rPr lang="en-US" sz="2400" dirty="0"/>
              <a:t>/place/</a:t>
            </a:r>
            <a:r>
              <a:rPr lang="en-US" sz="2400" dirty="0" err="1"/>
              <a:t>textsearch</a:t>
            </a:r>
            <a:r>
              <a:rPr lang="en-US" sz="2400" dirty="0"/>
              <a:t>/</a:t>
            </a:r>
            <a:r>
              <a:rPr lang="en-US" sz="2400" dirty="0" err="1"/>
              <a:t>json?query</a:t>
            </a:r>
            <a:r>
              <a:rPr lang="en-US" sz="2400" dirty="0"/>
              <a:t>=</a:t>
            </a:r>
          </a:p>
          <a:p>
            <a:pPr marL="0" indent="0">
              <a:buNone/>
            </a:pPr>
            <a:r>
              <a:rPr lang="en-US" sz="2400" dirty="0"/>
              <a:t>	+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“Coop grocery in Dane County”</a:t>
            </a:r>
          </a:p>
          <a:p>
            <a:pPr marL="0" indent="0">
              <a:buNone/>
            </a:pPr>
            <a:r>
              <a:rPr lang="en-US" sz="2400" dirty="0"/>
              <a:t>	+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 Search radius</a:t>
            </a:r>
          </a:p>
          <a:p>
            <a:pPr marL="0" indent="0">
              <a:buNone/>
            </a:pPr>
            <a:r>
              <a:rPr lang="en-US" sz="2400" dirty="0"/>
              <a:t>	+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Google API key</a:t>
            </a:r>
          </a:p>
        </p:txBody>
      </p:sp>
    </p:spTree>
    <p:extLst>
      <p:ext uri="{BB962C8B-B14F-4D97-AF65-F5344CB8AC3E}">
        <p14:creationId xmlns:p14="http://schemas.microsoft.com/office/powerpoint/2010/main" val="3112661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resulting query is a </a:t>
            </a:r>
            <a:r>
              <a:rPr lang="en-US" dirty="0" err="1"/>
              <a:t>looooooong</a:t>
            </a:r>
            <a:r>
              <a:rPr lang="en-US" dirty="0"/>
              <a:t> URL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https://</a:t>
            </a:r>
            <a:r>
              <a:rPr lang="en-US" dirty="0" err="1"/>
              <a:t>maps.googleapis.com</a:t>
            </a:r>
            <a:r>
              <a:rPr lang="en-US" dirty="0"/>
              <a:t>/maps/</a:t>
            </a:r>
            <a:r>
              <a:rPr lang="en-US" dirty="0" err="1"/>
              <a:t>api</a:t>
            </a:r>
            <a:r>
              <a:rPr lang="en-US" dirty="0"/>
              <a:t>/place/</a:t>
            </a:r>
            <a:r>
              <a:rPr lang="en-US" dirty="0" err="1"/>
              <a:t>textsearch</a:t>
            </a:r>
            <a:r>
              <a:rPr lang="en-US" dirty="0"/>
              <a:t>/</a:t>
            </a:r>
            <a:r>
              <a:rPr lang="en-US" dirty="0" err="1"/>
              <a:t>json?query</a:t>
            </a:r>
            <a:r>
              <a:rPr lang="en-US" dirty="0"/>
              <a:t>=</a:t>
            </a:r>
            <a:r>
              <a:rPr lang="en-US" dirty="0" err="1"/>
              <a:t>Coop+grocery+in+Dane+County&amp;radius</a:t>
            </a:r>
            <a:r>
              <a:rPr lang="en-US" dirty="0"/>
              <a:t>=50000&amp;key=AIzaSyBZqWP3nojVe3fmUcv6YlZ2l1F5tozq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0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8AF0-6C7C-424D-8518-A82B6911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words about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CED5-A037-0942-AA8C-2B455E66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</a:t>
            </a:r>
            <a:r>
              <a:rPr lang="en-US" dirty="0"/>
              <a:t> is a free, open source statistical application</a:t>
            </a:r>
          </a:p>
          <a:p>
            <a:r>
              <a:rPr lang="en-US" b="1" dirty="0" err="1"/>
              <a:t>RStudio</a:t>
            </a:r>
            <a:r>
              <a:rPr lang="en-US" dirty="0"/>
              <a:t> is a free, open source GUI for R</a:t>
            </a:r>
          </a:p>
          <a:p>
            <a:r>
              <a:rPr lang="en-US" dirty="0"/>
              <a:t>R has lots of free, open source helper tools called </a:t>
            </a:r>
            <a:r>
              <a:rPr lang="en-US" dirty="0">
                <a:solidFill>
                  <a:srgbClr val="FF0000"/>
                </a:solidFill>
              </a:rPr>
              <a:t>packages</a:t>
            </a:r>
          </a:p>
          <a:p>
            <a:r>
              <a:rPr lang="en-US" dirty="0"/>
              <a:t>We are going to use packages to:</a:t>
            </a:r>
          </a:p>
          <a:p>
            <a:pPr lvl="1"/>
            <a:r>
              <a:rPr lang="en-US" dirty="0"/>
              <a:t>Open files</a:t>
            </a:r>
          </a:p>
          <a:p>
            <a:pPr lvl="1"/>
            <a:r>
              <a:rPr lang="en-US" dirty="0"/>
              <a:t>Work with many data types </a:t>
            </a:r>
            <a:r>
              <a:rPr lang="en-US" dirty="0">
                <a:solidFill>
                  <a:srgbClr val="FF0000"/>
                </a:solidFill>
              </a:rPr>
              <a:t>simultaneously</a:t>
            </a:r>
          </a:p>
          <a:p>
            <a:pPr lvl="1"/>
            <a:r>
              <a:rPr lang="en-US" dirty="0"/>
              <a:t>Interact with websites</a:t>
            </a:r>
          </a:p>
          <a:p>
            <a:pPr lvl="1"/>
            <a:r>
              <a:rPr lang="en-US" dirty="0"/>
              <a:t>Make tables and maps</a:t>
            </a:r>
          </a:p>
          <a:p>
            <a:pPr lvl="1"/>
            <a:r>
              <a:rPr lang="en-US" dirty="0"/>
              <a:t>Save files in different formats</a:t>
            </a:r>
          </a:p>
        </p:txBody>
      </p:sp>
    </p:spTree>
    <p:extLst>
      <p:ext uri="{BB962C8B-B14F-4D97-AF65-F5344CB8AC3E}">
        <p14:creationId xmlns:p14="http://schemas.microsoft.com/office/powerpoint/2010/main" val="4102661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resulting query is a </a:t>
            </a:r>
            <a:r>
              <a:rPr lang="en-US" dirty="0" err="1"/>
              <a:t>looooooong</a:t>
            </a:r>
            <a:r>
              <a:rPr lang="en-US" dirty="0"/>
              <a:t> URL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https://</a:t>
            </a:r>
            <a:r>
              <a:rPr lang="en-US" dirty="0" err="1"/>
              <a:t>maps.googleapis.com</a:t>
            </a:r>
            <a:r>
              <a:rPr lang="en-US" dirty="0"/>
              <a:t>/maps/</a:t>
            </a:r>
            <a:r>
              <a:rPr lang="en-US" dirty="0" err="1"/>
              <a:t>api</a:t>
            </a:r>
            <a:r>
              <a:rPr lang="en-US" dirty="0"/>
              <a:t>/place/</a:t>
            </a:r>
            <a:r>
              <a:rPr lang="en-US" dirty="0" err="1"/>
              <a:t>textsearch</a:t>
            </a:r>
            <a:r>
              <a:rPr lang="en-US" dirty="0"/>
              <a:t>/</a:t>
            </a:r>
            <a:r>
              <a:rPr lang="en-US" dirty="0" err="1"/>
              <a:t>json?query</a:t>
            </a:r>
            <a:r>
              <a:rPr lang="en-US" dirty="0"/>
              <a:t>=</a:t>
            </a:r>
            <a:r>
              <a:rPr lang="en-US" b="1" dirty="0" err="1">
                <a:solidFill>
                  <a:srgbClr val="FF0000"/>
                </a:solidFill>
              </a:rPr>
              <a:t>Coop+grocery+in+Dane+County</a:t>
            </a:r>
            <a:r>
              <a:rPr lang="en-US" dirty="0" err="1"/>
              <a:t>&amp;</a:t>
            </a:r>
            <a:r>
              <a:rPr lang="en-US" b="1" dirty="0" err="1">
                <a:solidFill>
                  <a:srgbClr val="00B050"/>
                </a:solidFill>
              </a:rPr>
              <a:t>radius</a:t>
            </a:r>
            <a:r>
              <a:rPr lang="en-US" b="1" dirty="0">
                <a:solidFill>
                  <a:srgbClr val="00B050"/>
                </a:solidFill>
              </a:rPr>
              <a:t>=50000</a:t>
            </a:r>
            <a:r>
              <a:rPr lang="en-US" dirty="0"/>
              <a:t>&amp;key=</a:t>
            </a:r>
            <a:r>
              <a:rPr lang="en-US" b="1" dirty="0">
                <a:solidFill>
                  <a:srgbClr val="0070C0"/>
                </a:solidFill>
              </a:rPr>
              <a:t>AIzaSyBZqWP3nojVe3fmUcv6YlZ2l1F5tozq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I saved this </a:t>
            </a:r>
            <a:r>
              <a:rPr lang="en-US" sz="2400" b="1" dirty="0" err="1"/>
              <a:t>loooong</a:t>
            </a:r>
            <a:r>
              <a:rPr lang="en-US" sz="2400" b="1" dirty="0"/>
              <a:t> Google URL as a thing called </a:t>
            </a:r>
            <a:r>
              <a:rPr lang="en-US" sz="2400" b="1" dirty="0" err="1"/>
              <a:t>Gurl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9758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8BA5-9116-C747-9A85-EBA8759E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8CA1-253C-C741-BA7F-2DFDDBA4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b="1" dirty="0" err="1">
                <a:solidFill>
                  <a:srgbClr val="FF0000"/>
                </a:solidFill>
              </a:rPr>
              <a:t>httr</a:t>
            </a:r>
            <a:r>
              <a:rPr lang="en-US" dirty="0"/>
              <a:t> package, use </a:t>
            </a:r>
            <a:r>
              <a:rPr lang="en-US" b="1" dirty="0">
                <a:solidFill>
                  <a:srgbClr val="0070C0"/>
                </a:solidFill>
              </a:rPr>
              <a:t>GET()</a:t>
            </a:r>
            <a:r>
              <a:rPr lang="en-US" dirty="0"/>
              <a:t> to copy the page</a:t>
            </a:r>
          </a:p>
          <a:p>
            <a:r>
              <a:rPr lang="en-US" dirty="0"/>
              <a:t>From </a:t>
            </a:r>
            <a:r>
              <a:rPr lang="en-US" b="1" dirty="0" err="1">
                <a:solidFill>
                  <a:srgbClr val="FF0000"/>
                </a:solidFill>
              </a:rPr>
              <a:t>jsonlite</a:t>
            </a:r>
            <a:r>
              <a:rPr lang="en-US" dirty="0"/>
              <a:t> package, convert the page to data</a:t>
            </a:r>
          </a:p>
          <a:p>
            <a:r>
              <a:rPr lang="en-US" dirty="0"/>
              <a:t>Save what you need from the 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5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8BA5-9116-C747-9A85-EBA8759E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/>
              <a:t>3 terse, magical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8CA1-253C-C741-BA7F-2DFDDBA4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b="1" dirty="0" err="1">
                <a:solidFill>
                  <a:srgbClr val="FF0000"/>
                </a:solidFill>
              </a:rPr>
              <a:t>httr</a:t>
            </a:r>
            <a:r>
              <a:rPr lang="en-US" dirty="0"/>
              <a:t> package, use </a:t>
            </a:r>
            <a:r>
              <a:rPr lang="en-US" b="1" dirty="0">
                <a:solidFill>
                  <a:srgbClr val="0070C0"/>
                </a:solidFill>
              </a:rPr>
              <a:t>GET()</a:t>
            </a:r>
            <a:r>
              <a:rPr lang="en-US" dirty="0"/>
              <a:t> to copy the page</a:t>
            </a:r>
          </a:p>
          <a:p>
            <a:r>
              <a:rPr lang="en-US" dirty="0"/>
              <a:t>From </a:t>
            </a:r>
            <a:r>
              <a:rPr lang="en-US" b="1" dirty="0" err="1">
                <a:solidFill>
                  <a:srgbClr val="FF0000"/>
                </a:solidFill>
              </a:rPr>
              <a:t>jsonlite</a:t>
            </a:r>
            <a:r>
              <a:rPr lang="en-US" dirty="0"/>
              <a:t> package, convert the page to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tmp1 &lt;-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tmp2 &lt;-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(tmp1, "text")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tmp3 &lt;-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(tmp2)</a:t>
            </a:r>
          </a:p>
        </p:txBody>
      </p:sp>
    </p:spTree>
    <p:extLst>
      <p:ext uri="{BB962C8B-B14F-4D97-AF65-F5344CB8AC3E}">
        <p14:creationId xmlns:p14="http://schemas.microsoft.com/office/powerpoint/2010/main" val="4271524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2783-6670-FE4F-8BD1-ED482E03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“Coop grocery in Dane County”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933E40-6E65-3244-BC20-BB08A13B4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481651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02794628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1327597857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3021573812"/>
                    </a:ext>
                  </a:extLst>
                </a:gridCol>
                <a:gridCol w="5728855">
                  <a:extLst>
                    <a:ext uri="{9D8B030D-6E8A-4147-A177-3AD203B41FA5}">
                      <a16:colId xmlns:a16="http://schemas.microsoft.com/office/drawing/2014/main" val="157913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Willy Street Co-op‚ North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-89.362809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43.1276093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2817 N Sherman Ave, Madison, WI 53704,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827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Yahara River Grocery Cooperative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-89.218717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42.9165114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 E Main St, Stoughton, WI 53589,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22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Regent Market Co-Op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-89.423402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43.068052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2136 Regent St, Madison, WI 53726,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4214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Willy Street Co-op‚ East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-89.362873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43.0837051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1221 Williamson St, Madison, WI 53703,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98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Willy Street Co-op‚ West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-89.500408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43.0964478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6825 University Ave, Middleton, WI 53562,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081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Premier Cooperative Supermarket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-89.747575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43.140273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 Mills St, Black Earth, WI 53515,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42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Jenifer Street Market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-89.351479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43.0903834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2038 Jenifer St, Madison, WI 53704,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442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Nature's Bakery Co-Op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-89.367063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43.081091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1019 Williamson St, Madison, WI 53703,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070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357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430C-8281-9B4E-AF88-556EEFA2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6E22-8294-704E-89A1-AA9C7C28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015"/>
            <a:ext cx="10515600" cy="4743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get20results &lt;- function(x)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thingtosearch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 ", "+", x)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[ALL THE PARTS OF THE URL]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tmp2 &lt;-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"text")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tmp3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(tmp2)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tmp4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bind_cols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 = tmp3...name,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tmp3...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tmp3...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  address = tmp3...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formatted_address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	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(tmp4)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0579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FB6F-4D6F-B544-8579-4DD96DC1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73BA4-ACCB-1641-A3A2-A47E3C900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places, even approximately or badly defined...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can get a list of results from Google</a:t>
            </a:r>
          </a:p>
          <a:p>
            <a:pPr lvl="1"/>
            <a:r>
              <a:rPr lang="en-US" dirty="0"/>
              <a:t>You can get coordinates</a:t>
            </a:r>
          </a:p>
          <a:p>
            <a:pPr lvl="1"/>
            <a:r>
              <a:rPr lang="en-US" dirty="0"/>
              <a:t>You can get addresses</a:t>
            </a:r>
          </a:p>
          <a:p>
            <a:pPr lvl="1"/>
            <a:r>
              <a:rPr lang="en-US" dirty="0"/>
              <a:t>You can get open hours, ratings,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69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EFA1-8D6B-4F4D-8872-7E68D9CD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aside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062DA8-E888-6444-A465-9C1BBF024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Location data the easy way!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Great tools that interact with Google already exist</a:t>
            </a:r>
          </a:p>
          <a:p>
            <a:pPr lvl="1"/>
            <a:r>
              <a:rPr lang="en-US" dirty="0"/>
              <a:t>R package </a:t>
            </a:r>
            <a:r>
              <a:rPr lang="en-US" b="1" dirty="0" err="1">
                <a:solidFill>
                  <a:srgbClr val="FF0000"/>
                </a:solidFill>
              </a:rPr>
              <a:t>ggmap</a:t>
            </a:r>
            <a:r>
              <a:rPr lang="en-US" dirty="0"/>
              <a:t> does a lot!</a:t>
            </a:r>
          </a:p>
          <a:p>
            <a:pPr lvl="1"/>
            <a:r>
              <a:rPr lang="en-US" dirty="0"/>
              <a:t>Following examples will use several functions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geocode()</a:t>
            </a:r>
          </a:p>
          <a:p>
            <a:pPr lvl="2"/>
            <a:r>
              <a:rPr lang="en-US" b="1" dirty="0" err="1">
                <a:solidFill>
                  <a:srgbClr val="0070C0"/>
                </a:solidFill>
              </a:rPr>
              <a:t>mapdist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  <a:p>
            <a:pPr lvl="2"/>
            <a:r>
              <a:rPr lang="en-US" b="1" dirty="0" err="1">
                <a:solidFill>
                  <a:srgbClr val="0070C0"/>
                </a:solidFill>
              </a:rPr>
              <a:t>get_map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  <a:p>
            <a:pPr lvl="2"/>
            <a:r>
              <a:rPr lang="en-US" b="1" dirty="0" err="1">
                <a:solidFill>
                  <a:srgbClr val="0070C0"/>
                </a:solidFill>
              </a:rPr>
              <a:t>ggmap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96684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3BE-57DA-0E40-8549-A20B3009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data the easy way!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B6D1-BF43-EB47-A62C-F16153F01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ggmap’s</a:t>
            </a:r>
            <a:r>
              <a:rPr lang="en-US" dirty="0"/>
              <a:t> function </a:t>
            </a:r>
            <a:r>
              <a:rPr lang="en-US" b="1" dirty="0">
                <a:solidFill>
                  <a:srgbClr val="0070C0"/>
                </a:solidFill>
              </a:rPr>
              <a:t>geocode()</a:t>
            </a:r>
          </a:p>
          <a:p>
            <a:pPr marL="0" indent="0">
              <a:buNone/>
            </a:pPr>
            <a:r>
              <a:rPr lang="en-US" b="1" dirty="0"/>
              <a:t>It just works!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9C504E-6FDC-B54F-AC93-88AEC4FA85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743199"/>
            <a:ext cx="12167042" cy="2078182"/>
          </a:xfrm>
        </p:spPr>
      </p:pic>
    </p:spTree>
    <p:extLst>
      <p:ext uri="{BB962C8B-B14F-4D97-AF65-F5344CB8AC3E}">
        <p14:creationId xmlns:p14="http://schemas.microsoft.com/office/powerpoint/2010/main" val="901799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3BE-57DA-0E40-8549-A20B3009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data the easy way!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B6D1-BF43-EB47-A62C-F16153F0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ggmap’s</a:t>
            </a:r>
            <a:r>
              <a:rPr lang="en-US" dirty="0"/>
              <a:t> function </a:t>
            </a:r>
            <a:r>
              <a:rPr lang="en-US" b="1" dirty="0">
                <a:solidFill>
                  <a:srgbClr val="0070C0"/>
                </a:solidFill>
              </a:rPr>
              <a:t>geocode()</a:t>
            </a:r>
          </a:p>
          <a:p>
            <a:pPr marL="0" indent="0">
              <a:buNone/>
            </a:pPr>
            <a:r>
              <a:rPr lang="en-US" b="1" dirty="0"/>
              <a:t>And it can figure this out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00558C-6EA0-9546-82F4-9ED51B34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58" y="4685624"/>
            <a:ext cx="12192000" cy="2106661"/>
          </a:xfrm>
          <a:prstGeom prst="rect">
            <a:avLst/>
          </a:prstGeom>
        </p:spPr>
      </p:pic>
      <p:pic>
        <p:nvPicPr>
          <p:cNvPr id="20" name="Content Placeholder 5">
            <a:extLst>
              <a:ext uri="{FF2B5EF4-FFF2-40B4-BE49-F238E27FC236}">
                <a16:creationId xmlns:a16="http://schemas.microsoft.com/office/drawing/2014/main" id="{F2D35526-3A88-6E4E-B672-E4DF57A14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199"/>
            <a:ext cx="12167042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41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3BE-57DA-0E40-8549-A20B3009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data the easy way!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B6D1-BF43-EB47-A62C-F16153F0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ggmap’s</a:t>
            </a:r>
            <a:r>
              <a:rPr lang="en-US" dirty="0"/>
              <a:t> function </a:t>
            </a:r>
            <a:r>
              <a:rPr lang="en-US" b="1" dirty="0">
                <a:solidFill>
                  <a:srgbClr val="0070C0"/>
                </a:solidFill>
              </a:rPr>
              <a:t>geocode()</a:t>
            </a:r>
          </a:p>
          <a:p>
            <a:pPr marL="0" indent="0">
              <a:buNone/>
            </a:pPr>
            <a:r>
              <a:rPr lang="en-US" b="1" dirty="0"/>
              <a:t>And because we live in the future!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2AEE4-4CF3-064E-86A6-8B36891F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875"/>
            <a:ext cx="12192000" cy="2040144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6BDA008-8374-5F4B-83C9-47258D0B3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199"/>
            <a:ext cx="12167042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AC03-CC33-D44A-B450-C3ED2F47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5A56-FD09-FC4B-B97F-551272AC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you don’t know R, don’t worry!</a:t>
            </a:r>
          </a:p>
          <a:p>
            <a:pPr lvl="1"/>
            <a:r>
              <a:rPr lang="en-US" dirty="0"/>
              <a:t>Are the output and flexibility worth the effort for you to learn R?</a:t>
            </a:r>
          </a:p>
          <a:p>
            <a:pPr lvl="1"/>
            <a:r>
              <a:rPr lang="en-US" dirty="0"/>
              <a:t>SSCC has you covered:  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		</a:t>
            </a:r>
            <a:r>
              <a:rPr lang="en-US" sz="3000" b="1" dirty="0"/>
              <a:t>R Programming and Concepts </a:t>
            </a:r>
            <a:r>
              <a:rPr lang="en-US" sz="3000" dirty="0"/>
              <a:t>starting on </a:t>
            </a:r>
            <a:r>
              <a:rPr lang="en-US" sz="3000" b="1" dirty="0">
                <a:solidFill>
                  <a:srgbClr val="FF0000"/>
                </a:solidFill>
              </a:rPr>
              <a:t>June 11</a:t>
            </a:r>
            <a:r>
              <a:rPr lang="en-US" sz="3000" b="1" dirty="0"/>
              <a:t> </a:t>
            </a:r>
          </a:p>
          <a:p>
            <a:pPr marL="457200" lvl="1" indent="0">
              <a:buNone/>
            </a:pPr>
            <a:r>
              <a:rPr lang="en-US" sz="3000" b="1" dirty="0"/>
              <a:t>		R for Researchers </a:t>
            </a:r>
            <a:r>
              <a:rPr lang="en-US" sz="3000" dirty="0"/>
              <a:t>at fall semester </a:t>
            </a:r>
            <a:r>
              <a:rPr lang="en-US" sz="3000" dirty="0" err="1"/>
              <a:t>bootcamp</a:t>
            </a:r>
            <a:r>
              <a:rPr lang="en-US" sz="3000" dirty="0"/>
              <a:t> </a:t>
            </a:r>
          </a:p>
          <a:p>
            <a:endParaRPr lang="en-US" dirty="0"/>
          </a:p>
          <a:p>
            <a:r>
              <a:rPr lang="en-US" dirty="0"/>
              <a:t>If you do know R, here is a link to the GitHub page for this presentation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err="1"/>
              <a:t>github.com</a:t>
            </a:r>
            <a:r>
              <a:rPr lang="en-US" sz="3600" b="1" dirty="0"/>
              <a:t>/</a:t>
            </a:r>
            <a:r>
              <a:rPr lang="en-US" sz="3600" b="1" dirty="0" err="1"/>
              <a:t>nrjjones</a:t>
            </a:r>
            <a:r>
              <a:rPr lang="en-US" sz="3600" b="1" dirty="0"/>
              <a:t>/</a:t>
            </a:r>
            <a:r>
              <a:rPr lang="en-US" sz="3600" b="1" dirty="0" err="1"/>
              <a:t>BuildingContextualData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77938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469C-6884-8248-93A7-7FB2DFE5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geocoding the easy way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D38E-0AB7-2541-A9ED-B81A72073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buildings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 of 200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buildings.csv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geocoded_buildings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buildings$name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7C1664-F611-F245-96A4-3B6484219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11665"/>
              </p:ext>
            </p:extLst>
          </p:nvPr>
        </p:nvGraphicFramePr>
        <p:xfrm>
          <a:off x="1671782" y="369839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281875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99617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8199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1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9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7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Building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222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4463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Health care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So, now we know how to get location information from a search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Let’s create some relevant data</a:t>
            </a:r>
          </a:p>
          <a:p>
            <a:pPr lvl="1"/>
            <a:r>
              <a:rPr lang="en-US" dirty="0"/>
              <a:t>Distance to closest coop grocery</a:t>
            </a:r>
          </a:p>
          <a:p>
            <a:pPr lvl="1"/>
            <a:r>
              <a:rPr lang="en-US" dirty="0"/>
              <a:t>Distance to health care services</a:t>
            </a:r>
          </a:p>
          <a:p>
            <a:pPr lvl="1"/>
            <a:r>
              <a:rPr lang="en-US" dirty="0"/>
              <a:t>Density of health care services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01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430C-8281-9B4E-AF88-556EEFA2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6E22-8294-704E-89A1-AA9C7C28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015"/>
            <a:ext cx="10515600" cy="4743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get20results &lt;- function(x)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thingtosearch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 ", "+", x)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[ALL THE PARTS OF THE URL]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tmp1 &lt;-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tmp2 &lt;-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(tmp1, "text")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tmp3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(tmp2)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tmp4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bind_cols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 = tmp3...name,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tmp3...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tmp3...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  address = tmp3...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formatted_address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	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(tmp4)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6418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A4C2-DC9B-BB49-ACB5-A7572760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0C9B-D678-5348-88F3-6C218FED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the first 20 matches to any Google Map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co &lt;- </a:t>
            </a:r>
            <a:r>
              <a:rPr lang="en-US" b="1" dirty="0">
                <a:solidFill>
                  <a:srgbClr val="0070C0"/>
                </a:solidFill>
              </a:rPr>
              <a:t>get20results</a:t>
            </a:r>
            <a:r>
              <a:rPr lang="en-US" dirty="0"/>
              <a:t>("Coop grocery in Madison")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b="1" dirty="0"/>
              <a:t>NOTE</a:t>
            </a:r>
            <a:r>
              <a:rPr lang="en-US" sz="1800" dirty="0"/>
              <a:t> You can get more than 20 by repeating the search and adding a token returned with the first search.</a:t>
            </a:r>
          </a:p>
        </p:txBody>
      </p:sp>
    </p:spTree>
    <p:extLst>
      <p:ext uri="{BB962C8B-B14F-4D97-AF65-F5344CB8AC3E}">
        <p14:creationId xmlns:p14="http://schemas.microsoft.com/office/powerpoint/2010/main" val="3980526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4A01-EFE7-2043-8E18-31123B86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 is it to nearest coop?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D6F8-283A-E645-889E-E4B1E50E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b="1" dirty="0" err="1">
                <a:solidFill>
                  <a:srgbClr val="0070C0"/>
                </a:solidFill>
              </a:rPr>
              <a:t>mapdist</a:t>
            </a:r>
            <a:r>
              <a:rPr lang="en-US" dirty="0"/>
              <a:t>() function to get travel distances, duration, other details, </a:t>
            </a:r>
            <a:r>
              <a:rPr lang="en-US" b="1" dirty="0"/>
              <a:t>by mode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df$address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co$address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dist1 &lt;-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from,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to,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mode="bicycling",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output="simple”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2895901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4E09-CE68-5347-9029-C339327D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</a:t>
            </a:r>
            <a:r>
              <a:rPr lang="en-US" b="1" dirty="0" err="1">
                <a:solidFill>
                  <a:srgbClr val="0070C0"/>
                </a:solidFill>
              </a:rPr>
              <a:t>mapdist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2243DDA-0912-8E4B-BE1B-F4AF0EF38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850" y="2356644"/>
            <a:ext cx="10274300" cy="3289300"/>
          </a:xfrm>
        </p:spPr>
      </p:pic>
    </p:spTree>
    <p:extLst>
      <p:ext uri="{BB962C8B-B14F-4D97-AF65-F5344CB8AC3E}">
        <p14:creationId xmlns:p14="http://schemas.microsoft.com/office/powerpoint/2010/main" val="34700621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finding closest coop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</a:rPr>
              <a:t>mapdist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get distance </a:t>
            </a:r>
            <a:r>
              <a:rPr lang="en-US" dirty="0"/>
              <a:t>from each address to each coop</a:t>
            </a:r>
          </a:p>
          <a:p>
            <a:r>
              <a:rPr lang="en-US" dirty="0">
                <a:solidFill>
                  <a:srgbClr val="FF0000"/>
                </a:solidFill>
              </a:rPr>
              <a:t>Make a long file </a:t>
            </a:r>
            <a:r>
              <a:rPr lang="en-US" dirty="0"/>
              <a:t>of all results</a:t>
            </a:r>
          </a:p>
          <a:p>
            <a:r>
              <a:rPr lang="en-US" dirty="0">
                <a:solidFill>
                  <a:srgbClr val="FF0000"/>
                </a:solidFill>
              </a:rPr>
              <a:t>Sort</a:t>
            </a:r>
            <a:r>
              <a:rPr lang="en-US" dirty="0"/>
              <a:t> by address, then distance</a:t>
            </a:r>
          </a:p>
          <a:p>
            <a:r>
              <a:rPr lang="en-US" dirty="0">
                <a:solidFill>
                  <a:srgbClr val="FF0000"/>
                </a:solidFill>
              </a:rPr>
              <a:t>Save the first result</a:t>
            </a:r>
            <a:r>
              <a:rPr lang="en-US" dirty="0"/>
              <a:t> for each address and drop the rest</a:t>
            </a:r>
          </a:p>
          <a:p>
            <a:r>
              <a:rPr lang="en-US" dirty="0"/>
              <a:t>The result is the distance to the closest coop</a:t>
            </a:r>
          </a:p>
          <a:p>
            <a:r>
              <a:rPr lang="en-US" dirty="0">
                <a:solidFill>
                  <a:srgbClr val="FF0000"/>
                </a:solidFill>
              </a:rPr>
              <a:t>Rename the variable </a:t>
            </a:r>
            <a:r>
              <a:rPr lang="en-US" dirty="0"/>
              <a:t>to </a:t>
            </a:r>
            <a:r>
              <a:rPr lang="en-US" b="1" dirty="0"/>
              <a:t>closest</a:t>
            </a:r>
          </a:p>
          <a:p>
            <a:r>
              <a:rPr lang="en-US" dirty="0">
                <a:solidFill>
                  <a:srgbClr val="FF0000"/>
                </a:solidFill>
              </a:rPr>
              <a:t>Drop</a:t>
            </a:r>
            <a:r>
              <a:rPr lang="en-US" dirty="0"/>
              <a:t> unneeded variables</a:t>
            </a:r>
          </a:p>
          <a:p>
            <a:r>
              <a:rPr lang="en-US" dirty="0">
                <a:solidFill>
                  <a:srgbClr val="FF0000"/>
                </a:solidFill>
              </a:rPr>
              <a:t>Merge</a:t>
            </a:r>
            <a:r>
              <a:rPr lang="en-US" dirty="0"/>
              <a:t> the </a:t>
            </a:r>
            <a:r>
              <a:rPr lang="en-US" b="1" dirty="0"/>
              <a:t>closest</a:t>
            </a:r>
            <a:r>
              <a:rPr lang="en-US" dirty="0"/>
              <a:t> into main data </a:t>
            </a:r>
          </a:p>
        </p:txBody>
      </p:sp>
    </p:spTree>
    <p:extLst>
      <p:ext uri="{BB962C8B-B14F-4D97-AF65-F5344CB8AC3E}">
        <p14:creationId xmlns:p14="http://schemas.microsoft.com/office/powerpoint/2010/main" val="7160533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10F5-1499-8549-8F73-4DC17811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makes it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679A-3BC8-324B-A271-B2CA1A6FC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closest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(from, miles)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(from)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()==1)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cl_coop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closest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(from, to, miles)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transmute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address = from,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name_closest_coop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to,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dist_closest_coop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miles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35781955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8C26-C581-084B-BB46-99BB38A3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Merged into main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BF4B15-9B4D-F04E-88F1-1F424D47A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800" y="2159794"/>
            <a:ext cx="9042400" cy="3683000"/>
          </a:xfrm>
        </p:spPr>
      </p:pic>
    </p:spTree>
    <p:extLst>
      <p:ext uri="{BB962C8B-B14F-4D97-AF65-F5344CB8AC3E}">
        <p14:creationId xmlns:p14="http://schemas.microsoft.com/office/powerpoint/2010/main" val="17497813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Urgent care center in Dane County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E6038-0A59-9145-A410-4F395582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30" y="2775017"/>
            <a:ext cx="8546662" cy="29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9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6B34-8A4F-EC48-924F-ED92033A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another 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AAD7-17D4-ED46-B44B-62E672A03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you comfortable with?</a:t>
            </a:r>
          </a:p>
          <a:p>
            <a:r>
              <a:rPr lang="en-US" dirty="0"/>
              <a:t>R is a comprehensive set of tools</a:t>
            </a:r>
          </a:p>
          <a:p>
            <a:r>
              <a:rPr lang="en-US" dirty="0"/>
              <a:t>All of this is possible with Python</a:t>
            </a:r>
          </a:p>
          <a:p>
            <a:r>
              <a:rPr lang="en-US" dirty="0"/>
              <a:t>Probably possible with Stata/SAS/SPSS plus some other tools</a:t>
            </a:r>
          </a:p>
        </p:txBody>
      </p:sp>
    </p:spTree>
    <p:extLst>
      <p:ext uri="{BB962C8B-B14F-4D97-AF65-F5344CB8AC3E}">
        <p14:creationId xmlns:p14="http://schemas.microsoft.com/office/powerpoint/2010/main" val="40684439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results…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C542F-5813-184B-8C56-256BF15A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3281363"/>
            <a:ext cx="3924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223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to count urgent care within 25 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within25mins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(from, minutes)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(from)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 &lt; 25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transmute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uc_num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n() 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(from)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()==1)</a:t>
            </a:r>
          </a:p>
        </p:txBody>
      </p:sp>
    </p:spTree>
    <p:extLst>
      <p:ext uri="{BB962C8B-B14F-4D97-AF65-F5344CB8AC3E}">
        <p14:creationId xmlns:p14="http://schemas.microsoft.com/office/powerpoint/2010/main" val="7925610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results back into main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85FE3-FAC8-C541-8696-910765C6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514056"/>
            <a:ext cx="4064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222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2CD2-1BD6-5542-AB41-8BB3A5DD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6F95-F054-7A47-99D2-022728741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search the Google API for anything</a:t>
            </a:r>
          </a:p>
          <a:p>
            <a:r>
              <a:rPr lang="en-US" dirty="0"/>
              <a:t>You can automate a lot of the steps</a:t>
            </a:r>
          </a:p>
          <a:p>
            <a:r>
              <a:rPr lang="en-US" dirty="0"/>
              <a:t>You can extract a lot of information from the results</a:t>
            </a:r>
          </a:p>
          <a:p>
            <a:r>
              <a:rPr lang="en-US" dirty="0"/>
              <a:t>You can add new data and make maps</a:t>
            </a:r>
          </a:p>
        </p:txBody>
      </p:sp>
    </p:spTree>
    <p:extLst>
      <p:ext uri="{BB962C8B-B14F-4D97-AF65-F5344CB8AC3E}">
        <p14:creationId xmlns:p14="http://schemas.microsoft.com/office/powerpoint/2010/main" val="24682136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Really anything…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function for a research question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pp &lt;-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 plants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 WI")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Fish hatcheries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 WI")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F9804-2CFB-0548-B9E1-9710A84E1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53" b="17289"/>
          <a:stretch/>
        </p:blipFill>
        <p:spPr>
          <a:xfrm>
            <a:off x="7973226" y="2379124"/>
            <a:ext cx="3706027" cy="403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203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pp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Planned Parenthood clinics in Atlanta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high schools in Atlanta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806179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E95-9F6B-BD45-913A-BCD473EC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 are reproductive health services?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4C75EF-D6D7-F445-8A1B-64E9457B5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5221"/>
            <a:ext cx="10515600" cy="413214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EA7EED-6A67-3040-9A65-4EEA0EFE49B4}"/>
              </a:ext>
            </a:extLst>
          </p:cNvPr>
          <p:cNvSpPr/>
          <p:nvPr/>
        </p:nvSpPr>
        <p:spPr>
          <a:xfrm>
            <a:off x="851263" y="1935221"/>
            <a:ext cx="9707880" cy="1072139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040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1C52-A765-1749-9F33-A4987B83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is easy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8871B-E1DF-1141-92CB-C9DB6F0D6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mdata</a:t>
            </a:r>
            <a:r>
              <a:rPr lang="en-US" dirty="0"/>
              <a:t> &lt;- </a:t>
            </a:r>
            <a:r>
              <a:rPr lang="en-US" b="1" dirty="0" err="1">
                <a:solidFill>
                  <a:srgbClr val="0070C0"/>
                </a:solidFill>
              </a:rPr>
              <a:t>get_map</a:t>
            </a:r>
            <a:r>
              <a:rPr lang="en-US" dirty="0"/>
              <a:t>(location = "Atlanta, GA",</a:t>
            </a:r>
          </a:p>
          <a:p>
            <a:pPr marL="0" indent="0">
              <a:buNone/>
            </a:pPr>
            <a:r>
              <a:rPr lang="en-US" dirty="0"/>
              <a:t>	color = "color",</a:t>
            </a:r>
          </a:p>
          <a:p>
            <a:pPr marL="0" indent="0">
              <a:buNone/>
            </a:pPr>
            <a:r>
              <a:rPr lang="en-US" dirty="0"/>
              <a:t>	source = "google",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maptype</a:t>
            </a:r>
            <a:r>
              <a:rPr lang="en-US" dirty="0"/>
              <a:t> = "terrain",</a:t>
            </a:r>
          </a:p>
          <a:p>
            <a:pPr marL="0" indent="0">
              <a:buNone/>
            </a:pPr>
            <a:r>
              <a:rPr lang="en-US" dirty="0"/>
              <a:t>	zoom = 10)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ggmap</a:t>
            </a:r>
            <a:r>
              <a:rPr lang="en-US" dirty="0"/>
              <a:t>(</a:t>
            </a:r>
            <a:r>
              <a:rPr lang="en-US" dirty="0" err="1"/>
              <a:t>mdata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extent = "device",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ylab</a:t>
            </a:r>
            <a:r>
              <a:rPr lang="en-US" dirty="0"/>
              <a:t> = "Latitude",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xlab</a:t>
            </a:r>
            <a:r>
              <a:rPr lang="en-US" dirty="0"/>
              <a:t> = "Longitude") +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geom_point</a:t>
            </a:r>
            <a:r>
              <a:rPr lang="en-US" dirty="0">
                <a:solidFill>
                  <a:srgbClr val="FF0000"/>
                </a:solidFill>
              </a:rPr>
              <a:t>(data=</a:t>
            </a:r>
            <a:r>
              <a:rPr lang="en-US" b="1" dirty="0">
                <a:solidFill>
                  <a:srgbClr val="FF0000"/>
                </a:solidFill>
              </a:rPr>
              <a:t>pp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aes</a:t>
            </a:r>
            <a:r>
              <a:rPr lang="en-US" dirty="0">
                <a:solidFill>
                  <a:srgbClr val="FF0000"/>
                </a:solidFill>
              </a:rPr>
              <a:t>(x = </a:t>
            </a:r>
            <a:r>
              <a:rPr lang="en-US" dirty="0" err="1">
                <a:solidFill>
                  <a:srgbClr val="FF0000"/>
                </a:solidFill>
              </a:rPr>
              <a:t>lon</a:t>
            </a:r>
            <a:r>
              <a:rPr lang="en-US" dirty="0">
                <a:solidFill>
                  <a:srgbClr val="FF0000"/>
                </a:solidFill>
              </a:rPr>
              <a:t>, y = </a:t>
            </a:r>
            <a:r>
              <a:rPr lang="en-US" dirty="0" err="1">
                <a:solidFill>
                  <a:srgbClr val="FF0000"/>
                </a:solidFill>
              </a:rPr>
              <a:t>lat</a:t>
            </a:r>
            <a:r>
              <a:rPr lang="en-US" dirty="0">
                <a:solidFill>
                  <a:srgbClr val="FF0000"/>
                </a:solidFill>
              </a:rPr>
              <a:t>), color="red") +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geom_point</a:t>
            </a:r>
            <a:r>
              <a:rPr lang="en-US" dirty="0">
                <a:solidFill>
                  <a:srgbClr val="0070C0"/>
                </a:solidFill>
              </a:rPr>
              <a:t>(data=</a:t>
            </a:r>
            <a:r>
              <a:rPr lang="en-US" b="1" dirty="0" err="1">
                <a:solidFill>
                  <a:srgbClr val="0070C0"/>
                </a:solidFill>
              </a:rPr>
              <a:t>hs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aes</a:t>
            </a:r>
            <a:r>
              <a:rPr lang="en-US" dirty="0">
                <a:solidFill>
                  <a:srgbClr val="0070C0"/>
                </a:solidFill>
              </a:rPr>
              <a:t>(x = </a:t>
            </a:r>
            <a:r>
              <a:rPr lang="en-US" dirty="0" err="1">
                <a:solidFill>
                  <a:srgbClr val="0070C0"/>
                </a:solidFill>
              </a:rPr>
              <a:t>lon</a:t>
            </a:r>
            <a:r>
              <a:rPr lang="en-US" dirty="0">
                <a:solidFill>
                  <a:srgbClr val="0070C0"/>
                </a:solidFill>
              </a:rPr>
              <a:t>, y = </a:t>
            </a:r>
            <a:r>
              <a:rPr lang="en-US" dirty="0" err="1">
                <a:solidFill>
                  <a:srgbClr val="0070C0"/>
                </a:solidFill>
              </a:rPr>
              <a:t>lat</a:t>
            </a:r>
            <a:r>
              <a:rPr lang="en-US" dirty="0">
                <a:solidFill>
                  <a:srgbClr val="0070C0"/>
                </a:solidFill>
              </a:rPr>
              <a:t>), color="blue")</a:t>
            </a:r>
          </a:p>
        </p:txBody>
      </p:sp>
    </p:spTree>
    <p:extLst>
      <p:ext uri="{BB962C8B-B14F-4D97-AF65-F5344CB8AC3E}">
        <p14:creationId xmlns:p14="http://schemas.microsoft.com/office/powerpoint/2010/main" val="38377301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0C8F-29C3-7646-8A1E-4164D8AD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High schools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Planned Parenthoods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01D6E-7F29-1542-B425-FADDA6237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997" y="1811708"/>
            <a:ext cx="4883456" cy="4858284"/>
          </a:xfrm>
        </p:spPr>
      </p:pic>
    </p:spTree>
    <p:extLst>
      <p:ext uri="{BB962C8B-B14F-4D97-AF65-F5344CB8AC3E}">
        <p14:creationId xmlns:p14="http://schemas.microsoft.com/office/powerpoint/2010/main" val="26658685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78C5-6506-CD4D-9A5C-237ADB7C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neat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B93A-3C57-C14A-83FA-66B0A4E9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1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E405-D66D-FC4B-BA07-9521D289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hard way (covered by Liam)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0264-73F1-0C4B-AB80-19C2DB876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 had planned...</a:t>
            </a:r>
          </a:p>
          <a:p>
            <a:endParaRPr lang="en-US" dirty="0"/>
          </a:p>
          <a:p>
            <a:r>
              <a:rPr lang="en-US" dirty="0"/>
              <a:t>Go to site that provides data</a:t>
            </a:r>
          </a:p>
          <a:p>
            <a:r>
              <a:rPr lang="en-US" dirty="0"/>
              <a:t>Scrape information from page or, if lucky, use API</a:t>
            </a:r>
          </a:p>
          <a:p>
            <a:r>
              <a:rPr lang="en-US" dirty="0"/>
              <a:t>Clean whatever craziness comes back</a:t>
            </a:r>
          </a:p>
          <a:p>
            <a:r>
              <a:rPr lang="en-US" dirty="0"/>
              <a:t>Build a new database</a:t>
            </a:r>
          </a:p>
          <a:p>
            <a:r>
              <a:rPr lang="en-US" dirty="0"/>
              <a:t>Merge, analyze, map,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30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78C5-6506-CD4D-9A5C-237ADB7C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neat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B93A-3C57-C14A-83FA-66B0A4E9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your pocket GPS data logger with </a:t>
            </a:r>
            <a:r>
              <a:rPr lang="en-US" dirty="0" err="1"/>
              <a:t>ggmap</a:t>
            </a:r>
            <a:r>
              <a:rPr lang="en-US" dirty="0"/>
              <a:t> and Google API</a:t>
            </a:r>
          </a:p>
          <a:p>
            <a:r>
              <a:rPr lang="en-US" dirty="0"/>
              <a:t>Scrape EXIF data from your photos</a:t>
            </a:r>
          </a:p>
          <a:p>
            <a:r>
              <a:rPr lang="en-US" dirty="0"/>
              <a:t>Map!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~/Desktop/California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read_exif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tags=c("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GPSLatitude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GPSLongitude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27998582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816D-1AC3-9648-810F-457D8278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neat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DB3E-792E-464C-AD8B-02AB84AC7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command </a:t>
            </a:r>
            <a:r>
              <a:rPr lang="en-US" b="1" dirty="0" err="1">
                <a:solidFill>
                  <a:srgbClr val="0070C0"/>
                </a:solidFill>
              </a:rPr>
              <a:t>list.files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/>
              <a:t> created a list of ~1500 pictures by searching a folder on my desktop.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read_exif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/>
              <a:t> from the </a:t>
            </a:r>
            <a:r>
              <a:rPr lang="en-US" b="1" dirty="0" err="1">
                <a:solidFill>
                  <a:srgbClr val="0070C0"/>
                </a:solidFill>
              </a:rPr>
              <a:t>exifr</a:t>
            </a:r>
            <a:r>
              <a:rPr lang="en-US" dirty="0"/>
              <a:t> package extracted the </a:t>
            </a:r>
            <a:r>
              <a:rPr lang="en-US" dirty="0" err="1"/>
              <a:t>lat</a:t>
            </a:r>
            <a:r>
              <a:rPr lang="en-US" dirty="0"/>
              <a:t> and </a:t>
            </a:r>
            <a:r>
              <a:rPr lang="en-US" dirty="0" err="1"/>
              <a:t>lon</a:t>
            </a:r>
            <a:r>
              <a:rPr lang="en-US" dirty="0"/>
              <a:t> tags from my photos.</a:t>
            </a:r>
          </a:p>
          <a:p>
            <a:r>
              <a:rPr lang="en-US" dirty="0"/>
              <a:t>This took ~5 seconds.</a:t>
            </a:r>
          </a:p>
          <a:p>
            <a:r>
              <a:rPr lang="en-US" dirty="0"/>
              <a:t>And then…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brews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("Breweries in Berkeley, CA")</a:t>
            </a:r>
          </a:p>
        </p:txBody>
      </p:sp>
    </p:spTree>
    <p:extLst>
      <p:ext uri="{BB962C8B-B14F-4D97-AF65-F5344CB8AC3E}">
        <p14:creationId xmlns:p14="http://schemas.microsoft.com/office/powerpoint/2010/main" val="18212619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2C90E-A5D2-F94F-8BD8-BDCCFFD53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16"/>
            <a:ext cx="10515600" cy="5972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mdata,extent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"device",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"Latitude",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"Longitude") + 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photos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GPSLongitude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GPSLatitude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color="blue") +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color="red")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4E1D31-0BCB-9E4D-B72B-709AD3518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6788"/>
            <a:ext cx="10600111" cy="486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39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5D56-0C01-544D-95F4-4943E142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D6D31-776D-BC48-B78E-7EFB7F3AB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queries to Google API limited to 1500 per day</a:t>
            </a:r>
          </a:p>
          <a:p>
            <a:r>
              <a:rPr lang="en-US" dirty="0"/>
              <a:t>Lots of blocked queries without API key</a:t>
            </a:r>
          </a:p>
          <a:p>
            <a:r>
              <a:rPr lang="en-US" dirty="0"/>
              <a:t>Get </a:t>
            </a:r>
            <a:r>
              <a:rPr lang="en-US" dirty="0" err="1"/>
              <a:t>ggmap</a:t>
            </a:r>
            <a:r>
              <a:rPr lang="en-US" dirty="0"/>
              <a:t> from the author’s GitHub page</a:t>
            </a:r>
          </a:p>
          <a:p>
            <a:r>
              <a:rPr lang="en-US" dirty="0"/>
              <a:t>Get API key here: 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console.cloud.google.com</a:t>
            </a:r>
            <a:r>
              <a:rPr lang="en-US" dirty="0"/>
              <a:t>/</a:t>
            </a:r>
            <a:r>
              <a:rPr lang="en-US" dirty="0" err="1"/>
              <a:t>apis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</a:rPr>
              <a:t>register_google</a:t>
            </a:r>
            <a:r>
              <a:rPr lang="en-US" dirty="0"/>
              <a:t>(key = “YOUR KEY”) </a:t>
            </a:r>
          </a:p>
        </p:txBody>
      </p:sp>
    </p:spTree>
    <p:extLst>
      <p:ext uri="{BB962C8B-B14F-4D97-AF65-F5344CB8AC3E}">
        <p14:creationId xmlns:p14="http://schemas.microsoft.com/office/powerpoint/2010/main" val="18260624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AC03-CC33-D44A-B450-C3ED2F47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5A56-FD09-FC4B-B97F-551272AC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sz="3600" b="1" dirty="0"/>
              <a:t>R Programming and Concepts </a:t>
            </a:r>
            <a:r>
              <a:rPr lang="en-US" sz="3600" dirty="0"/>
              <a:t>starting on </a:t>
            </a:r>
            <a:r>
              <a:rPr lang="en-US" sz="3600" b="1" dirty="0">
                <a:solidFill>
                  <a:srgbClr val="FF0000"/>
                </a:solidFill>
              </a:rPr>
              <a:t>June 11</a:t>
            </a:r>
            <a:r>
              <a:rPr lang="en-US" sz="3600" b="1" dirty="0"/>
              <a:t> </a:t>
            </a:r>
          </a:p>
          <a:p>
            <a:pPr marL="457200" lvl="1" indent="0">
              <a:buNone/>
            </a:pPr>
            <a:r>
              <a:rPr lang="en-US" sz="3600" b="1" dirty="0"/>
              <a:t>	R for Researchers </a:t>
            </a:r>
            <a:r>
              <a:rPr lang="en-US" sz="3600" dirty="0"/>
              <a:t>at fall semester </a:t>
            </a:r>
            <a:r>
              <a:rPr lang="en-US" sz="3600" dirty="0" err="1"/>
              <a:t>bootcamp</a:t>
            </a:r>
            <a:r>
              <a:rPr lang="en-US" sz="3600" dirty="0"/>
              <a:t> </a:t>
            </a:r>
          </a:p>
          <a:p>
            <a:endParaRPr lang="en-US" dirty="0"/>
          </a:p>
          <a:p>
            <a:r>
              <a:rPr lang="en-US" dirty="0"/>
              <a:t>GitHub page for this presentation.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err="1"/>
              <a:t>github.com</a:t>
            </a:r>
            <a:r>
              <a:rPr lang="en-US" sz="3600" b="1" dirty="0"/>
              <a:t>/</a:t>
            </a:r>
            <a:r>
              <a:rPr lang="en-US" sz="3600" b="1" dirty="0" err="1"/>
              <a:t>nrjjones</a:t>
            </a:r>
            <a:r>
              <a:rPr lang="en-US" sz="3600" b="1" dirty="0"/>
              <a:t>/</a:t>
            </a:r>
            <a:r>
              <a:rPr lang="en-US" sz="3600" b="1" dirty="0" err="1"/>
              <a:t>BuildingContextualData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027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137E-B7BE-0D46-8B31-264C2A0B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1DDAB-5FB7-B643-95F4-00CEC8671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221" y="0"/>
            <a:ext cx="8271557" cy="6844388"/>
          </a:xfrm>
        </p:spPr>
      </p:pic>
    </p:spTree>
    <p:extLst>
      <p:ext uri="{BB962C8B-B14F-4D97-AF65-F5344CB8AC3E}">
        <p14:creationId xmlns:p14="http://schemas.microsoft.com/office/powerpoint/2010/main" val="76512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137E-B7BE-0D46-8B31-264C2A0B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1DDAB-5FB7-B643-95F4-00CEC8671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221" y="0"/>
            <a:ext cx="8271557" cy="6844388"/>
          </a:xfr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D196C146-C4B8-D249-B142-8C674FEDDED5}"/>
              </a:ext>
            </a:extLst>
          </p:cNvPr>
          <p:cNvSpPr/>
          <p:nvPr/>
        </p:nvSpPr>
        <p:spPr>
          <a:xfrm>
            <a:off x="1960220" y="2055813"/>
            <a:ext cx="4897779" cy="85364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74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2136</Words>
  <Application>Microsoft Macintosh PowerPoint</Application>
  <PresentationFormat>Widescreen</PresentationFormat>
  <Paragraphs>532</Paragraphs>
  <Slides>74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Calibri</vt:lpstr>
      <vt:lpstr>Calibri Light</vt:lpstr>
      <vt:lpstr>Courier New</vt:lpstr>
      <vt:lpstr>Rockwell</vt:lpstr>
      <vt:lpstr>Office Theme</vt:lpstr>
      <vt:lpstr>Building Contextual Data from Online Sources</vt:lpstr>
      <vt:lpstr>Motivation</vt:lpstr>
      <vt:lpstr>Some words about R</vt:lpstr>
      <vt:lpstr>Some words about R</vt:lpstr>
      <vt:lpstr>Suggestions for this session</vt:lpstr>
      <vt:lpstr>Is there another way?</vt:lpstr>
      <vt:lpstr>The hard way (covered by Liam)</vt:lpstr>
      <vt:lpstr>PowerPoint Presentation</vt:lpstr>
      <vt:lpstr>PowerPoint Presentation</vt:lpstr>
      <vt:lpstr>What is an API?</vt:lpstr>
      <vt:lpstr>What is out there?</vt:lpstr>
      <vt:lpstr>What is out there?</vt:lpstr>
      <vt:lpstr>For this presentation</vt:lpstr>
      <vt:lpstr>Helpful packages</vt:lpstr>
      <vt:lpstr>What can I do with data I already have?</vt:lpstr>
      <vt:lpstr>What can I do with data I already have?</vt:lpstr>
      <vt:lpstr>Adding contextual data – 3 examples</vt:lpstr>
      <vt:lpstr>Adding contextual data – 3 examples</vt:lpstr>
      <vt:lpstr>Adding contextual data – 3 examples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Review function</vt:lpstr>
      <vt:lpstr>Example 1: Socioeconomic environment</vt:lpstr>
      <vt:lpstr>Example 1: Socioeconomic environment</vt:lpstr>
      <vt:lpstr>Example 1: Socioeconomic environment</vt:lpstr>
      <vt:lpstr>Example 2: Access to healthy food</vt:lpstr>
      <vt:lpstr>Example 2: Access to healthy food</vt:lpstr>
      <vt:lpstr>A very tedious way</vt:lpstr>
      <vt:lpstr>Create URLs with code</vt:lpstr>
      <vt:lpstr>Create URLs with code</vt:lpstr>
      <vt:lpstr>Google Search Scrape</vt:lpstr>
      <vt:lpstr>Google Search Scrape</vt:lpstr>
      <vt:lpstr>Google search scrape strategy</vt:lpstr>
      <vt:lpstr>Google search scrape in 3 terse, magical steps</vt:lpstr>
      <vt:lpstr>“Coop grocery in Dane County”</vt:lpstr>
      <vt:lpstr>Write a function</vt:lpstr>
      <vt:lpstr>Concept review</vt:lpstr>
      <vt:lpstr>Quick aside</vt:lpstr>
      <vt:lpstr>Location data the easy way!</vt:lpstr>
      <vt:lpstr>Location data the easy way!</vt:lpstr>
      <vt:lpstr>Location data the easy way!</vt:lpstr>
      <vt:lpstr>Mass geocoding the easy way</vt:lpstr>
      <vt:lpstr>Example 3: Health care options</vt:lpstr>
      <vt:lpstr>Review function</vt:lpstr>
      <vt:lpstr>Use the function</vt:lpstr>
      <vt:lpstr>How far is it to nearest coop?</vt:lpstr>
      <vt:lpstr>Results from mapdist()</vt:lpstr>
      <vt:lpstr>Strategy for finding closest coop</vt:lpstr>
      <vt:lpstr>dplyr makes it easy</vt:lpstr>
      <vt:lpstr>Merged into main data</vt:lpstr>
      <vt:lpstr>Search results…</vt:lpstr>
      <vt:lpstr>Map results…</vt:lpstr>
      <vt:lpstr>dplyr to count urgent care within 25 mins</vt:lpstr>
      <vt:lpstr>Merge results back into main data</vt:lpstr>
      <vt:lpstr>Concept review</vt:lpstr>
      <vt:lpstr>Really anything…</vt:lpstr>
      <vt:lpstr>Another example…</vt:lpstr>
      <vt:lpstr>How far are reproductive health services?</vt:lpstr>
      <vt:lpstr>Mapping is easy too</vt:lpstr>
      <vt:lpstr>High schools and Planned Parenthoods</vt:lpstr>
      <vt:lpstr>Another neat opportunity</vt:lpstr>
      <vt:lpstr>Another neat opportunity</vt:lpstr>
      <vt:lpstr>Another neat opportunity</vt:lpstr>
      <vt:lpstr>PowerPoint Presentation</vt:lpstr>
      <vt:lpstr>Cautions</vt:lpstr>
      <vt:lpstr>Suggestions for this session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Contextual Data from Online Sources</dc:title>
  <dc:creator>NATHAN R JONES</dc:creator>
  <cp:lastModifiedBy>NATHAN R JONES</cp:lastModifiedBy>
  <cp:revision>74</cp:revision>
  <dcterms:created xsi:type="dcterms:W3CDTF">2018-05-23T16:22:14Z</dcterms:created>
  <dcterms:modified xsi:type="dcterms:W3CDTF">2018-05-30T18:01:11Z</dcterms:modified>
</cp:coreProperties>
</file>